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329" r:id="rId2"/>
    <p:sldId id="395" r:id="rId3"/>
    <p:sldId id="257" r:id="rId4"/>
    <p:sldId id="394" r:id="rId5"/>
    <p:sldId id="299" r:id="rId6"/>
    <p:sldId id="298" r:id="rId7"/>
    <p:sldId id="300" r:id="rId8"/>
    <p:sldId id="278" r:id="rId9"/>
    <p:sldId id="301" r:id="rId10"/>
    <p:sldId id="356" r:id="rId11"/>
    <p:sldId id="392" r:id="rId12"/>
    <p:sldId id="279" r:id="rId13"/>
    <p:sldId id="396" r:id="rId14"/>
    <p:sldId id="357" r:id="rId15"/>
    <p:sldId id="358" r:id="rId16"/>
    <p:sldId id="359" r:id="rId17"/>
    <p:sldId id="360" r:id="rId18"/>
    <p:sldId id="302" r:id="rId19"/>
    <p:sldId id="280" r:id="rId20"/>
    <p:sldId id="304" r:id="rId21"/>
    <p:sldId id="305" r:id="rId22"/>
    <p:sldId id="306" r:id="rId23"/>
    <p:sldId id="307" r:id="rId24"/>
    <p:sldId id="308" r:id="rId25"/>
    <p:sldId id="310" r:id="rId26"/>
    <p:sldId id="393" r:id="rId27"/>
    <p:sldId id="311" r:id="rId28"/>
    <p:sldId id="312" r:id="rId29"/>
    <p:sldId id="340" r:id="rId30"/>
    <p:sldId id="313" r:id="rId31"/>
    <p:sldId id="314" r:id="rId32"/>
    <p:sldId id="397" r:id="rId33"/>
    <p:sldId id="353" r:id="rId34"/>
    <p:sldId id="354" r:id="rId35"/>
    <p:sldId id="316" r:id="rId36"/>
    <p:sldId id="288" r:id="rId37"/>
    <p:sldId id="346" r:id="rId38"/>
    <p:sldId id="317" r:id="rId39"/>
    <p:sldId id="318" r:id="rId40"/>
    <p:sldId id="343" r:id="rId41"/>
    <p:sldId id="344" r:id="rId42"/>
    <p:sldId id="345" r:id="rId43"/>
    <p:sldId id="363" r:id="rId44"/>
    <p:sldId id="319" r:id="rId45"/>
    <p:sldId id="355" r:id="rId46"/>
    <p:sldId id="348" r:id="rId47"/>
    <p:sldId id="320" r:id="rId48"/>
    <p:sldId id="321" r:id="rId49"/>
    <p:sldId id="294" r:id="rId50"/>
    <p:sldId id="322" r:id="rId51"/>
    <p:sldId id="352" r:id="rId52"/>
    <p:sldId id="295" r:id="rId53"/>
    <p:sldId id="323" r:id="rId54"/>
    <p:sldId id="296" r:id="rId55"/>
    <p:sldId id="324" r:id="rId56"/>
    <p:sldId id="351" r:id="rId57"/>
    <p:sldId id="325" r:id="rId58"/>
    <p:sldId id="366" r:id="rId59"/>
    <p:sldId id="411" r:id="rId60"/>
    <p:sldId id="412" r:id="rId61"/>
    <p:sldId id="370" r:id="rId62"/>
    <p:sldId id="371" r:id="rId63"/>
    <p:sldId id="364" r:id="rId64"/>
    <p:sldId id="373" r:id="rId65"/>
    <p:sldId id="374" r:id="rId66"/>
    <p:sldId id="375" r:id="rId67"/>
    <p:sldId id="405" r:id="rId68"/>
    <p:sldId id="408" r:id="rId69"/>
    <p:sldId id="376" r:id="rId70"/>
    <p:sldId id="377" r:id="rId71"/>
    <p:sldId id="378" r:id="rId72"/>
    <p:sldId id="379" r:id="rId73"/>
    <p:sldId id="380" r:id="rId74"/>
    <p:sldId id="404" r:id="rId75"/>
    <p:sldId id="409" r:id="rId76"/>
    <p:sldId id="381" r:id="rId77"/>
    <p:sldId id="382" r:id="rId78"/>
    <p:sldId id="384" r:id="rId79"/>
    <p:sldId id="388" r:id="rId80"/>
    <p:sldId id="403" r:id="rId81"/>
    <p:sldId id="410" r:id="rId82"/>
    <p:sldId id="386" r:id="rId83"/>
    <p:sldId id="389" r:id="rId84"/>
    <p:sldId id="398" r:id="rId85"/>
    <p:sldId id="399" r:id="rId86"/>
    <p:sldId id="400" r:id="rId87"/>
    <p:sldId id="401" r:id="rId88"/>
    <p:sldId id="407" r:id="rId89"/>
    <p:sldId id="277" r:id="rId90"/>
  </p:sldIdLst>
  <p:sldSz cx="9144000" cy="6858000" type="screen4x3"/>
  <p:notesSz cx="6934200" cy="92329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57" userDrawn="1">
          <p15:clr>
            <a:srgbClr val="A4A3A4"/>
          </p15:clr>
        </p15:guide>
        <p15:guide id="2" pos="385" userDrawn="1">
          <p15:clr>
            <a:srgbClr val="A4A3A4"/>
          </p15:clr>
        </p15:guide>
        <p15:guide id="3" pos="5465" userDrawn="1">
          <p15:clr>
            <a:srgbClr val="A4A3A4"/>
          </p15:clr>
        </p15:guide>
        <p15:guide id="4" orient="horz" pos="79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9593"/>
    <a:srgbClr val="FF89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1" autoAdjust="0"/>
    <p:restoredTop sz="49827" autoAdjust="0"/>
  </p:normalViewPr>
  <p:slideViewPr>
    <p:cSldViewPr>
      <p:cViewPr varScale="1">
        <p:scale>
          <a:sx n="55" d="100"/>
          <a:sy n="55" d="100"/>
        </p:scale>
        <p:origin x="3156" y="66"/>
      </p:cViewPr>
      <p:guideLst>
        <p:guide orient="horz" pos="3657"/>
        <p:guide pos="385"/>
        <p:guide pos="5465"/>
        <p:guide orient="horz" pos="799"/>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27475" y="0"/>
            <a:ext cx="3005138" cy="463550"/>
          </a:xfrm>
          <a:prstGeom prst="rect">
            <a:avLst/>
          </a:prstGeom>
        </p:spPr>
        <p:txBody>
          <a:bodyPr vert="horz" lIns="91440" tIns="45720" rIns="91440" bIns="45720" rtlCol="0"/>
          <a:lstStyle>
            <a:lvl1pPr algn="r">
              <a:defRPr sz="1200"/>
            </a:lvl1pPr>
          </a:lstStyle>
          <a:p>
            <a:fld id="{2E79531B-9BEA-4B58-A917-DE7C7DF1BFCA}" type="datetimeFigureOut">
              <a:rPr lang="en-US" smtClean="0"/>
              <a:t>10/16/2020</a:t>
            </a:fld>
            <a:endParaRPr lang="en-US"/>
          </a:p>
        </p:txBody>
      </p:sp>
      <p:sp>
        <p:nvSpPr>
          <p:cNvPr id="4" name="Slide Image Placeholder 3"/>
          <p:cNvSpPr>
            <a:spLocks noGrp="1" noRot="1" noChangeAspect="1"/>
          </p:cNvSpPr>
          <p:nvPr>
            <p:ph type="sldImg" idx="2"/>
          </p:nvPr>
        </p:nvSpPr>
        <p:spPr>
          <a:xfrm>
            <a:off x="1389063" y="1154113"/>
            <a:ext cx="4156075" cy="31162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3738" y="4443413"/>
            <a:ext cx="5546725" cy="36353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9350"/>
            <a:ext cx="300513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27475" y="8769350"/>
            <a:ext cx="3005138" cy="463550"/>
          </a:xfrm>
          <a:prstGeom prst="rect">
            <a:avLst/>
          </a:prstGeom>
        </p:spPr>
        <p:txBody>
          <a:bodyPr vert="horz" lIns="91440" tIns="45720" rIns="91440" bIns="45720" rtlCol="0" anchor="b"/>
          <a:lstStyle>
            <a:lvl1pPr algn="r">
              <a:defRPr sz="1200"/>
            </a:lvl1pPr>
          </a:lstStyle>
          <a:p>
            <a:fld id="{90634107-6078-41B3-B803-D145B8455C77}" type="slidenum">
              <a:rPr lang="en-US" smtClean="0"/>
              <a:t>‹#›</a:t>
            </a:fld>
            <a:endParaRPr lang="en-US"/>
          </a:p>
        </p:txBody>
      </p:sp>
    </p:spTree>
    <p:extLst>
      <p:ext uri="{BB962C8B-B14F-4D97-AF65-F5344CB8AC3E}">
        <p14:creationId xmlns:p14="http://schemas.microsoft.com/office/powerpoint/2010/main" val="1063969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s-Latn-BA" sz="1050" kern="1200" dirty="0" smtClean="0">
              <a:solidFill>
                <a:schemeClr val="tx1"/>
              </a:solidFill>
              <a:effectLst/>
              <a:latin typeface="+mn-lt"/>
              <a:ea typeface="+mn-ea"/>
              <a:cs typeface="+mn-cs"/>
            </a:endParaRPr>
          </a:p>
          <a:p>
            <a:endParaRPr lang="en-US" sz="1050" dirty="0"/>
          </a:p>
        </p:txBody>
      </p:sp>
      <p:sp>
        <p:nvSpPr>
          <p:cNvPr id="4" name="Slide Number Placeholder 3"/>
          <p:cNvSpPr>
            <a:spLocks noGrp="1"/>
          </p:cNvSpPr>
          <p:nvPr>
            <p:ph type="sldNum" sz="quarter" idx="10"/>
          </p:nvPr>
        </p:nvSpPr>
        <p:spPr/>
        <p:txBody>
          <a:bodyPr/>
          <a:lstStyle/>
          <a:p>
            <a:fld id="{90634107-6078-41B3-B803-D145B8455C77}" type="slidenum">
              <a:rPr lang="en-US" smtClean="0"/>
              <a:t>2</a:t>
            </a:fld>
            <a:endParaRPr lang="en-US"/>
          </a:p>
        </p:txBody>
      </p:sp>
    </p:spTree>
    <p:extLst>
      <p:ext uri="{BB962C8B-B14F-4D97-AF65-F5344CB8AC3E}">
        <p14:creationId xmlns:p14="http://schemas.microsoft.com/office/powerpoint/2010/main" val="2907269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hr-HR" sz="1200" kern="1200" dirty="0" smtClean="0">
                <a:solidFill>
                  <a:schemeClr val="tx1"/>
                </a:solidFill>
                <a:effectLst/>
                <a:latin typeface="+mn-lt"/>
                <a:ea typeface="+mn-ea"/>
                <a:cs typeface="+mn-cs"/>
              </a:rPr>
              <a:t>- Rukovodi radom biračkog odbora i zajedno s članovima biračkog odbora odgovoran je za zakonitost rada na biračkom mjestu; </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 Određuje dužnosti svakom članu biračkog odbora i evidentira ih u Zapisnik o radu biračkog odbora</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 Održava mir i red na biračkom mjestu i njegovoj okolini</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 Popunjava sve obrasce</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 Osigurava da na biračkom mjestu ne bude oružja ili opasnih predmeta</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 Pomaže biračima kojima treba dodatno objašnjenje o procesu glasanja</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 Rješava sva pitanja koja se odnose na identifikaciju i pravo glasa birača i evidentira u Zapisnik vrijeme i okolnosti svih značajnih događaja na biračkom mjestu, na način da za svaki prigovor ukratko u Zapisnik o radu biračkog odbora napiše      </a:t>
            </a:r>
            <a:r>
              <a:rPr lang="hr-HR" sz="1200" kern="1200" baseline="0" dirty="0" smtClean="0">
                <a:solidFill>
                  <a:schemeClr val="tx1"/>
                </a:solidFill>
                <a:effectLst/>
                <a:latin typeface="+mn-lt"/>
                <a:ea typeface="+mn-ea"/>
                <a:cs typeface="+mn-cs"/>
              </a:rPr>
              <a:t>  </a:t>
            </a:r>
            <a:r>
              <a:rPr lang="hr-HR" sz="1200" kern="1200" dirty="0" smtClean="0">
                <a:solidFill>
                  <a:schemeClr val="tx1"/>
                </a:solidFill>
                <a:effectLst/>
                <a:latin typeface="+mn-lt"/>
                <a:ea typeface="+mn-ea"/>
                <a:cs typeface="+mn-cs"/>
              </a:rPr>
              <a:t>okolnosti na kojima se prigovor zasniva u šta je poduzeo u vezi sa tim </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 Održava integritet procesa glasanja, odnosno brojanja</a:t>
            </a:r>
            <a:endParaRPr lang="en-US" sz="1200" kern="1200" dirty="0" smtClean="0">
              <a:solidFill>
                <a:schemeClr val="tx1"/>
              </a:solidFill>
              <a:effectLst/>
              <a:latin typeface="+mn-lt"/>
              <a:ea typeface="+mn-ea"/>
              <a:cs typeface="+mn-cs"/>
            </a:endParaRPr>
          </a:p>
          <a:p>
            <a:pPr marL="0" lvl="0" indent="0">
              <a:buFontTx/>
              <a:buNone/>
            </a:pPr>
            <a:r>
              <a:rPr lang="hr-HR" sz="1200" kern="1200" dirty="0" smtClean="0">
                <a:solidFill>
                  <a:schemeClr val="tx1"/>
                </a:solidFill>
                <a:effectLst/>
                <a:latin typeface="+mn-lt"/>
                <a:ea typeface="+mn-ea"/>
                <a:cs typeface="+mn-cs"/>
              </a:rPr>
              <a:t>- Za birače čije ime nije upisano na biračkom spisku na tom biračkom mjestu je obavezan da izvrši provjeru sa centrom za birački spisak ili putem SMS-a na kojem biračkom mjestu taj birač glasa.</a:t>
            </a:r>
          </a:p>
          <a:p>
            <a:pPr marL="171450" lvl="0" indent="-171450">
              <a:buFontTx/>
              <a:buChar char="-"/>
            </a:pPr>
            <a:endParaRPr lang="hr-HR" sz="1200" kern="1200" dirty="0" smtClean="0">
              <a:solidFill>
                <a:schemeClr val="tx1"/>
              </a:solidFill>
              <a:effectLst/>
              <a:latin typeface="+mn-lt"/>
              <a:ea typeface="+mn-ea"/>
              <a:cs typeface="+mn-cs"/>
            </a:endParaRPr>
          </a:p>
          <a:p>
            <a:r>
              <a:rPr lang="bs-Latn-BA" sz="1200" kern="1200" dirty="0" smtClean="0">
                <a:solidFill>
                  <a:schemeClr val="tx1"/>
                </a:solidFill>
                <a:effectLst/>
                <a:latin typeface="+mn-lt"/>
                <a:ea typeface="+mn-ea"/>
                <a:cs typeface="+mn-cs"/>
              </a:rPr>
              <a:t>- Predsjednik biračkog odbora ili član zadužen za kontrolu reda na biračkom mjestu će osigurati da se biračko mjesto provjetrava svakih 60 minuta tokom izbornog dana.</a:t>
            </a:r>
            <a:endParaRPr lang="en-US" sz="1200" kern="1200" dirty="0" smtClean="0">
              <a:solidFill>
                <a:schemeClr val="tx1"/>
              </a:solidFill>
              <a:effectLst/>
              <a:latin typeface="+mn-lt"/>
              <a:ea typeface="+mn-ea"/>
              <a:cs typeface="+mn-cs"/>
            </a:endParaRPr>
          </a:p>
          <a:p>
            <a:r>
              <a:rPr lang="bs-Latn-B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bs-Latn-BA" sz="1200" kern="1200" dirty="0" smtClean="0">
                <a:solidFill>
                  <a:schemeClr val="tx1"/>
                </a:solidFill>
                <a:effectLst/>
                <a:latin typeface="+mn-lt"/>
                <a:ea typeface="+mn-ea"/>
                <a:cs typeface="+mn-cs"/>
              </a:rPr>
              <a:t>- U slučaju potrebe za hitnom intervencijom medicinskog osoblja na biračkom mjestu, predsjednik biračkog odbora obavezan je pozvati najbližu zdravstvenu ustanovu radi pružanja hitne medicinske pomoći i postupati po uputama medicinskog osoblja, a potom odmah obavijestiti i izbornu komisiju osnovne izborne jedinice.</a:t>
            </a:r>
            <a:endParaRPr lang="en-US" sz="1200" kern="1200" dirty="0" smtClean="0">
              <a:solidFill>
                <a:schemeClr val="tx1"/>
              </a:solidFill>
              <a:effectLst/>
              <a:latin typeface="+mn-lt"/>
              <a:ea typeface="+mn-ea"/>
              <a:cs typeface="+mn-cs"/>
            </a:endParaRPr>
          </a:p>
          <a:p>
            <a:pPr marL="171450" lvl="0" indent="-171450">
              <a:buFontTx/>
              <a:buChar cha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13</a:t>
            </a:fld>
            <a:endParaRPr lang="en-US"/>
          </a:p>
        </p:txBody>
      </p:sp>
    </p:spTree>
    <p:extLst>
      <p:ext uri="{BB962C8B-B14F-4D97-AF65-F5344CB8AC3E}">
        <p14:creationId xmlns:p14="http://schemas.microsoft.com/office/powerpoint/2010/main" val="1106254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Osigurava kontrolu kretanja birača na biračkom mjestu</a:t>
            </a:r>
          </a:p>
          <a:p>
            <a:pPr marL="171450" lvl="0" indent="-171450">
              <a:buFontTx/>
              <a:buChar char="-"/>
            </a:pPr>
            <a:endParaRPr lang="hr-HR"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bs-Latn-BA" sz="1200" kern="1200" dirty="0" smtClean="0">
                <a:solidFill>
                  <a:schemeClr val="tx1"/>
                </a:solidFill>
                <a:effectLst/>
                <a:latin typeface="+mn-lt"/>
                <a:ea typeface="+mn-ea"/>
                <a:cs typeface="+mn-cs"/>
              </a:rPr>
              <a:t>Član biračkog odbora zadužen za kontrolu reda na biračkom mjestu, protok birača i održavanje reda na biračkom mjestu dužan je da osigura da broj birača koji može ući na biračko mjesto u jednom trenutku odgovara broju glasačkih kabina, osim u slučaju kada se radi o biraču iz člana 5.19 Izbornog zakona Bosne i Hercegovine kojem je potrebna pomoć drugog lica.</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bs-Latn-BA"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bs-Latn-BA" sz="1200" kern="1200" dirty="0" smtClean="0">
                <a:solidFill>
                  <a:schemeClr val="tx1"/>
                </a:solidFill>
                <a:effectLst/>
                <a:latin typeface="+mn-lt"/>
                <a:ea typeface="+mn-ea"/>
                <a:cs typeface="+mn-cs"/>
              </a:rPr>
              <a:t>Član biračkog odbora zadužen za kontrolu reda na biračkom mjestu dužan je osigurati da u hodniku ispred biračkog mjesta, birači koji čekaju u redu za glasanje budu fizički distancirani jedan od drugog minimalno 1,5 metar, kao i da učini dostupnim sredstvo za dezinfekciju, kako bi birači mogli  izvršiti dezinfekciju ruku prije i nakon glasanja, te da kontroliše da li se ti birači pridržavaju propisanih pravila iz člana 2. ove instrukcije.</a:t>
            </a: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bs-Latn-B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bs-Latn-BA" sz="1200" kern="1200" dirty="0" smtClean="0">
                <a:solidFill>
                  <a:schemeClr val="tx1"/>
                </a:solidFill>
                <a:effectLst/>
                <a:latin typeface="+mn-lt"/>
                <a:ea typeface="+mn-ea"/>
                <a:cs typeface="+mn-cs"/>
              </a:rPr>
              <a:t>U slučaju kada je birač došao na biračko mjesto bez propisane zaštitne opreme član biračkog odbora zadužen za održavanje reda na biračkom mjestu o istom će upozoriti birača da je dužan nositi zaštitnu opremu. U slučaju da birač ne posjeduje zaštitnu opremu ista će mu biti izdana iz zaliha koje je zadužio birački odbor. </a:t>
            </a: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bs-Latn-B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bs-Latn-BA" sz="1200" kern="1200" dirty="0" smtClean="0">
                <a:solidFill>
                  <a:schemeClr val="tx1"/>
                </a:solidFill>
                <a:effectLst/>
                <a:latin typeface="+mn-lt"/>
                <a:ea typeface="+mn-ea"/>
                <a:cs typeface="+mn-cs"/>
              </a:rPr>
              <a:t>Ispred ulaza na biračko mjesto član biračkog odbora zadužen za kontrolu reda će izvršiti beskontaktno mjerenje tjelesne temperature birača, te ukoliko ustanovi da ista povišena dužan je birača uputiti u posebnu glasačku kabinu koja će nakon izvršenog glasanja biti detaljno dezinfikovana i očišćena.</a:t>
            </a:r>
            <a:endParaRPr lang="en-US" sz="1200" kern="1200" dirty="0" smtClean="0">
              <a:solidFill>
                <a:schemeClr val="tx1"/>
              </a:solidFill>
              <a:effectLst/>
              <a:latin typeface="+mn-lt"/>
              <a:ea typeface="+mn-ea"/>
              <a:cs typeface="+mn-cs"/>
            </a:endParaRPr>
          </a:p>
          <a:p>
            <a:pPr marL="171450" lvl="0" indent="-171450">
              <a:buFontTx/>
              <a:buChar cha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14</a:t>
            </a:fld>
            <a:endParaRPr lang="en-US"/>
          </a:p>
        </p:txBody>
      </p:sp>
    </p:spTree>
    <p:extLst>
      <p:ext uri="{BB962C8B-B14F-4D97-AF65-F5344CB8AC3E}">
        <p14:creationId xmlns:p14="http://schemas.microsoft.com/office/powerpoint/2010/main" val="2816436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Provjerava identitet birača</a:t>
            </a: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Zahtijeva od birača da prilikom identifikacije skine masku sa lica</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Pronalazi biračevo ime u izvodu iz Centralnog biračkog spiska</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Upozorava birača da se mora potpisati identično kao na identifikacionom dokumentu</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Osigurava da se birač potpiše pored svog imena u izvodu iz  Centralnog biračkog spiska nakon čega naglas izgovara ime i prezime birača na način da sva lica koja su prisutna na biračkom mjestu to jasno čuju.</a:t>
            </a:r>
            <a:endParaRPr lang="en-US" sz="1200" kern="1200" dirty="0" smtClean="0">
              <a:solidFill>
                <a:schemeClr val="tx1"/>
              </a:solidFill>
              <a:effectLst/>
              <a:latin typeface="+mn-lt"/>
              <a:ea typeface="+mn-ea"/>
              <a:cs typeface="+mn-cs"/>
            </a:endParaRPr>
          </a:p>
          <a:p>
            <a:pPr marL="171450" lvl="0" indent="-171450">
              <a:buFontTx/>
              <a:buChar cha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15</a:t>
            </a:fld>
            <a:endParaRPr lang="en-US"/>
          </a:p>
        </p:txBody>
      </p:sp>
    </p:spTree>
    <p:extLst>
      <p:ext uri="{BB962C8B-B14F-4D97-AF65-F5344CB8AC3E}">
        <p14:creationId xmlns:p14="http://schemas.microsoft.com/office/powerpoint/2010/main" val="1977406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izdaje glasačke listiće biraču</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objašnjava biraču kako treba ispravno ispuniti glasačke listiće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upućuje birača prema slobodnoj glasačkoj kabini u kojoj mu se omogućava tajnost glasanja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634107-6078-41B3-B803-D145B8455C77}" type="slidenum">
              <a:rPr lang="en-US" smtClean="0"/>
              <a:t>16</a:t>
            </a:fld>
            <a:endParaRPr lang="en-US"/>
          </a:p>
        </p:txBody>
      </p:sp>
    </p:spTree>
    <p:extLst>
      <p:ext uri="{BB962C8B-B14F-4D97-AF65-F5344CB8AC3E}">
        <p14:creationId xmlns:p14="http://schemas.microsoft.com/office/powerpoint/2010/main" val="3257986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upućuje birača da ubaci glasačke listiće u glasačku kutiju i napusti biračko mjesto</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osigurava da nijedan birač ne napusti biračko mjesto dok u glasačku kutiju ne ubaci glasačke listiće, jedan po jedan, i osigurava da se samo glasački listići ubacuju u glasačku kutiju.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634107-6078-41B3-B803-D145B8455C77}" type="slidenum">
              <a:rPr lang="en-US" smtClean="0"/>
              <a:t>17</a:t>
            </a:fld>
            <a:endParaRPr lang="en-US"/>
          </a:p>
        </p:txBody>
      </p:sp>
    </p:spTree>
    <p:extLst>
      <p:ext uri="{BB962C8B-B14F-4D97-AF65-F5344CB8AC3E}">
        <p14:creationId xmlns:p14="http://schemas.microsoft.com/office/powerpoint/2010/main" val="2435450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smtClean="0">
                <a:solidFill>
                  <a:schemeClr val="tx1"/>
                </a:solidFill>
                <a:effectLst/>
                <a:latin typeface="+mn-lt"/>
                <a:ea typeface="+mn-ea"/>
                <a:cs typeface="+mn-cs"/>
              </a:rPr>
              <a:t>Predsjednik provjerava posmatračev identifikacioni dokument s fotografijom koji zadržava do trenutka kada posmatrač napušta biračko mjesto, utvrđuje da li se ime posmatrača nalazi na akreditaciji i u Obrazac Z5 Zapisnika upisuje ime posmatrača, naziv subjekta koji ga je akreditirao, broj njegove akreditacije, vrijeme kada je posmatrač stigao i vrijeme kada je posmatrač napustio biračko mjesto.</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Predsjednik upućuje posmatrače na mjesto gdje mogu  sjesti  i  posmatrati  izborne  aktivnosti te ih upozorava da se ne mogu miješati u izborni proces niti gledati u glasačku kabinu, ali da mogu postavljati pitanja u vezi s izbornim procesom.</a:t>
            </a:r>
          </a:p>
          <a:p>
            <a:endParaRPr lang="hr-HR"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Primjedbe posmatrača se upisuju u Zapisnik o radu biračkog odbora. </a:t>
            </a:r>
            <a:r>
              <a:rPr lang="sr-Cyrl-CS" sz="1200" kern="1200" dirty="0" smtClean="0">
                <a:solidFill>
                  <a:schemeClr val="tx1"/>
                </a:solidFill>
                <a:effectLst/>
                <a:latin typeface="+mn-lt"/>
                <a:ea typeface="+mn-ea"/>
                <a:cs typeface="+mn-cs"/>
              </a:rPr>
              <a:t>Posmatrač ima pravo </a:t>
            </a:r>
            <a:r>
              <a:rPr lang="bs-Latn-BA" sz="1200" kern="1200" dirty="0" smtClean="0">
                <a:solidFill>
                  <a:schemeClr val="tx1"/>
                </a:solidFill>
                <a:effectLst/>
                <a:latin typeface="+mn-lt"/>
                <a:ea typeface="+mn-ea"/>
                <a:cs typeface="+mn-cs"/>
              </a:rPr>
              <a:t>od općinske/gradske izborne komisije </a:t>
            </a:r>
            <a:r>
              <a:rPr lang="sr-Cyrl-CS" sz="1200" kern="1200" dirty="0" smtClean="0">
                <a:solidFill>
                  <a:schemeClr val="tx1"/>
                </a:solidFill>
                <a:effectLst/>
                <a:latin typeface="+mn-lt"/>
                <a:ea typeface="+mn-ea"/>
                <a:cs typeface="+mn-cs"/>
              </a:rPr>
              <a:t>tražiti </a:t>
            </a:r>
            <a:r>
              <a:rPr lang="hr-HR" sz="1200" kern="1200" dirty="0" smtClean="0">
                <a:solidFill>
                  <a:schemeClr val="tx1"/>
                </a:solidFill>
                <a:effectLst/>
                <a:latin typeface="+mn-lt"/>
                <a:ea typeface="+mn-ea"/>
                <a:cs typeface="+mn-cs"/>
              </a:rPr>
              <a:t>kopiju/prepis </a:t>
            </a:r>
            <a:r>
              <a:rPr lang="bs-Latn-BA" sz="1200" kern="1200" dirty="0" smtClean="0">
                <a:solidFill>
                  <a:schemeClr val="tx1"/>
                </a:solidFill>
                <a:effectLst/>
                <a:latin typeface="+mn-lt"/>
                <a:ea typeface="+mn-ea"/>
                <a:cs typeface="+mn-cs"/>
              </a:rPr>
              <a:t>Z</a:t>
            </a:r>
            <a:r>
              <a:rPr lang="sr-Cyrl-CS" sz="1200" kern="1200" dirty="0" smtClean="0">
                <a:solidFill>
                  <a:schemeClr val="tx1"/>
                </a:solidFill>
                <a:effectLst/>
                <a:latin typeface="+mn-lt"/>
                <a:ea typeface="+mn-ea"/>
                <a:cs typeface="+mn-cs"/>
              </a:rPr>
              <a:t>apisnika o radu </a:t>
            </a:r>
            <a:r>
              <a:rPr lang="bs-Latn-BA" sz="1200" kern="1200" dirty="0" smtClean="0">
                <a:solidFill>
                  <a:schemeClr val="tx1"/>
                </a:solidFill>
                <a:effectLst/>
                <a:latin typeface="+mn-lt"/>
                <a:ea typeface="+mn-ea"/>
                <a:cs typeface="+mn-cs"/>
              </a:rPr>
              <a:t>s biračkog mjesta </a:t>
            </a:r>
            <a:r>
              <a:rPr lang="sr-Cyrl-CS" sz="1200" kern="1200" dirty="0" smtClean="0">
                <a:solidFill>
                  <a:schemeClr val="tx1"/>
                </a:solidFill>
                <a:effectLst/>
                <a:latin typeface="+mn-lt"/>
                <a:ea typeface="+mn-ea"/>
                <a:cs typeface="+mn-cs"/>
              </a:rPr>
              <a:t>čiji je rad posmatrao. </a:t>
            </a:r>
            <a:endParaRPr lang="en-US" sz="1200" kern="1200" dirty="0" smtClean="0">
              <a:solidFill>
                <a:schemeClr val="tx1"/>
              </a:solidFill>
              <a:effectLst/>
              <a:latin typeface="+mn-lt"/>
              <a:ea typeface="+mn-ea"/>
              <a:cs typeface="+mn-cs"/>
            </a:endParaRPr>
          </a:p>
          <a:p>
            <a:r>
              <a:rPr lang="bs-Latn-B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bs-Latn-BA" sz="1200" kern="1200" dirty="0" smtClean="0">
                <a:solidFill>
                  <a:schemeClr val="tx1"/>
                </a:solidFill>
                <a:effectLst/>
                <a:latin typeface="+mn-lt"/>
                <a:ea typeface="+mn-ea"/>
                <a:cs typeface="+mn-cs"/>
              </a:rPr>
              <a:t>Akreditirani posmatrač ili p</a:t>
            </a:r>
            <a:r>
              <a:rPr lang="sr-Cyrl-CS" sz="1200" kern="1200" dirty="0" smtClean="0">
                <a:solidFill>
                  <a:schemeClr val="tx1"/>
                </a:solidFill>
                <a:effectLst/>
                <a:latin typeface="+mn-lt"/>
                <a:ea typeface="+mn-ea"/>
                <a:cs typeface="+mn-cs"/>
              </a:rPr>
              <a:t>olitički subjekt može</a:t>
            </a:r>
            <a:r>
              <a:rPr lang="hr-HR" sz="1200" kern="1200" dirty="0" smtClean="0">
                <a:solidFill>
                  <a:schemeClr val="tx1"/>
                </a:solidFill>
                <a:effectLst/>
                <a:latin typeface="+mn-lt"/>
                <a:ea typeface="+mn-ea"/>
                <a:cs typeface="+mn-cs"/>
              </a:rPr>
              <a:t>,</a:t>
            </a:r>
            <a:r>
              <a:rPr lang="sr-Cyrl-CS" sz="1200" kern="1200" dirty="0" smtClean="0">
                <a:solidFill>
                  <a:schemeClr val="tx1"/>
                </a:solidFill>
                <a:effectLst/>
                <a:latin typeface="+mn-lt"/>
                <a:ea typeface="+mn-ea"/>
                <a:cs typeface="+mn-cs"/>
              </a:rPr>
              <a:t> na osnovu primjedbi </a:t>
            </a:r>
            <a:r>
              <a:rPr lang="bs-Latn-BA" sz="1200" kern="1200" dirty="0" smtClean="0">
                <a:solidFill>
                  <a:schemeClr val="tx1"/>
                </a:solidFill>
                <a:effectLst/>
                <a:latin typeface="+mn-lt"/>
                <a:ea typeface="+mn-ea"/>
                <a:cs typeface="+mn-cs"/>
              </a:rPr>
              <a:t>navedenih u Obrascu</a:t>
            </a:r>
            <a:r>
              <a:rPr lang="hr-HR" sz="1200" kern="1200" dirty="0" smtClean="0">
                <a:solidFill>
                  <a:schemeClr val="tx1"/>
                </a:solidFill>
                <a:effectLst/>
                <a:latin typeface="+mn-lt"/>
                <a:ea typeface="+mn-ea"/>
                <a:cs typeface="+mn-cs"/>
              </a:rPr>
              <a:t>, podnijeti prigovor </a:t>
            </a:r>
            <a:r>
              <a:rPr lang="bs-Latn-BA" sz="1200" kern="1200" dirty="0" smtClean="0">
                <a:solidFill>
                  <a:schemeClr val="tx1"/>
                </a:solidFill>
                <a:effectLst/>
                <a:latin typeface="+mn-lt"/>
                <a:ea typeface="+mn-ea"/>
                <a:cs typeface="+mn-cs"/>
              </a:rPr>
              <a:t>organu nadležnom za provođenje izbora</a:t>
            </a:r>
            <a:r>
              <a:rPr lang="sr-Cyrl-CS" sz="1200" kern="1200" dirty="0" smtClean="0">
                <a:solidFill>
                  <a:schemeClr val="tx1"/>
                </a:solidFill>
                <a:effectLst/>
                <a:latin typeface="+mn-lt"/>
                <a:ea typeface="+mn-ea"/>
                <a:cs typeface="+mn-cs"/>
              </a:rPr>
              <a:t>.</a:t>
            </a:r>
            <a:endParaRPr lang="bs-Latn-B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18</a:t>
            </a:fld>
            <a:endParaRPr lang="en-US"/>
          </a:p>
        </p:txBody>
      </p:sp>
    </p:spTree>
    <p:extLst>
      <p:ext uri="{BB962C8B-B14F-4D97-AF65-F5344CB8AC3E}">
        <p14:creationId xmlns:p14="http://schemas.microsoft.com/office/powerpoint/2010/main" val="1872655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smtClean="0">
                <a:solidFill>
                  <a:schemeClr val="tx1"/>
                </a:solidFill>
                <a:effectLst/>
                <a:latin typeface="+mn-lt"/>
                <a:ea typeface="+mn-ea"/>
                <a:cs typeface="+mn-cs"/>
              </a:rPr>
              <a:t>Da bi ostvario svoje pravo da glasa, biračevo ime mora se nalaziti na izvodu iz Centralnog biračkog spiska za to biračko mjesto.</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Ako se ime birača ne nalazi na izvodu iz Centralnog biračkog spiska, birač se upućuje u sjedište lokalne izborne komisije da mu se utvrdi na kojem biračkom mjestu birač treba glasati.</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Za utvrđivanje identiteta birača služi jedan od sljedećih važećih BH dokumenata sa fotografijom: lična karta, pasoš, vozačka dozvola</a:t>
            </a:r>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20</a:t>
            </a:fld>
            <a:endParaRPr lang="en-US"/>
          </a:p>
        </p:txBody>
      </p:sp>
    </p:spTree>
    <p:extLst>
      <p:ext uri="{BB962C8B-B14F-4D97-AF65-F5344CB8AC3E}">
        <p14:creationId xmlns:p14="http://schemas.microsoft.com/office/powerpoint/2010/main" val="1594283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smtClean="0">
                <a:solidFill>
                  <a:schemeClr val="tx1"/>
                </a:solidFill>
                <a:effectLst/>
                <a:latin typeface="+mn-lt"/>
                <a:ea typeface="+mn-ea"/>
                <a:cs typeface="+mn-cs"/>
              </a:rPr>
              <a:t>Član biračkog odbora zadužen za identifikaciju dužan je utvrditi da li izgled birača odgovara fotografiji birača na identifikacionom dokumentu i  uporediti jedinstveni matični broj birača (JMB) na identifikacionom dokumentu sa jedinstvenim matičnim brojem koji se nalazi u izvodu iz konačnog Centralnog biračkog spiska pored imena birača. Nakon što birač dokaže svoj identitet i njegovo ime bude pronađeno u izvodu iz Centralnog biračkog spiska, birač se potpisuje identično kao na identifikacionom dokumentu pored svog imena u izvodu iz Centralnog biračkog spiska, o čemu je član biračkog odbora dužan upozoriti ga i za to je odgovoran.</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Kada birač bude identificiran i potpiše se u izvod iz Centralnog biračkog spiska, član biračkog odbora izdaje mu glasačke listiće i odmah ga upućuje prema jednoj od slobodnih glasačkih kabina kako bi popunio glasačke listiće.</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Nakon popunjavanja glasačkih listića birač ih presavija tako da se zaštiti tajnost glasa i svaki pojedinačno ubacuje u glasačku kutiju. Član biračkog odbora zadužen za kontrolu glasačke kutije vodi računa da svi glasački listići budu ubačeni u glasačku kutiju.</a:t>
            </a:r>
            <a:endParaRPr lang="bs-Latn-B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21</a:t>
            </a:fld>
            <a:endParaRPr lang="en-US"/>
          </a:p>
        </p:txBody>
      </p:sp>
    </p:spTree>
    <p:extLst>
      <p:ext uri="{BB962C8B-B14F-4D97-AF65-F5344CB8AC3E}">
        <p14:creationId xmlns:p14="http://schemas.microsoft.com/office/powerpoint/2010/main" val="279114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Pod oštećenim glasačkim listićem podrazumijeva se fizički oštećen ili pogrešno popunjen glasački listić. U slučaju da birač ošteti svoj glasački listić, izdaje mu se drugi glasački listić, ako članu biračkog odbora vrati oštećeni glasački listić. Član biračkog odbora zadužen za izdavanje glasačkih listića upisuje riječ “oštećen” preko vraćenog glasačkog listića i ulaže ga u za to predviđenu kovertu. Član biračkog odbora izdaje biraču drugi glasački listić. </a:t>
            </a:r>
            <a:endParaRPr lang="bs-Latn-B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22</a:t>
            </a:fld>
            <a:endParaRPr lang="en-US"/>
          </a:p>
        </p:txBody>
      </p:sp>
    </p:spTree>
    <p:extLst>
      <p:ext uri="{BB962C8B-B14F-4D97-AF65-F5344CB8AC3E}">
        <p14:creationId xmlns:p14="http://schemas.microsoft.com/office/powerpoint/2010/main" val="4202224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Bira</a:t>
            </a:r>
            <a:r>
              <a:rPr lang="hr-HR" sz="1200" kern="1200" dirty="0" smtClean="0">
                <a:solidFill>
                  <a:schemeClr val="tx1"/>
                </a:solidFill>
                <a:effectLst/>
                <a:latin typeface="+mn-lt"/>
                <a:ea typeface="+mn-ea"/>
                <a:cs typeface="+mn-cs"/>
              </a:rPr>
              <a:t>č </a:t>
            </a:r>
            <a:r>
              <a:rPr lang="en-US" sz="1200" kern="1200" dirty="0" err="1" smtClean="0">
                <a:solidFill>
                  <a:schemeClr val="tx1"/>
                </a:solidFill>
                <a:effectLst/>
                <a:latin typeface="+mn-lt"/>
                <a:ea typeface="+mn-ea"/>
                <a:cs typeface="+mn-cs"/>
              </a:rPr>
              <a:t>koji</a:t>
            </a:r>
            <a:r>
              <a:rPr lang="en-US" sz="1200" kern="1200" dirty="0" smtClean="0">
                <a:solidFill>
                  <a:schemeClr val="tx1"/>
                </a:solidFill>
                <a:effectLst/>
                <a:latin typeface="+mn-lt"/>
                <a:ea typeface="+mn-ea"/>
                <a:cs typeface="+mn-cs"/>
              </a:rPr>
              <a:t> je </a:t>
            </a:r>
            <a:r>
              <a:rPr lang="en-US" sz="1200" kern="1200" dirty="0" err="1" smtClean="0">
                <a:solidFill>
                  <a:schemeClr val="tx1"/>
                </a:solidFill>
                <a:effectLst/>
                <a:latin typeface="+mn-lt"/>
                <a:ea typeface="+mn-ea"/>
                <a:cs typeface="+mn-cs"/>
              </a:rPr>
              <a:t>slijep</a:t>
            </a:r>
            <a:r>
              <a:rPr lang="hr-HR"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nepismen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ili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fizi</a:t>
            </a:r>
            <a:r>
              <a:rPr lang="hr-HR" sz="1200" kern="1200" dirty="0" smtClean="0">
                <a:solidFill>
                  <a:schemeClr val="tx1"/>
                </a:solidFill>
                <a:effectLst/>
                <a:latin typeface="+mn-lt"/>
                <a:ea typeface="+mn-ea"/>
                <a:cs typeface="+mn-cs"/>
              </a:rPr>
              <a:t>č</a:t>
            </a:r>
            <a:r>
              <a:rPr lang="en-US" sz="1200" kern="1200" dirty="0" err="1" smtClean="0">
                <a:solidFill>
                  <a:schemeClr val="tx1"/>
                </a:solidFill>
                <a:effectLst/>
                <a:latin typeface="+mn-lt"/>
                <a:ea typeface="+mn-ea"/>
                <a:cs typeface="+mn-cs"/>
              </a:rPr>
              <a:t>ki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nesposoban</a:t>
            </a:r>
            <a:r>
              <a:rPr lang="en-US" sz="1200" kern="1200" dirty="0" smtClean="0">
                <a:solidFill>
                  <a:schemeClr val="tx1"/>
                </a:solidFill>
                <a:effectLst/>
                <a:latin typeface="+mn-lt"/>
                <a:ea typeface="+mn-ea"/>
                <a:cs typeface="+mn-cs"/>
              </a:rPr>
              <a:t> je lice </a:t>
            </a:r>
            <a:r>
              <a:rPr lang="en-US" sz="1200" kern="1200" dirty="0" err="1" smtClean="0">
                <a:solidFill>
                  <a:schemeClr val="tx1"/>
                </a:solidFill>
                <a:effectLst/>
                <a:latin typeface="+mn-lt"/>
                <a:ea typeface="+mn-ea"/>
                <a:cs typeface="+mn-cs"/>
              </a:rPr>
              <a:t>kojem</a:t>
            </a:r>
            <a:r>
              <a:rPr lang="en-US" sz="1200" kern="1200" dirty="0" smtClean="0">
                <a:solidFill>
                  <a:schemeClr val="tx1"/>
                </a:solidFill>
                <a:effectLst/>
                <a:latin typeface="+mn-lt"/>
                <a:ea typeface="+mn-ea"/>
                <a:cs typeface="+mn-cs"/>
              </a:rPr>
              <a:t> je </a:t>
            </a:r>
            <a:r>
              <a:rPr lang="en-US" sz="1200" kern="1200" dirty="0" err="1" smtClean="0">
                <a:solidFill>
                  <a:schemeClr val="tx1"/>
                </a:solidFill>
                <a:effectLst/>
                <a:latin typeface="+mn-lt"/>
                <a:ea typeface="+mn-ea"/>
                <a:cs typeface="+mn-cs"/>
              </a:rPr>
              <a:t>potrebna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pomo</a:t>
            </a:r>
            <a:r>
              <a:rPr lang="hr-HR" sz="1200" kern="1200" dirty="0" smtClean="0">
                <a:solidFill>
                  <a:schemeClr val="tx1"/>
                </a:solidFill>
                <a:effectLst/>
                <a:latin typeface="+mn-lt"/>
                <a:ea typeface="+mn-ea"/>
                <a:cs typeface="+mn-cs"/>
              </a:rPr>
              <a:t>ć </a:t>
            </a:r>
            <a:r>
              <a:rPr lang="en-US" sz="1200" kern="1200" dirty="0" err="1" smtClean="0">
                <a:solidFill>
                  <a:schemeClr val="tx1"/>
                </a:solidFill>
                <a:effectLst/>
                <a:latin typeface="+mn-lt"/>
                <a:ea typeface="+mn-ea"/>
                <a:cs typeface="+mn-cs"/>
              </a:rPr>
              <a:t>drugog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prilikom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potpisivanja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izvoda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iz</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Centralnog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a:t>
            </a:r>
            <a:r>
              <a:rPr lang="hr-HR" sz="1200" kern="1200" dirty="0" smtClean="0">
                <a:solidFill>
                  <a:schemeClr val="tx1"/>
                </a:solidFill>
                <a:effectLst/>
                <a:latin typeface="+mn-lt"/>
                <a:ea typeface="+mn-ea"/>
                <a:cs typeface="+mn-cs"/>
              </a:rPr>
              <a:t>č</a:t>
            </a:r>
            <a:r>
              <a:rPr lang="en-US" sz="1200" kern="1200" dirty="0" err="1" smtClean="0">
                <a:solidFill>
                  <a:schemeClr val="tx1"/>
                </a:solidFill>
                <a:effectLst/>
                <a:latin typeface="+mn-lt"/>
                <a:ea typeface="+mn-ea"/>
                <a:cs typeface="+mn-cs"/>
              </a:rPr>
              <a:t>kog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spiska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glasanja</a:t>
            </a:r>
            <a:r>
              <a:rPr lang="hr-HR"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Kad</a:t>
            </a:r>
            <a:r>
              <a:rPr lang="en-US" sz="1200" kern="1200" dirty="0" smtClean="0">
                <a:solidFill>
                  <a:schemeClr val="tx1"/>
                </a:solidFill>
                <a:effectLst/>
                <a:latin typeface="+mn-lt"/>
                <a:ea typeface="+mn-ea"/>
                <a:cs typeface="+mn-cs"/>
              </a:rPr>
              <a:t> je </a:t>
            </a:r>
            <a:r>
              <a:rPr lang="en-US" sz="1200" kern="1200" dirty="0" err="1" smtClean="0">
                <a:solidFill>
                  <a:schemeClr val="tx1"/>
                </a:solidFill>
                <a:effectLst/>
                <a:latin typeface="+mn-lt"/>
                <a:ea typeface="+mn-ea"/>
                <a:cs typeface="+mn-cs"/>
              </a:rPr>
              <a:t>bira</a:t>
            </a:r>
            <a:r>
              <a:rPr lang="hr-HR" sz="1200" kern="1200" dirty="0" smtClean="0">
                <a:solidFill>
                  <a:schemeClr val="tx1"/>
                </a:solidFill>
                <a:effectLst/>
                <a:latin typeface="+mn-lt"/>
                <a:ea typeface="+mn-ea"/>
                <a:cs typeface="+mn-cs"/>
              </a:rPr>
              <a:t>č </a:t>
            </a:r>
            <a:r>
              <a:rPr lang="en-US" sz="1200" kern="1200" dirty="0" err="1" smtClean="0">
                <a:solidFill>
                  <a:schemeClr val="tx1"/>
                </a:solidFill>
                <a:effectLst/>
                <a:latin typeface="+mn-lt"/>
                <a:ea typeface="+mn-ea"/>
                <a:cs typeface="+mn-cs"/>
              </a:rPr>
              <a:t>slijep</a:t>
            </a:r>
            <a:r>
              <a:rPr lang="hr-HR"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nepismen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ili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fizi</a:t>
            </a:r>
            <a:r>
              <a:rPr lang="hr-HR" sz="1200" kern="1200" dirty="0" smtClean="0">
                <a:solidFill>
                  <a:schemeClr val="tx1"/>
                </a:solidFill>
                <a:effectLst/>
                <a:latin typeface="+mn-lt"/>
                <a:ea typeface="+mn-ea"/>
                <a:cs typeface="+mn-cs"/>
              </a:rPr>
              <a:t>č</a:t>
            </a:r>
            <a:r>
              <a:rPr lang="en-US" sz="1200" kern="1200" dirty="0" err="1" smtClean="0">
                <a:solidFill>
                  <a:schemeClr val="tx1"/>
                </a:solidFill>
                <a:effectLst/>
                <a:latin typeface="+mn-lt"/>
                <a:ea typeface="+mn-ea"/>
                <a:cs typeface="+mn-cs"/>
              </a:rPr>
              <a:t>ki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nesposoban</a:t>
            </a:r>
            <a:r>
              <a:rPr lang="hr-HR"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predsjednik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odobrava</a:t>
            </a:r>
            <a:r>
              <a:rPr lang="en-US" sz="1200" kern="1200" dirty="0" smtClean="0">
                <a:solidFill>
                  <a:schemeClr val="tx1"/>
                </a:solidFill>
                <a:effectLst/>
                <a:latin typeface="+mn-lt"/>
                <a:ea typeface="+mn-ea"/>
                <a:cs typeface="+mn-cs"/>
              </a:rPr>
              <a:t> da mu </a:t>
            </a:r>
            <a:r>
              <a:rPr lang="en-US" sz="1200" kern="1200" dirty="0" err="1" smtClean="0">
                <a:solidFill>
                  <a:schemeClr val="tx1"/>
                </a:solidFill>
                <a:effectLst/>
                <a:latin typeface="+mn-lt"/>
                <a:ea typeface="+mn-ea"/>
                <a:cs typeface="+mn-cs"/>
              </a:rPr>
              <a:t>drugo</a:t>
            </a:r>
            <a:r>
              <a:rPr lang="en-US" sz="1200" kern="1200" dirty="0" smtClean="0">
                <a:solidFill>
                  <a:schemeClr val="tx1"/>
                </a:solidFill>
                <a:effectLst/>
                <a:latin typeface="+mn-lt"/>
                <a:ea typeface="+mn-ea"/>
                <a:cs typeface="+mn-cs"/>
              </a:rPr>
              <a:t> lice</a:t>
            </a:r>
            <a:r>
              <a:rPr lang="hr-HR"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koje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izabere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a:t>
            </a:r>
            <a:r>
              <a:rPr lang="hr-HR" sz="1200" kern="1200" dirty="0" smtClean="0">
                <a:solidFill>
                  <a:schemeClr val="tx1"/>
                </a:solidFill>
                <a:effectLst/>
                <a:latin typeface="+mn-lt"/>
                <a:ea typeface="+mn-ea"/>
                <a:cs typeface="+mn-cs"/>
              </a:rPr>
              <a:t>č, </a:t>
            </a:r>
            <a:r>
              <a:rPr lang="en-US" sz="1200" kern="1200" dirty="0" err="1" smtClean="0">
                <a:solidFill>
                  <a:schemeClr val="tx1"/>
                </a:solidFill>
                <a:effectLst/>
                <a:latin typeface="+mn-lt"/>
                <a:ea typeface="+mn-ea"/>
                <a:cs typeface="+mn-cs"/>
              </a:rPr>
              <a:t>pomogne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glasati</a:t>
            </a:r>
            <a:r>
              <a:rPr lang="hr-HR" sz="1200" kern="120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To lice ne smije biti član biračkog odbora niti akreditirani posmatrač. Lice koje pomaže biraču glasati, napisat će svoje ime štampanim slovima u izvodu iz Centralnog biračkog spiska pored imena birača kojem je pomagao i potpisati se. Član biračkog odbora upisuje u dio predviđen za potpis “XX”, broj identifikacionog dokumenta birača koji glasa i birača koji mu pomaže pored njegovog potpisa. </a:t>
            </a:r>
            <a:r>
              <a:rPr lang="pl-PL" sz="1200" kern="1200" dirty="0" smtClean="0">
                <a:solidFill>
                  <a:schemeClr val="tx1"/>
                </a:solidFill>
                <a:effectLst/>
                <a:latin typeface="+mn-lt"/>
                <a:ea typeface="+mn-ea"/>
                <a:cs typeface="+mn-cs"/>
              </a:rPr>
              <a:t>Lice koje pomaže drugom biraču glasati ne mora biti upisano u Centralni birački spisak. </a:t>
            </a:r>
            <a:r>
              <a:rPr lang="en-US" sz="1200" kern="1200" dirty="0" err="1" smtClean="0">
                <a:solidFill>
                  <a:schemeClr val="tx1"/>
                </a:solidFill>
                <a:effectLst/>
                <a:latin typeface="+mn-lt"/>
                <a:ea typeface="+mn-ea"/>
                <a:cs typeface="+mn-cs"/>
              </a:rPr>
              <a:t>Jedno</a:t>
            </a:r>
            <a:r>
              <a:rPr lang="en-US" sz="1200" kern="1200" dirty="0" smtClean="0">
                <a:solidFill>
                  <a:schemeClr val="tx1"/>
                </a:solidFill>
                <a:effectLst/>
                <a:latin typeface="+mn-lt"/>
                <a:ea typeface="+mn-ea"/>
                <a:cs typeface="+mn-cs"/>
              </a:rPr>
              <a:t> lice </a:t>
            </a:r>
            <a:r>
              <a:rPr lang="en-US" sz="1200" kern="1200" dirty="0" err="1" smtClean="0">
                <a:solidFill>
                  <a:schemeClr val="tx1"/>
                </a:solidFill>
                <a:effectLst/>
                <a:latin typeface="+mn-lt"/>
                <a:ea typeface="+mn-ea"/>
                <a:cs typeface="+mn-cs"/>
              </a:rPr>
              <a:t>može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pomagati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samo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jednom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biraču</a:t>
            </a:r>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23</a:t>
            </a:fld>
            <a:endParaRPr lang="en-US"/>
          </a:p>
        </p:txBody>
      </p:sp>
    </p:spTree>
    <p:extLst>
      <p:ext uri="{BB962C8B-B14F-4D97-AF65-F5344CB8AC3E}">
        <p14:creationId xmlns:p14="http://schemas.microsoft.com/office/powerpoint/2010/main" val="27715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Lokalna izborna komisija će dan prije, a najkasnije 12 sati prije otvaranja biračkih mjesta, dostaviti biračkom odboru izborni materijal, i to:</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pPr lvl="0"/>
            <a:r>
              <a:rPr lang="hr-HR" sz="1050" kern="1200" dirty="0" smtClean="0">
                <a:solidFill>
                  <a:schemeClr val="tx1"/>
                </a:solidFill>
                <a:effectLst/>
                <a:latin typeface="+mn-lt"/>
                <a:ea typeface="+mn-ea"/>
                <a:cs typeface="+mn-cs"/>
              </a:rPr>
              <a:t>izvod iz Centralnog biračkog spiska za određeno biračko mjesto; </a:t>
            </a:r>
            <a:endParaRPr lang="bs-Latn-BA" sz="1050" kern="1200" dirty="0" smtClean="0">
              <a:solidFill>
                <a:schemeClr val="tx1"/>
              </a:solidFill>
              <a:effectLst/>
              <a:latin typeface="+mn-lt"/>
              <a:ea typeface="+mn-ea"/>
              <a:cs typeface="+mn-cs"/>
            </a:endParaRPr>
          </a:p>
          <a:p>
            <a:pPr lvl="0"/>
            <a:r>
              <a:rPr lang="hr-HR" sz="1050" kern="1200" dirty="0" smtClean="0">
                <a:solidFill>
                  <a:schemeClr val="tx1"/>
                </a:solidFill>
                <a:effectLst/>
                <a:latin typeface="+mn-lt"/>
                <a:ea typeface="+mn-ea"/>
                <a:cs typeface="+mn-cs"/>
              </a:rPr>
              <a:t>odgovarajući broj glasačkih listića;</a:t>
            </a:r>
            <a:endParaRPr lang="bs-Latn-BA" sz="1050" kern="1200" dirty="0" smtClean="0">
              <a:solidFill>
                <a:schemeClr val="tx1"/>
              </a:solidFill>
              <a:effectLst/>
              <a:latin typeface="+mn-lt"/>
              <a:ea typeface="+mn-ea"/>
              <a:cs typeface="+mn-cs"/>
            </a:endParaRPr>
          </a:p>
          <a:p>
            <a:pPr lvl="0"/>
            <a:r>
              <a:rPr lang="hr-HR" sz="1050" kern="1200" dirty="0" smtClean="0">
                <a:solidFill>
                  <a:schemeClr val="tx1"/>
                </a:solidFill>
                <a:effectLst/>
                <a:latin typeface="+mn-lt"/>
                <a:ea typeface="+mn-ea"/>
                <a:cs typeface="+mn-cs"/>
              </a:rPr>
              <a:t>odgovarajući broj glasačkih kutija;</a:t>
            </a:r>
            <a:endParaRPr lang="bs-Latn-BA" sz="1050" kern="1200" dirty="0" smtClean="0">
              <a:solidFill>
                <a:schemeClr val="tx1"/>
              </a:solidFill>
              <a:effectLst/>
              <a:latin typeface="+mn-lt"/>
              <a:ea typeface="+mn-ea"/>
              <a:cs typeface="+mn-cs"/>
            </a:endParaRPr>
          </a:p>
          <a:p>
            <a:pPr lvl="0"/>
            <a:r>
              <a:rPr lang="hr-HR" sz="1050" kern="1200" dirty="0" smtClean="0">
                <a:solidFill>
                  <a:schemeClr val="tx1"/>
                </a:solidFill>
                <a:effectLst/>
                <a:latin typeface="+mn-lt"/>
                <a:ea typeface="+mn-ea"/>
                <a:cs typeface="+mn-cs"/>
              </a:rPr>
              <a:t>set obrazaca za biračko mjesto;</a:t>
            </a:r>
            <a:endParaRPr lang="bs-Latn-BA" sz="1050" kern="1200" dirty="0" smtClean="0">
              <a:solidFill>
                <a:schemeClr val="tx1"/>
              </a:solidFill>
              <a:effectLst/>
              <a:latin typeface="+mn-lt"/>
              <a:ea typeface="+mn-ea"/>
              <a:cs typeface="+mn-cs"/>
            </a:endParaRPr>
          </a:p>
          <a:p>
            <a:pPr lvl="0"/>
            <a:r>
              <a:rPr lang="hr-HR" sz="1050" kern="1200" dirty="0" smtClean="0">
                <a:solidFill>
                  <a:schemeClr val="tx1"/>
                </a:solidFill>
                <a:effectLst/>
                <a:latin typeface="+mn-lt"/>
                <a:ea typeface="+mn-ea"/>
                <a:cs typeface="+mn-cs"/>
              </a:rPr>
              <a:t>kandidatske liste, odnosno plakate sa izgledom glasačkih listića na kojima se glasa u toj izbornoj jedinici;</a:t>
            </a:r>
            <a:endParaRPr lang="bs-Latn-BA" sz="1050" kern="1200" dirty="0" smtClean="0">
              <a:solidFill>
                <a:schemeClr val="tx1"/>
              </a:solidFill>
              <a:effectLst/>
              <a:latin typeface="+mn-lt"/>
              <a:ea typeface="+mn-ea"/>
              <a:cs typeface="+mn-cs"/>
            </a:endParaRPr>
          </a:p>
          <a:p>
            <a:pPr lvl="0"/>
            <a:r>
              <a:rPr lang="hr-HR" sz="1050" kern="1200" dirty="0" smtClean="0">
                <a:solidFill>
                  <a:schemeClr val="tx1"/>
                </a:solidFill>
                <a:effectLst/>
                <a:latin typeface="+mn-lt"/>
                <a:ea typeface="+mn-ea"/>
                <a:cs typeface="+mn-cs"/>
              </a:rPr>
              <a:t>plakate s uputstvima o načinu glasanja i informativnim sadržajima za birače;</a:t>
            </a:r>
            <a:endParaRPr lang="bs-Latn-BA" sz="1050" kern="1200" dirty="0" smtClean="0">
              <a:solidFill>
                <a:schemeClr val="tx1"/>
              </a:solidFill>
              <a:effectLst/>
              <a:latin typeface="+mn-lt"/>
              <a:ea typeface="+mn-ea"/>
              <a:cs typeface="+mn-cs"/>
            </a:endParaRPr>
          </a:p>
          <a:p>
            <a:pPr lvl="0"/>
            <a:r>
              <a:rPr lang="hr-HR" sz="1050" kern="1200" dirty="0" smtClean="0">
                <a:solidFill>
                  <a:schemeClr val="tx1"/>
                </a:solidFill>
                <a:effectLst/>
                <a:latin typeface="+mn-lt"/>
                <a:ea typeface="+mn-ea"/>
                <a:cs typeface="+mn-cs"/>
              </a:rPr>
              <a:t>Zapisnik o radu biračkog odbora — ZARBO; </a:t>
            </a:r>
            <a:endParaRPr lang="bs-Latn-BA" sz="1050" kern="1200" dirty="0" smtClean="0">
              <a:solidFill>
                <a:schemeClr val="tx1"/>
              </a:solidFill>
              <a:effectLst/>
              <a:latin typeface="+mn-lt"/>
              <a:ea typeface="+mn-ea"/>
              <a:cs typeface="+mn-cs"/>
            </a:endParaRPr>
          </a:p>
          <a:p>
            <a:pPr lvl="0"/>
            <a:r>
              <a:rPr lang="hr-HR" sz="1050" kern="1200" dirty="0" smtClean="0">
                <a:solidFill>
                  <a:schemeClr val="tx1"/>
                </a:solidFill>
                <a:effectLst/>
                <a:latin typeface="+mn-lt"/>
                <a:ea typeface="+mn-ea"/>
                <a:cs typeface="+mn-cs"/>
              </a:rPr>
              <a:t>potrošni materijal prema specifikaciji iz Obrasca Z1 Zapisnika, neophodan za proces glasanja i brojanja glasačkih listića.</a:t>
            </a:r>
          </a:p>
          <a:p>
            <a:pPr lvl="0"/>
            <a:r>
              <a:rPr lang="hr-HR" sz="1050" kern="1200" dirty="0" smtClean="0">
                <a:solidFill>
                  <a:schemeClr val="tx1"/>
                </a:solidFill>
                <a:effectLst/>
                <a:latin typeface="+mn-lt"/>
                <a:ea typeface="+mn-ea"/>
                <a:cs typeface="+mn-cs"/>
              </a:rPr>
              <a:t>Paket materijalno</a:t>
            </a:r>
            <a:r>
              <a:rPr lang="hr-HR" sz="1050" kern="1200" baseline="0" dirty="0" smtClean="0">
                <a:solidFill>
                  <a:schemeClr val="tx1"/>
                </a:solidFill>
                <a:effectLst/>
                <a:latin typeface="+mn-lt"/>
                <a:ea typeface="+mn-ea"/>
                <a:cs typeface="+mn-cs"/>
              </a:rPr>
              <a:t> – tehničkih sredstava za provedbu izbora u uslovima epidemije COVID-19 (primopredaja ovog paketa se evidentira na obrascu ZOMST) – pogledati naredni slajd.</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Birački odbor prilikom preuzimanja izbornog materijala obavezno provjerava da li je izborni materijal koji je primio od lokalne izborne komisije kompletan i u ispravnom stanju, što upisuje u Obrazac Z1 Zapisnika, kao i način skladištenja originalno preuzetog izbornog materijala od momenta preuzimanja do momenta počeka rada biračkog odbora. Ako birački odbor utvrdi da izborni materijal nije kompletan, odmah o tome obavještava lokalnu izbornu komisiju koja je obavezna da u kontaktu s Centralnom izbornom komisijom BiH otkloni sve nedostatke u najkraćem roku.</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Predsjednik i članovi biračkog odbora odgovorni su za sigurnost biračkog materijala na biračkom mjestu od trenutka prijema materijala pa do završetka svih svojih dužnosti nakon zatvaranja biračkog mjesta, okončanja procesa brojanja i predaje glasačkog materijala lokalnoj izbornoj komisiji.</a:t>
            </a:r>
          </a:p>
          <a:p>
            <a:endParaRPr lang="en-US" sz="1050" dirty="0"/>
          </a:p>
        </p:txBody>
      </p:sp>
      <p:sp>
        <p:nvSpPr>
          <p:cNvPr id="4" name="Slide Number Placeholder 3"/>
          <p:cNvSpPr>
            <a:spLocks noGrp="1"/>
          </p:cNvSpPr>
          <p:nvPr>
            <p:ph type="sldNum" sz="quarter" idx="10"/>
          </p:nvPr>
        </p:nvSpPr>
        <p:spPr/>
        <p:txBody>
          <a:bodyPr/>
          <a:lstStyle/>
          <a:p>
            <a:fld id="{90634107-6078-41B3-B803-D145B8455C77}" type="slidenum">
              <a:rPr lang="en-US" smtClean="0"/>
              <a:t>3</a:t>
            </a:fld>
            <a:endParaRPr lang="en-US"/>
          </a:p>
        </p:txBody>
      </p:sp>
    </p:spTree>
    <p:extLst>
      <p:ext uri="{BB962C8B-B14F-4D97-AF65-F5344CB8AC3E}">
        <p14:creationId xmlns:p14="http://schemas.microsoft.com/office/powerpoint/2010/main" val="3071576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Fizički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nesposobni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koji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dođu</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biračkog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mjesta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ali</a:t>
            </a:r>
            <a:r>
              <a:rPr lang="en-US" sz="1200" kern="1200" dirty="0" smtClean="0">
                <a:solidFill>
                  <a:schemeClr val="tx1"/>
                </a:solidFill>
                <a:effectLst/>
                <a:latin typeface="+mn-lt"/>
                <a:ea typeface="+mn-ea"/>
                <a:cs typeface="+mn-cs"/>
              </a:rPr>
              <a:t> ne </a:t>
            </a:r>
            <a:r>
              <a:rPr lang="en-US" sz="1200" kern="1200" dirty="0" err="1" smtClean="0">
                <a:solidFill>
                  <a:schemeClr val="tx1"/>
                </a:solidFill>
                <a:effectLst/>
                <a:latin typeface="+mn-lt"/>
                <a:ea typeface="+mn-ea"/>
                <a:cs typeface="+mn-cs"/>
              </a:rPr>
              <a:t>mogu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ući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Drugo</a:t>
            </a:r>
            <a:r>
              <a:rPr lang="en-US" sz="1200" kern="1200" dirty="0" smtClean="0">
                <a:solidFill>
                  <a:schemeClr val="tx1"/>
                </a:solidFill>
                <a:effectLst/>
                <a:latin typeface="+mn-lt"/>
                <a:ea typeface="+mn-ea"/>
                <a:cs typeface="+mn-cs"/>
              </a:rPr>
              <a:t> lice </a:t>
            </a:r>
            <a:r>
              <a:rPr lang="en-US" sz="1200" kern="1200" dirty="0" err="1" smtClean="0">
                <a:solidFill>
                  <a:schemeClr val="tx1"/>
                </a:solidFill>
                <a:effectLst/>
                <a:latin typeface="+mn-lt"/>
                <a:ea typeface="+mn-ea"/>
                <a:cs typeface="+mn-cs"/>
              </a:rPr>
              <a:t>koje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taj</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izabere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donosi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važeći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identifikacioni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dokument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fizički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nesposobnog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birača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biračko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mjesto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izjavljuje</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birač</a:t>
            </a:r>
            <a:r>
              <a:rPr lang="en-US" sz="1200" kern="1200" dirty="0" smtClean="0">
                <a:solidFill>
                  <a:schemeClr val="tx1"/>
                </a:solidFill>
                <a:effectLst/>
                <a:latin typeface="+mn-lt"/>
                <a:ea typeface="+mn-ea"/>
                <a:cs typeface="+mn-cs"/>
              </a:rPr>
              <a:t> ne </a:t>
            </a:r>
            <a:r>
              <a:rPr lang="en-US" sz="1200" kern="1200" dirty="0" err="1" smtClean="0">
                <a:solidFill>
                  <a:schemeClr val="tx1"/>
                </a:solidFill>
                <a:effectLst/>
                <a:latin typeface="+mn-lt"/>
                <a:ea typeface="+mn-ea"/>
                <a:cs typeface="+mn-cs"/>
              </a:rPr>
              <a:t>može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ući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biračko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mjesto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Član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biračkog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odbora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zadužen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za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identifikaciju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provjerava</a:t>
            </a:r>
            <a:r>
              <a:rPr lang="en-US" sz="1200" kern="1200" dirty="0" smtClean="0">
                <a:solidFill>
                  <a:schemeClr val="tx1"/>
                </a:solidFill>
                <a:effectLst/>
                <a:latin typeface="+mn-lt"/>
                <a:ea typeface="+mn-ea"/>
                <a:cs typeface="+mn-cs"/>
              </a:rPr>
              <a:t> da li je </a:t>
            </a:r>
            <a:r>
              <a:rPr lang="en-US" sz="1200" kern="1200" dirty="0" err="1" smtClean="0">
                <a:solidFill>
                  <a:schemeClr val="tx1"/>
                </a:solidFill>
                <a:effectLst/>
                <a:latin typeface="+mn-lt"/>
                <a:ea typeface="+mn-ea"/>
                <a:cs typeface="+mn-cs"/>
              </a:rPr>
              <a:t>ime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fizički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nesposobnog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birača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upisano</a:t>
            </a:r>
            <a:r>
              <a:rPr lang="en-US" sz="1200" kern="1200" dirty="0" smtClean="0">
                <a:solidFill>
                  <a:schemeClr val="tx1"/>
                </a:solidFill>
                <a:effectLst/>
                <a:latin typeface="+mn-lt"/>
                <a:ea typeface="+mn-ea"/>
                <a:cs typeface="+mn-cs"/>
              </a:rPr>
              <a:t> u </a:t>
            </a:r>
            <a:r>
              <a:rPr lang="en-US" sz="1200" kern="1200" dirty="0" err="1" smtClean="0">
                <a:solidFill>
                  <a:schemeClr val="tx1"/>
                </a:solidFill>
                <a:effectLst/>
                <a:latin typeface="+mn-lt"/>
                <a:ea typeface="+mn-ea"/>
                <a:cs typeface="+mn-cs"/>
              </a:rPr>
              <a:t>izvod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iz</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Centralnog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biračkog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spiska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Ako</a:t>
            </a:r>
            <a:r>
              <a:rPr lang="en-US" sz="1200" kern="1200" dirty="0" smtClean="0">
                <a:solidFill>
                  <a:schemeClr val="tx1"/>
                </a:solidFill>
                <a:effectLst/>
                <a:latin typeface="+mn-lt"/>
                <a:ea typeface="+mn-ea"/>
                <a:cs typeface="+mn-cs"/>
              </a:rPr>
              <a:t> je </a:t>
            </a:r>
            <a:r>
              <a:rPr lang="en-US" sz="1200" kern="1200" dirty="0" err="1" smtClean="0">
                <a:solidFill>
                  <a:schemeClr val="tx1"/>
                </a:solidFill>
                <a:effectLst/>
                <a:latin typeface="+mn-lt"/>
                <a:ea typeface="+mn-ea"/>
                <a:cs typeface="+mn-cs"/>
              </a:rPr>
              <a:t>ime</a:t>
            </a:r>
            <a:r>
              <a:rPr lang="en-US" sz="1200" kern="1200" dirty="0" smtClean="0">
                <a:solidFill>
                  <a:schemeClr val="tx1"/>
                </a:solidFill>
                <a:effectLst/>
                <a:latin typeface="+mn-lt"/>
                <a:ea typeface="+mn-ea"/>
                <a:cs typeface="+mn-cs"/>
              </a:rPr>
              <a:t> tog </a:t>
            </a:r>
            <a:r>
              <a:rPr lang="en-US" sz="1200" kern="1200" dirty="0" err="1" smtClean="0">
                <a:solidFill>
                  <a:schemeClr val="tx1"/>
                </a:solidFill>
                <a:effectLst/>
                <a:latin typeface="+mn-lt"/>
                <a:ea typeface="+mn-ea"/>
                <a:cs typeface="+mn-cs"/>
              </a:rPr>
              <a:t>birača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upisano</a:t>
            </a:r>
            <a:r>
              <a:rPr lang="en-US" sz="1200" kern="1200" dirty="0" smtClean="0">
                <a:solidFill>
                  <a:schemeClr val="tx1"/>
                </a:solidFill>
                <a:effectLst/>
                <a:latin typeface="+mn-lt"/>
                <a:ea typeface="+mn-ea"/>
                <a:cs typeface="+mn-cs"/>
              </a:rPr>
              <a:t> u </a:t>
            </a:r>
            <a:r>
              <a:rPr lang="en-US" sz="1200" kern="1200" dirty="0" err="1" smtClean="0">
                <a:solidFill>
                  <a:schemeClr val="tx1"/>
                </a:solidFill>
                <a:effectLst/>
                <a:latin typeface="+mn-lt"/>
                <a:ea typeface="+mn-ea"/>
                <a:cs typeface="+mn-cs"/>
              </a:rPr>
              <a:t>izvod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iz</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Centralnog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biračkog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spiska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član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biračkog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odbora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nakon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što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obavijesti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predsjednika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odlazi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prema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fizički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nesposobnom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biraču</a:t>
            </a:r>
            <a:r>
              <a:rPr lang="en-US" sz="1200" kern="1200" dirty="0" smtClean="0">
                <a:solidFill>
                  <a:schemeClr val="tx1"/>
                </a:solidFill>
                <a:effectLst/>
                <a:latin typeface="+mn-lt"/>
                <a:ea typeface="+mn-ea"/>
                <a:cs typeface="+mn-cs"/>
              </a:rPr>
              <a:t> s </a:t>
            </a:r>
            <a:r>
              <a:rPr lang="en-US" sz="1200" kern="1200" dirty="0" err="1" smtClean="0">
                <a:solidFill>
                  <a:schemeClr val="tx1"/>
                </a:solidFill>
                <a:effectLst/>
                <a:latin typeface="+mn-lt"/>
                <a:ea typeface="+mn-ea"/>
                <a:cs typeface="+mn-cs"/>
              </a:rPr>
              <a:t>Obrascem</a:t>
            </a:r>
            <a:r>
              <a:rPr lang="en-US" sz="1200" kern="1200" dirty="0" smtClean="0">
                <a:solidFill>
                  <a:schemeClr val="tx1"/>
                </a:solidFill>
                <a:effectLst/>
                <a:latin typeface="+mn-lt"/>
                <a:ea typeface="+mn-ea"/>
                <a:cs typeface="+mn-cs"/>
              </a:rPr>
              <a:t> Z6 </a:t>
            </a:r>
            <a:r>
              <a:rPr lang="en-US" sz="1200" kern="1200" dirty="0" err="1" smtClean="0">
                <a:solidFill>
                  <a:schemeClr val="tx1"/>
                </a:solidFill>
                <a:effectLst/>
                <a:latin typeface="+mn-lt"/>
                <a:ea typeface="+mn-ea"/>
                <a:cs typeface="+mn-cs"/>
              </a:rPr>
              <a:t>Zapisnika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glasačkim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listićima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olovkom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kovertom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Član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biračkog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odbora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upisuje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ime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lične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podatke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fizički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nesposobnog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birača</a:t>
            </a:r>
            <a:r>
              <a:rPr lang="en-US" sz="1200" kern="1200" dirty="0" smtClean="0">
                <a:solidFill>
                  <a:schemeClr val="tx1"/>
                </a:solidFill>
                <a:effectLst/>
                <a:latin typeface="+mn-lt"/>
                <a:ea typeface="+mn-ea"/>
                <a:cs typeface="+mn-cs"/>
              </a:rPr>
              <a:t> s </a:t>
            </a:r>
            <a:r>
              <a:rPr lang="en-US" sz="1200" kern="1200" dirty="0" err="1" smtClean="0">
                <a:solidFill>
                  <a:schemeClr val="tx1"/>
                </a:solidFill>
                <a:effectLst/>
                <a:latin typeface="+mn-lt"/>
                <a:ea typeface="+mn-ea"/>
                <a:cs typeface="+mn-cs"/>
              </a:rPr>
              <a:t>brojem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identifikacionog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dokumenta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Fizički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nesposobni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potpisuje</a:t>
            </a:r>
            <a:r>
              <a:rPr lang="en-US" sz="1200" kern="1200" dirty="0" smtClean="0">
                <a:solidFill>
                  <a:schemeClr val="tx1"/>
                </a:solidFill>
                <a:effectLst/>
                <a:latin typeface="+mn-lt"/>
                <a:ea typeface="+mn-ea"/>
                <a:cs typeface="+mn-cs"/>
              </a:rPr>
              <a:t> se pored </a:t>
            </a:r>
            <a:r>
              <a:rPr lang="en-US" sz="1200" kern="1200" dirty="0" err="1" smtClean="0">
                <a:solidFill>
                  <a:schemeClr val="tx1"/>
                </a:solidFill>
                <a:effectLst/>
                <a:latin typeface="+mn-lt"/>
                <a:ea typeface="+mn-ea"/>
                <a:cs typeface="+mn-cs"/>
              </a:rPr>
              <a:t>tih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podataka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popunjava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glasačke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listiće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koje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stavlja</a:t>
            </a:r>
            <a:r>
              <a:rPr lang="en-US" sz="1200" kern="1200" dirty="0" smtClean="0">
                <a:solidFill>
                  <a:schemeClr val="tx1"/>
                </a:solidFill>
                <a:effectLst/>
                <a:latin typeface="+mn-lt"/>
                <a:ea typeface="+mn-ea"/>
                <a:cs typeface="+mn-cs"/>
              </a:rPr>
              <a:t> u </a:t>
            </a:r>
            <a:r>
              <a:rPr lang="en-US" sz="1200" kern="1200" dirty="0" err="1" smtClean="0">
                <a:solidFill>
                  <a:schemeClr val="tx1"/>
                </a:solidFill>
                <a:effectLst/>
                <a:latin typeface="+mn-lt"/>
                <a:ea typeface="+mn-ea"/>
                <a:cs typeface="+mn-cs"/>
              </a:rPr>
              <a:t>predviđenu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kovertu</a:t>
            </a:r>
            <a:r>
              <a:rPr lang="en-US" sz="1200" kern="1200" dirty="0" smtClean="0">
                <a:solidFill>
                  <a:schemeClr val="tx1"/>
                </a:solidFill>
                <a:effectLst/>
                <a:latin typeface="+mn-lt"/>
                <a:ea typeface="+mn-ea"/>
                <a:cs typeface="+mn-cs"/>
              </a:rPr>
              <a:t>. Lice </a:t>
            </a:r>
            <a:r>
              <a:rPr lang="en-US" sz="1200" kern="1200" dirty="0" err="1" smtClean="0">
                <a:solidFill>
                  <a:schemeClr val="tx1"/>
                </a:solidFill>
                <a:effectLst/>
                <a:latin typeface="+mn-lt"/>
                <a:ea typeface="+mn-ea"/>
                <a:cs typeface="+mn-cs"/>
              </a:rPr>
              <a:t>koje</a:t>
            </a:r>
            <a:r>
              <a:rPr lang="en-US" sz="1200" kern="1200" dirty="0" smtClean="0">
                <a:solidFill>
                  <a:schemeClr val="tx1"/>
                </a:solidFill>
                <a:effectLst/>
                <a:latin typeface="+mn-lt"/>
                <a:ea typeface="+mn-ea"/>
                <a:cs typeface="+mn-cs"/>
              </a:rPr>
              <a:t> je </a:t>
            </a:r>
            <a:r>
              <a:rPr lang="en-US" sz="1200" kern="1200" dirty="0" err="1" smtClean="0">
                <a:solidFill>
                  <a:schemeClr val="tx1"/>
                </a:solidFill>
                <a:effectLst/>
                <a:latin typeface="+mn-lt"/>
                <a:ea typeface="+mn-ea"/>
                <a:cs typeface="+mn-cs"/>
              </a:rPr>
              <a:t>fizički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nesposobni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izabrao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odnosi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kovertu</a:t>
            </a:r>
            <a:r>
              <a:rPr lang="en-US" sz="1200" kern="1200" dirty="0" smtClean="0">
                <a:solidFill>
                  <a:schemeClr val="tx1"/>
                </a:solidFill>
                <a:effectLst/>
                <a:latin typeface="+mn-lt"/>
                <a:ea typeface="+mn-ea"/>
                <a:cs typeface="+mn-cs"/>
              </a:rPr>
              <a:t> s </a:t>
            </a:r>
            <a:r>
              <a:rPr lang="en-US" sz="1200" kern="1200" dirty="0" err="1" smtClean="0">
                <a:solidFill>
                  <a:schemeClr val="tx1"/>
                </a:solidFill>
                <a:effectLst/>
                <a:latin typeface="+mn-lt"/>
                <a:ea typeface="+mn-ea"/>
                <a:cs typeface="+mn-cs"/>
              </a:rPr>
              <a:t>glasačkim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listićima</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glasačke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kutije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otvara</a:t>
            </a:r>
            <a:r>
              <a:rPr lang="en-US" sz="1200" kern="1200" dirty="0" smtClean="0">
                <a:solidFill>
                  <a:schemeClr val="tx1"/>
                </a:solidFill>
                <a:effectLst/>
                <a:latin typeface="+mn-lt"/>
                <a:ea typeface="+mn-ea"/>
                <a:cs typeface="+mn-cs"/>
              </a:rPr>
              <a:t> je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stavlja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glasačke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listiće</a:t>
            </a:r>
            <a:r>
              <a:rPr lang="en-US" sz="1200" kern="1200" dirty="0" smtClean="0">
                <a:solidFill>
                  <a:schemeClr val="tx1"/>
                </a:solidFill>
                <a:effectLst/>
                <a:latin typeface="+mn-lt"/>
                <a:ea typeface="+mn-ea"/>
                <a:cs typeface="+mn-cs"/>
              </a:rPr>
              <a:t> u </a:t>
            </a:r>
            <a:r>
              <a:rPr lang="en-US" sz="1200" kern="1200" dirty="0" err="1" smtClean="0">
                <a:solidFill>
                  <a:schemeClr val="tx1"/>
                </a:solidFill>
                <a:effectLst/>
                <a:latin typeface="+mn-lt"/>
                <a:ea typeface="+mn-ea"/>
                <a:cs typeface="+mn-cs"/>
              </a:rPr>
              <a:t>nju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Član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biračkog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odbora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upisuje</a:t>
            </a:r>
            <a:r>
              <a:rPr lang="en-US" sz="1200" kern="1200" dirty="0" smtClean="0">
                <a:solidFill>
                  <a:schemeClr val="tx1"/>
                </a:solidFill>
                <a:effectLst/>
                <a:latin typeface="+mn-lt"/>
                <a:ea typeface="+mn-ea"/>
                <a:cs typeface="+mn-cs"/>
              </a:rPr>
              <a:t> u </a:t>
            </a:r>
            <a:r>
              <a:rPr lang="en-US" sz="1200" kern="1200" dirty="0" err="1" smtClean="0">
                <a:solidFill>
                  <a:schemeClr val="tx1"/>
                </a:solidFill>
                <a:effectLst/>
                <a:latin typeface="+mn-lt"/>
                <a:ea typeface="+mn-ea"/>
                <a:cs typeface="+mn-cs"/>
              </a:rPr>
              <a:t>dio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predviđen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za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potpis</a:t>
            </a:r>
            <a:r>
              <a:rPr lang="en-US" sz="1200" kern="1200" dirty="0" smtClean="0">
                <a:solidFill>
                  <a:schemeClr val="tx1"/>
                </a:solidFill>
                <a:effectLst/>
                <a:latin typeface="+mn-lt"/>
                <a:ea typeface="+mn-ea"/>
                <a:cs typeface="+mn-cs"/>
              </a:rPr>
              <a:t>, pored </a:t>
            </a:r>
            <a:r>
              <a:rPr lang="en-US" sz="1200" kern="1200" dirty="0" err="1" smtClean="0">
                <a:solidFill>
                  <a:schemeClr val="tx1"/>
                </a:solidFill>
                <a:effectLst/>
                <a:latin typeface="+mn-lt"/>
                <a:ea typeface="+mn-ea"/>
                <a:cs typeface="+mn-cs"/>
              </a:rPr>
              <a:t>imena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fizički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nesposobnog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birača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broj</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identifikacionog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dokumenta</a:t>
            </a:r>
            <a:r>
              <a:rPr lang="en-US" sz="1200" kern="1200" dirty="0" smtClean="0">
                <a:solidFill>
                  <a:schemeClr val="tx1"/>
                </a:solidFill>
                <a:effectLst/>
                <a:latin typeface="+mn-lt"/>
                <a:ea typeface="+mn-ea"/>
                <a:cs typeface="+mn-cs"/>
              </a:rPr>
              <a:t> tog </a:t>
            </a:r>
            <a:r>
              <a:rPr lang="en-US" sz="1200" kern="1200" dirty="0" err="1" smtClean="0">
                <a:solidFill>
                  <a:schemeClr val="tx1"/>
                </a:solidFill>
                <a:effectLst/>
                <a:latin typeface="+mn-lt"/>
                <a:ea typeface="+mn-ea"/>
                <a:cs typeface="+mn-cs"/>
              </a:rPr>
              <a:t>birača</a:t>
            </a:r>
            <a:r>
              <a:rPr lang="en-US" sz="1200" kern="1200" dirty="0" smtClean="0">
                <a:solidFill>
                  <a:schemeClr val="tx1"/>
                </a:solidFill>
                <a:effectLst/>
                <a:latin typeface="+mn-lt"/>
                <a:ea typeface="+mn-ea"/>
                <a:cs typeface="+mn-cs"/>
              </a:rPr>
              <a:t>. Lice </a:t>
            </a:r>
            <a:r>
              <a:rPr lang="en-US" sz="1200" kern="1200" dirty="0" err="1" smtClean="0">
                <a:solidFill>
                  <a:schemeClr val="tx1"/>
                </a:solidFill>
                <a:effectLst/>
                <a:latin typeface="+mn-lt"/>
                <a:ea typeface="+mn-ea"/>
                <a:cs typeface="+mn-cs"/>
              </a:rPr>
              <a:t>koje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pomaže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fizički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nesposobnom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biraču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upisuje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svoje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ime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štampanim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slovima</a:t>
            </a:r>
            <a:r>
              <a:rPr lang="en-US" sz="1200" kern="1200" dirty="0" smtClean="0">
                <a:solidFill>
                  <a:schemeClr val="tx1"/>
                </a:solidFill>
                <a:effectLst/>
                <a:latin typeface="+mn-lt"/>
                <a:ea typeface="+mn-ea"/>
                <a:cs typeface="+mn-cs"/>
              </a:rPr>
              <a:t> pored </a:t>
            </a:r>
            <a:r>
              <a:rPr lang="en-US" sz="1200" kern="1200" dirty="0" err="1" smtClean="0">
                <a:solidFill>
                  <a:schemeClr val="tx1"/>
                </a:solidFill>
                <a:effectLst/>
                <a:latin typeface="+mn-lt"/>
                <a:ea typeface="+mn-ea"/>
                <a:cs typeface="+mn-cs"/>
              </a:rPr>
              <a:t>imena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fizički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nesposobnog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birača</a:t>
            </a:r>
            <a:r>
              <a:rPr lang="en-US" sz="1200" kern="1200" dirty="0" smtClean="0">
                <a:solidFill>
                  <a:schemeClr val="tx1"/>
                </a:solidFill>
                <a:effectLst/>
                <a:latin typeface="+mn-lt"/>
                <a:ea typeface="+mn-ea"/>
                <a:cs typeface="+mn-cs"/>
              </a:rPr>
              <a:t> u </a:t>
            </a:r>
            <a:r>
              <a:rPr lang="en-US" sz="1200" kern="1200" dirty="0" err="1" smtClean="0">
                <a:solidFill>
                  <a:schemeClr val="tx1"/>
                </a:solidFill>
                <a:effectLst/>
                <a:latin typeface="+mn-lt"/>
                <a:ea typeface="+mn-ea"/>
                <a:cs typeface="+mn-cs"/>
              </a:rPr>
              <a:t>izvod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iz</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Centralnog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biračkog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spiska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potpisuje</a:t>
            </a:r>
            <a:r>
              <a:rPr lang="en-US" sz="1200" kern="1200" dirty="0" smtClean="0">
                <a:solidFill>
                  <a:schemeClr val="tx1"/>
                </a:solidFill>
                <a:effectLst/>
                <a:latin typeface="+mn-lt"/>
                <a:ea typeface="+mn-ea"/>
                <a:cs typeface="+mn-cs"/>
              </a:rPr>
              <a:t> se.</a:t>
            </a:r>
            <a:endParaRPr lang="bs-Latn-B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24</a:t>
            </a:fld>
            <a:endParaRPr lang="en-US"/>
          </a:p>
        </p:txBody>
      </p:sp>
    </p:spTree>
    <p:extLst>
      <p:ext uri="{BB962C8B-B14F-4D97-AF65-F5344CB8AC3E}">
        <p14:creationId xmlns:p14="http://schemas.microsoft.com/office/powerpoint/2010/main" val="1328334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smtClean="0">
                <a:solidFill>
                  <a:schemeClr val="tx1"/>
                </a:solidFill>
                <a:effectLst/>
                <a:latin typeface="+mn-lt"/>
                <a:ea typeface="+mn-ea"/>
                <a:cs typeface="+mn-cs"/>
              </a:rPr>
              <a:t>Sva biračka mjesta počinju raditi u 07.00 sati, a zatvaraju se u 19.00 sati.</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Ako biračko mjesto iz opravdanih razloga nije otvoreno na vrijeme, a kašnjenje je trajalo do tri sata, glasanje na tom biračkom mjestu će se produžiti za onoliko vremena koliko je trajalo kašnjenje, o čemu odlučuje predsjednik. Ako je kašnjenje trajalo duže od tri sata, o dužini vremena za koje se glasanje produžava odlučuje lokalna izborna komisija. Predsjednik u najkraćem roku obavještava lokalnu izbornu komisiju o razlogu zbog kojeg je došlo do kašnjenja u otvaranju biračkog mjesta ili do prekida glasanja na biračkom mjestu.</a:t>
            </a:r>
            <a:endParaRPr lang="bs-Latn-B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25</a:t>
            </a:fld>
            <a:endParaRPr lang="en-US"/>
          </a:p>
        </p:txBody>
      </p:sp>
    </p:spTree>
    <p:extLst>
      <p:ext uri="{BB962C8B-B14F-4D97-AF65-F5344CB8AC3E}">
        <p14:creationId xmlns:p14="http://schemas.microsoft.com/office/powerpoint/2010/main" val="1620919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s-Latn-BA" sz="1200" b="1" kern="1200" dirty="0" smtClean="0">
              <a:solidFill>
                <a:schemeClr val="tx1"/>
              </a:solidFill>
              <a:effectLst/>
              <a:latin typeface="+mn-lt"/>
              <a:ea typeface="+mn-ea"/>
              <a:cs typeface="+mn-cs"/>
            </a:endParaRPr>
          </a:p>
          <a:p>
            <a:endParaRPr lang="bs-Latn-BA" sz="1200" b="1" kern="1200" dirty="0" smtClean="0">
              <a:solidFill>
                <a:schemeClr val="tx1"/>
              </a:solidFill>
              <a:effectLst/>
              <a:latin typeface="+mn-lt"/>
              <a:ea typeface="+mn-ea"/>
              <a:cs typeface="+mn-cs"/>
            </a:endParaRPr>
          </a:p>
          <a:p>
            <a:r>
              <a:rPr lang="bs-Latn-BA" sz="1200" b="1" kern="1200" dirty="0" smtClean="0">
                <a:solidFill>
                  <a:schemeClr val="tx1"/>
                </a:solidFill>
                <a:effectLst/>
                <a:latin typeface="+mn-lt"/>
                <a:ea typeface="+mn-ea"/>
                <a:cs typeface="+mn-cs"/>
              </a:rPr>
              <a:t>Ukoliko se</a:t>
            </a:r>
            <a:r>
              <a:rPr lang="bs-Latn-BA" sz="1200" b="1" kern="1200" baseline="0" dirty="0" smtClean="0">
                <a:solidFill>
                  <a:schemeClr val="tx1"/>
                </a:solidFill>
                <a:effectLst/>
                <a:latin typeface="+mn-lt"/>
                <a:ea typeface="+mn-ea"/>
                <a:cs typeface="+mn-cs"/>
              </a:rPr>
              <a:t> biračkom odboru u toku glasanja obrati poseban mobilni tim sa zahtjevom za izuzeće seta glasačkih listića za birača koji je obolio od COVID – 19 ili koji se nalazi u obaveznoj izolaciji, predsjednik biračkog odbora će tom mobilnom timu izdati set glasačkih listića koji je odvojio u plastičnu providnu vreću sa natpisom (COVID – 19) i to evidentirati u Zapisnik o primopredaji glasačkih listića – Procedura COVID – 19 (ZPGL).</a:t>
            </a:r>
          </a:p>
          <a:p>
            <a:endParaRPr lang="bs-Latn-BA" sz="1200" b="1" kern="1200" baseline="0" dirty="0" smtClean="0">
              <a:solidFill>
                <a:schemeClr val="tx1"/>
              </a:solidFill>
              <a:effectLst/>
              <a:latin typeface="+mn-lt"/>
              <a:ea typeface="+mn-ea"/>
              <a:cs typeface="+mn-cs"/>
            </a:endParaRPr>
          </a:p>
          <a:p>
            <a:endParaRPr lang="bs-Latn-BA" sz="1200" b="1" kern="1200" baseline="0" dirty="0" smtClean="0">
              <a:solidFill>
                <a:schemeClr val="tx1"/>
              </a:solidFill>
              <a:effectLst/>
              <a:latin typeface="+mn-lt"/>
              <a:ea typeface="+mn-ea"/>
              <a:cs typeface="+mn-cs"/>
            </a:endParaRPr>
          </a:p>
          <a:p>
            <a:r>
              <a:rPr lang="bs-Latn-BA" sz="1200" b="1" kern="1200" baseline="0" dirty="0" smtClean="0">
                <a:solidFill>
                  <a:schemeClr val="tx1"/>
                </a:solidFill>
                <a:effectLst/>
                <a:latin typeface="+mn-lt"/>
                <a:ea typeface="+mn-ea"/>
                <a:cs typeface="+mn-cs"/>
              </a:rPr>
              <a:t>U toku glasanja predsjednik biračkog odbora može biti kontaktiran od strane izborne komisije sa zahtjevom da izdvoji još setova glasačkih listića za potrebe posebnog mobilnog tima. Primopredaja glasačkih listića se vrši uz Zapisnik ZPGL.</a:t>
            </a:r>
          </a:p>
          <a:p>
            <a:endParaRPr lang="bs-Latn-BA" sz="1200" b="1" kern="1200" baseline="0" dirty="0" smtClean="0">
              <a:solidFill>
                <a:schemeClr val="tx1"/>
              </a:solidFill>
              <a:effectLst/>
              <a:latin typeface="+mn-lt"/>
              <a:ea typeface="+mn-ea"/>
              <a:cs typeface="+mn-cs"/>
            </a:endParaRPr>
          </a:p>
          <a:p>
            <a:r>
              <a:rPr lang="bs-Latn-BA" sz="1200" b="1" kern="1200" baseline="0" dirty="0" smtClean="0">
                <a:solidFill>
                  <a:schemeClr val="tx1"/>
                </a:solidFill>
                <a:effectLst/>
                <a:latin typeface="+mn-lt"/>
                <a:ea typeface="+mn-ea"/>
                <a:cs typeface="+mn-cs"/>
              </a:rPr>
              <a:t>Ime birača koji će glasati putem posebnog mobilnog tima predsjednik biračkog odbora će na izvodu iz CBS precrtati crvenom olovkom, a u rubriku za potpis će upisati „birač COVID- 19“, te će se potpisati pored intervencije koju je uradio u izvodu iz CBS.</a:t>
            </a:r>
          </a:p>
          <a:p>
            <a:r>
              <a:rPr lang="bs-Latn-BA" sz="1200" b="1" kern="1200" baseline="0" dirty="0" smtClean="0">
                <a:solidFill>
                  <a:schemeClr val="tx1"/>
                </a:solidFill>
                <a:effectLst/>
                <a:latin typeface="+mn-lt"/>
                <a:ea typeface="+mn-ea"/>
                <a:cs typeface="+mn-cs"/>
              </a:rPr>
              <a:t>Također, evidentiraće u Zapisniku o radu biračkog odbora ovaj postupak.</a:t>
            </a:r>
          </a:p>
        </p:txBody>
      </p:sp>
      <p:sp>
        <p:nvSpPr>
          <p:cNvPr id="4" name="Slide Number Placeholder 3"/>
          <p:cNvSpPr>
            <a:spLocks noGrp="1"/>
          </p:cNvSpPr>
          <p:nvPr>
            <p:ph type="sldNum" sz="quarter" idx="10"/>
          </p:nvPr>
        </p:nvSpPr>
        <p:spPr/>
        <p:txBody>
          <a:bodyPr/>
          <a:lstStyle/>
          <a:p>
            <a:fld id="{90634107-6078-41B3-B803-D145B8455C77}" type="slidenum">
              <a:rPr lang="en-US" smtClean="0"/>
              <a:t>26</a:t>
            </a:fld>
            <a:endParaRPr lang="en-US"/>
          </a:p>
        </p:txBody>
      </p:sp>
    </p:spTree>
    <p:extLst>
      <p:ext uri="{BB962C8B-B14F-4D97-AF65-F5344CB8AC3E}">
        <p14:creationId xmlns:p14="http://schemas.microsoft.com/office/powerpoint/2010/main" val="445615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smtClean="0">
                <a:solidFill>
                  <a:schemeClr val="tx1"/>
                </a:solidFill>
                <a:effectLst/>
                <a:latin typeface="+mn-lt"/>
                <a:ea typeface="+mn-ea"/>
                <a:cs typeface="+mn-cs"/>
              </a:rPr>
              <a:t>Biračima koji su u redu za glasanje u trenutku zatvaranja biračkog mjesta odobrava se glasanje. Procedura zatvaranja je:</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predsjednik objavljuje 15 minuta prije zatvaranja biračkog mjesta svim prisutnim unutar i ispred biračkog mjesta vrijeme zatvaranja biračkog mjesta;</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član biračkog odbora zadužen za kontrolu reda u vrijeme zatvaranja biračkog mjesta staje na kraj reda kako bi se osiguralo da se nijedno lice ne priključi nakon zatvaranja biračkog mjesta, a odmah nakon što posljednji birač iz reda glasa zatvara vrata;</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predsjednik u Obrazac Z8 Zapisnika upisuje vrijeme zatvaranja biračkog mjesta;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predsjednik zatvara otvor glasačke kutije samoljepljivom trakom i potpisuje je.</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27</a:t>
            </a:fld>
            <a:endParaRPr lang="en-US"/>
          </a:p>
        </p:txBody>
      </p:sp>
    </p:spTree>
    <p:extLst>
      <p:ext uri="{BB962C8B-B14F-4D97-AF65-F5344CB8AC3E}">
        <p14:creationId xmlns:p14="http://schemas.microsoft.com/office/powerpoint/2010/main" val="2704585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smtClean="0">
                <a:solidFill>
                  <a:schemeClr val="tx1"/>
                </a:solidFill>
                <a:effectLst/>
                <a:latin typeface="+mn-lt"/>
                <a:ea typeface="+mn-ea"/>
                <a:cs typeface="+mn-cs"/>
              </a:rPr>
              <a:t>Popunjavanje Obrasca za brojno stanje i pakiranje neiskorištenih i oštećenih glasačkih listića završava se prije otvaranja glasačke kutije sa iskorištenim glasačkim listićima.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Neiskorišteni glasački listići upakirani u originalne kutije i koverta s oštećenim glasačkim listićima</a:t>
            </a:r>
            <a:r>
              <a:rPr lang="hr-HR" sz="1200" b="1" kern="1200" dirty="0" smtClean="0">
                <a:solidFill>
                  <a:schemeClr val="tx1"/>
                </a:solidFill>
                <a:effectLst/>
                <a:latin typeface="+mn-lt"/>
                <a:ea typeface="+mn-ea"/>
                <a:cs typeface="+mn-cs"/>
              </a:rPr>
              <a:t> </a:t>
            </a:r>
            <a:r>
              <a:rPr lang="hr-HR" sz="1200" kern="1200" dirty="0" smtClean="0">
                <a:solidFill>
                  <a:schemeClr val="tx1"/>
                </a:solidFill>
                <a:effectLst/>
                <a:latin typeface="+mn-lt"/>
                <a:ea typeface="+mn-ea"/>
                <a:cs typeface="+mn-cs"/>
              </a:rPr>
              <a:t>pakiraju se u providnu zaštitnu vreću, posebno za svaki izborni nivo. Birački odbor je dužan na svaku zaštitnu vreću upisati šifru biračkog mjesta i oznaku izbornog nivoa.</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bs-Latn-BA" sz="1200" b="1" kern="1200" dirty="0" smtClean="0">
                <a:solidFill>
                  <a:schemeClr val="tx1"/>
                </a:solidFill>
                <a:effectLst/>
                <a:latin typeface="+mn-lt"/>
                <a:ea typeface="+mn-ea"/>
                <a:cs typeface="+mn-cs"/>
              </a:rPr>
              <a:t>U Obrascu za brojno stanje nisu predviđeni i ne smiju se nalaziti podaci o broju nevažećih glasačkih listića koji se evidentiraju u Obrazac za zbirne rezultate – ZR.</a:t>
            </a:r>
          </a:p>
          <a:p>
            <a:endParaRPr lang="bs-Latn-BA" sz="1200" b="1" kern="1200" dirty="0" smtClean="0">
              <a:solidFill>
                <a:schemeClr val="tx1"/>
              </a:solidFill>
              <a:effectLst/>
              <a:latin typeface="+mn-lt"/>
              <a:ea typeface="+mn-ea"/>
              <a:cs typeface="+mn-cs"/>
            </a:endParaRPr>
          </a:p>
          <a:p>
            <a:endParaRPr lang="bs-Latn-BA" sz="1200" b="1" kern="1200" dirty="0" smtClean="0">
              <a:solidFill>
                <a:schemeClr val="tx1"/>
              </a:solidFill>
              <a:effectLst/>
              <a:latin typeface="+mn-lt"/>
              <a:ea typeface="+mn-ea"/>
              <a:cs typeface="+mn-cs"/>
            </a:endParaRPr>
          </a:p>
          <a:p>
            <a:r>
              <a:rPr lang="bs-Latn-BA" sz="1200" b="1" kern="1200" dirty="0" smtClean="0">
                <a:solidFill>
                  <a:schemeClr val="tx1"/>
                </a:solidFill>
                <a:effectLst/>
                <a:latin typeface="+mn-lt"/>
                <a:ea typeface="+mn-ea"/>
                <a:cs typeface="+mn-cs"/>
              </a:rPr>
              <a:t>Ukoliko se</a:t>
            </a:r>
            <a:r>
              <a:rPr lang="bs-Latn-BA" sz="1200" b="1" kern="1200" baseline="0" dirty="0" smtClean="0">
                <a:solidFill>
                  <a:schemeClr val="tx1"/>
                </a:solidFill>
                <a:effectLst/>
                <a:latin typeface="+mn-lt"/>
                <a:ea typeface="+mn-ea"/>
                <a:cs typeface="+mn-cs"/>
              </a:rPr>
              <a:t> biračkom odboru u toku glasanja obrati poseban mobilni tim sa zahtjevom za izuzeće seta glasačkih listića za birača koji je obolio od COVID – 19, ili koji se nalazi u obaveznoj izolaciji, predsjednik biračkog odbora će tom mobilnom timu izdati set glasačkih listića i to evidentirati u Zapisnik o primopredaji glasačkih listića – Procedura COVID - 19, a ime birača koji glasa putem posebnog mobilnog tima će izuzeti iz ukupnog broja birača na izvodu iz CBS, te izvršiti i korekciju na Obrascu brojnog stanja!</a:t>
            </a:r>
          </a:p>
          <a:p>
            <a:endParaRPr lang="bs-Latn-BA" sz="1200" b="1" kern="1200" baseline="0" dirty="0" smtClean="0">
              <a:solidFill>
                <a:schemeClr val="tx1"/>
              </a:solidFill>
              <a:effectLst/>
              <a:latin typeface="+mn-lt"/>
              <a:ea typeface="+mn-ea"/>
              <a:cs typeface="+mn-cs"/>
            </a:endParaRPr>
          </a:p>
          <a:p>
            <a:r>
              <a:rPr lang="bs-Latn-BA" sz="1200" b="1" kern="1200" baseline="0" dirty="0" smtClean="0">
                <a:solidFill>
                  <a:schemeClr val="tx1"/>
                </a:solidFill>
                <a:effectLst/>
                <a:latin typeface="+mn-lt"/>
                <a:ea typeface="+mn-ea"/>
                <a:cs typeface="+mn-cs"/>
              </a:rPr>
              <a:t>U obrascu brojnog stanja, DIO I: PRIJE OTVARANJA BIRAČKOG MJESTA u redu 2 „Broj birača na izvodu iz Centralnog biračkog spiska evidentiran broj 455 </a:t>
            </a:r>
            <a:r>
              <a:rPr lang="bs-Latn-BA" b="1" baseline="0" dirty="0" smtClean="0"/>
              <a:t>dva birača su označena da glasaju putem posebnog mobilnog tima COVID – 19, iako se na izvodu iz CBS nalazi 457 birača (pogledati slajd sa Obrascem brojnog stanja u dijelu „prije otvaranje biračkog mjesta).</a:t>
            </a:r>
          </a:p>
          <a:p>
            <a:endParaRPr lang="bs-Latn-BA" b="1" baseline="0" dirty="0" smtClean="0"/>
          </a:p>
          <a:p>
            <a:r>
              <a:rPr lang="bs-Latn-BA" b="1" baseline="0" dirty="0" smtClean="0"/>
              <a:t>U toku glasanja posebni mobilni tim je izuzeo još jedan set glasačkih listića, a predsjednik biračkog odbora je našao ime tog birača na izvodu iz CBS, prekrižio njegovo ime crvenom olovkom i tog birača izuzeo iz ukupnog broja imena na izvodu iz CBS, te načinio ispravku broja i potpisao se pored. </a:t>
            </a:r>
          </a:p>
          <a:p>
            <a:r>
              <a:rPr lang="bs-Latn-BA" b="1" baseline="0" dirty="0" smtClean="0"/>
              <a:t>To znači da su ukupno 3 birača sa ovog biračkog mjesta glasala putem posebnog mobilnog tima COVID – 19.</a:t>
            </a:r>
          </a:p>
          <a:p>
            <a:endParaRPr lang="bs-Latn-BA" b="1" baseline="0" dirty="0" smtClean="0"/>
          </a:p>
          <a:p>
            <a:endParaRPr lang="bs-Latn-BA" b="1" baseline="0" dirty="0" smtClean="0"/>
          </a:p>
          <a:p>
            <a:r>
              <a:rPr lang="bs-Latn-BA" sz="1200" b="1" kern="1200" baseline="0" dirty="0" smtClean="0">
                <a:solidFill>
                  <a:schemeClr val="tx1"/>
                </a:solidFill>
                <a:effectLst/>
                <a:latin typeface="+mn-lt"/>
                <a:ea typeface="+mn-ea"/>
                <a:cs typeface="+mn-cs"/>
              </a:rPr>
              <a:t>U obrascu brojnog stanja, DIO II: TOKOM GLASANJA/TIJEKOM GLASOVANJA u redu 3 „Broj naknadno primljenih glasačkih listića“ predsjednik biračkog odbora je upisao (-3). </a:t>
            </a:r>
          </a:p>
          <a:p>
            <a:r>
              <a:rPr lang="bs-Latn-BA" sz="1200" b="1" kern="1200" baseline="0" dirty="0" smtClean="0">
                <a:solidFill>
                  <a:schemeClr val="tx1"/>
                </a:solidFill>
                <a:effectLst/>
                <a:latin typeface="+mn-lt"/>
                <a:ea typeface="+mn-ea"/>
                <a:cs typeface="+mn-cs"/>
              </a:rPr>
              <a:t>U redu 4 „Sveukupan broj primjenih glasačkih listića“ predsjednik će oduzeti broj izuzetih listića od broja primljenih glasačkih listića (red 2).</a:t>
            </a:r>
          </a:p>
          <a:p>
            <a:endParaRPr lang="bs-Latn-BA" sz="1200" b="1" kern="1200" baseline="0" dirty="0" smtClean="0">
              <a:solidFill>
                <a:schemeClr val="tx1"/>
              </a:solidFill>
              <a:effectLst/>
              <a:latin typeface="+mn-lt"/>
              <a:ea typeface="+mn-ea"/>
              <a:cs typeface="+mn-cs"/>
            </a:endParaRPr>
          </a:p>
          <a:p>
            <a:r>
              <a:rPr lang="bs-Latn-BA" sz="1200" b="1" kern="1200" baseline="0" dirty="0" smtClean="0">
                <a:solidFill>
                  <a:schemeClr val="tx1"/>
                </a:solidFill>
                <a:effectLst/>
                <a:latin typeface="+mn-lt"/>
                <a:ea typeface="+mn-ea"/>
                <a:cs typeface="+mn-cs"/>
              </a:rPr>
              <a:t>Izuzimanje glasačkih listića predsjednik biračkog odbora evidentira u Zapisnik o radu biračkog odbora.</a:t>
            </a:r>
          </a:p>
          <a:p>
            <a:endParaRPr lang="bs-Latn-BA" sz="1200" b="1" kern="1200" baseline="0" dirty="0" smtClean="0">
              <a:solidFill>
                <a:schemeClr val="tx1"/>
              </a:solidFill>
              <a:effectLst/>
              <a:latin typeface="+mn-lt"/>
              <a:ea typeface="+mn-ea"/>
              <a:cs typeface="+mn-cs"/>
            </a:endParaRPr>
          </a:p>
          <a:p>
            <a:endParaRPr lang="bs-Latn-BA" baseline="0" dirty="0" smtClean="0"/>
          </a:p>
          <a:p>
            <a:endParaRPr lang="bs-Latn-BA" sz="1200" b="1" kern="1200" baseline="0" dirty="0" smtClean="0">
              <a:solidFill>
                <a:schemeClr val="tx1"/>
              </a:solidFill>
              <a:effectLst/>
              <a:latin typeface="+mn-lt"/>
              <a:ea typeface="+mn-ea"/>
              <a:cs typeface="+mn-cs"/>
            </a:endParaRPr>
          </a:p>
          <a:p>
            <a:endParaRPr lang="bs-Latn-BA" sz="1200" b="1" kern="1200" baseline="0" dirty="0" smtClean="0">
              <a:solidFill>
                <a:schemeClr val="tx1"/>
              </a:solidFill>
              <a:effectLst/>
              <a:latin typeface="+mn-lt"/>
              <a:ea typeface="+mn-ea"/>
              <a:cs typeface="+mn-cs"/>
            </a:endParaRPr>
          </a:p>
          <a:p>
            <a:endParaRPr lang="bs-Latn-BA" sz="1200" b="1" kern="1200" baseline="0" dirty="0" smtClean="0">
              <a:solidFill>
                <a:schemeClr val="tx1"/>
              </a:solidFill>
              <a:effectLst/>
              <a:latin typeface="+mn-lt"/>
              <a:ea typeface="+mn-ea"/>
              <a:cs typeface="+mn-cs"/>
            </a:endParaRPr>
          </a:p>
          <a:p>
            <a:endParaRPr lang="bs-Latn-BA" sz="1200" b="1" kern="1200" baseline="0" dirty="0" smtClean="0">
              <a:solidFill>
                <a:schemeClr val="tx1"/>
              </a:solidFill>
              <a:effectLst/>
              <a:latin typeface="+mn-lt"/>
              <a:ea typeface="+mn-ea"/>
              <a:cs typeface="+mn-cs"/>
            </a:endParaRPr>
          </a:p>
          <a:p>
            <a:endParaRPr lang="bs-Latn-B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29</a:t>
            </a:fld>
            <a:endParaRPr lang="en-US"/>
          </a:p>
        </p:txBody>
      </p:sp>
    </p:spTree>
    <p:extLst>
      <p:ext uri="{BB962C8B-B14F-4D97-AF65-F5344CB8AC3E}">
        <p14:creationId xmlns:p14="http://schemas.microsoft.com/office/powerpoint/2010/main" val="2490895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s-Latn-BA" dirty="0" smtClean="0"/>
              <a:t>Samo pročitati sa slajda</a:t>
            </a:r>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30</a:t>
            </a:fld>
            <a:endParaRPr lang="en-US"/>
          </a:p>
        </p:txBody>
      </p:sp>
    </p:spTree>
    <p:extLst>
      <p:ext uri="{BB962C8B-B14F-4D97-AF65-F5344CB8AC3E}">
        <p14:creationId xmlns:p14="http://schemas.microsoft.com/office/powerpoint/2010/main" val="2378712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smtClean="0">
                <a:solidFill>
                  <a:schemeClr val="tx1"/>
                </a:solidFill>
                <a:effectLst/>
                <a:latin typeface="+mn-lt"/>
                <a:ea typeface="+mn-ea"/>
                <a:cs typeface="+mn-cs"/>
              </a:rPr>
              <a:t>Glasački listići za pojedine izborne nivoe broje se sljedećim redoslijedom:</a:t>
            </a:r>
            <a:endParaRPr lang="bs-Latn-BA" sz="1200" kern="1200" dirty="0" smtClean="0">
              <a:solidFill>
                <a:schemeClr val="tx1"/>
              </a:solidFill>
              <a:effectLst/>
              <a:latin typeface="+mn-lt"/>
              <a:ea typeface="+mn-ea"/>
              <a:cs typeface="+mn-cs"/>
            </a:endParaRPr>
          </a:p>
          <a:p>
            <a:r>
              <a:rPr lang="hr-HR" sz="1200" b="1"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b="1" kern="1200" dirty="0" smtClean="0">
                <a:solidFill>
                  <a:schemeClr val="tx1"/>
                </a:solidFill>
                <a:effectLst/>
                <a:latin typeface="+mn-lt"/>
                <a:ea typeface="+mn-ea"/>
                <a:cs typeface="+mn-cs"/>
              </a:rPr>
              <a:t>u Federaciji BiH:</a:t>
            </a:r>
            <a:endParaRPr lang="bs-Latn-BA" sz="1200" kern="1200" dirty="0" smtClean="0">
              <a:solidFill>
                <a:schemeClr val="tx1"/>
              </a:solidFill>
              <a:effectLst/>
              <a:latin typeface="+mn-lt"/>
              <a:ea typeface="+mn-ea"/>
              <a:cs typeface="+mn-cs"/>
            </a:endParaRPr>
          </a:p>
          <a:p>
            <a:r>
              <a:rPr lang="hr-HR" sz="1200" b="1"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Načelnik općine / gradonačelnik grada — sistem, VEĆINSKI GLAS,</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Gradsko / općinsko vijeće — sistem, OTVORENA LISTA;</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b="1" kern="1200" dirty="0" smtClean="0">
                <a:solidFill>
                  <a:schemeClr val="tx1"/>
                </a:solidFill>
                <a:effectLst/>
                <a:latin typeface="+mn-lt"/>
                <a:ea typeface="+mn-ea"/>
                <a:cs typeface="+mn-cs"/>
              </a:rPr>
              <a:t>u Republici Srpskoj:</a:t>
            </a:r>
            <a:endParaRPr lang="bs-Latn-BA" sz="1200" kern="1200" dirty="0" smtClean="0">
              <a:solidFill>
                <a:schemeClr val="tx1"/>
              </a:solidFill>
              <a:effectLst/>
              <a:latin typeface="+mn-lt"/>
              <a:ea typeface="+mn-ea"/>
              <a:cs typeface="+mn-cs"/>
            </a:endParaRPr>
          </a:p>
          <a:p>
            <a:r>
              <a:rPr lang="hr-HR" sz="1200" b="1"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Načelnik općine / gradonačelnik grada — sistem, VEĆINSKI GLAS,</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Skupština opštine / grada — sistem, OTVORENA LISTA;</a:t>
            </a:r>
          </a:p>
          <a:p>
            <a:endParaRPr lang="hr-HR" sz="1200" kern="1200" dirty="0" smtClean="0">
              <a:solidFill>
                <a:schemeClr val="tx1"/>
              </a:solidFill>
              <a:effectLst/>
              <a:latin typeface="+mn-lt"/>
              <a:ea typeface="+mn-ea"/>
              <a:cs typeface="+mn-cs"/>
            </a:endParaRPr>
          </a:p>
          <a:p>
            <a:r>
              <a:rPr lang="hr-HR" sz="1200" b="1" kern="1200" dirty="0" smtClean="0">
                <a:solidFill>
                  <a:schemeClr val="tx1"/>
                </a:solidFill>
                <a:effectLst/>
                <a:latin typeface="+mn-lt"/>
                <a:ea typeface="+mn-ea"/>
                <a:cs typeface="+mn-cs"/>
              </a:rPr>
              <a:t>Za</a:t>
            </a:r>
            <a:r>
              <a:rPr lang="hr-HR" sz="1200" b="1" kern="1200" baseline="0" dirty="0" smtClean="0">
                <a:solidFill>
                  <a:schemeClr val="tx1"/>
                </a:solidFill>
                <a:effectLst/>
                <a:latin typeface="+mn-lt"/>
                <a:ea typeface="+mn-ea"/>
                <a:cs typeface="+mn-cs"/>
              </a:rPr>
              <a:t> grad Istočno Sarajevo gradonačelnik </a:t>
            </a:r>
            <a:r>
              <a:rPr lang="hr-HR" sz="1200" kern="1200" baseline="0" dirty="0" smtClean="0">
                <a:solidFill>
                  <a:schemeClr val="tx1"/>
                </a:solidFill>
                <a:effectLst/>
                <a:latin typeface="+mn-lt"/>
                <a:ea typeface="+mn-ea"/>
                <a:cs typeface="+mn-cs"/>
              </a:rPr>
              <a:t>se bira iz 6 opština. Redoslijed brojanja u tih 6 opština je: načelnik, gradonačelnik, skupština opštine.</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b="1" kern="1200" dirty="0" smtClean="0">
                <a:solidFill>
                  <a:schemeClr val="tx1"/>
                </a:solidFill>
                <a:effectLst/>
                <a:latin typeface="+mn-lt"/>
                <a:ea typeface="+mn-ea"/>
                <a:cs typeface="+mn-cs"/>
              </a:rPr>
              <a:t>u Brčko Distriktu BiH:</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Skupština Brčko Distrikta BiH — sistem, OTVORENA LISTA.</a:t>
            </a:r>
          </a:p>
          <a:p>
            <a:endParaRPr lang="hr-HR" sz="1200" kern="1200" dirty="0" smtClean="0">
              <a:solidFill>
                <a:schemeClr val="tx1"/>
              </a:solidFill>
              <a:effectLst/>
              <a:latin typeface="+mn-lt"/>
              <a:ea typeface="+mn-ea"/>
              <a:cs typeface="+mn-cs"/>
            </a:endParaRPr>
          </a:p>
          <a:p>
            <a:endParaRPr lang="bs-Latn-B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31</a:t>
            </a:fld>
            <a:endParaRPr lang="en-US"/>
          </a:p>
        </p:txBody>
      </p:sp>
    </p:spTree>
    <p:extLst>
      <p:ext uri="{BB962C8B-B14F-4D97-AF65-F5344CB8AC3E}">
        <p14:creationId xmlns:p14="http://schemas.microsoft.com/office/powerpoint/2010/main" val="1512177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smtClean="0">
                <a:solidFill>
                  <a:schemeClr val="tx1"/>
                </a:solidFill>
                <a:effectLst/>
                <a:latin typeface="+mn-lt"/>
                <a:ea typeface="+mn-ea"/>
                <a:cs typeface="+mn-cs"/>
              </a:rPr>
              <a:t>Radnje prije brojanja glasačkih listića:</a:t>
            </a:r>
          </a:p>
          <a:p>
            <a:endParaRPr lang="hr-HR"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Formira se radna površina od više stolova, a sastavi stolova osiguraju se samoljepljivom trakom kako glasački listići ne bi propadali ispod stolova.</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Otpečati se glasačka kutija i na radnu površinu se istrese kompletan sadržaj glasačke kutije.</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Svim prisutnim pokaže se da je glasačka kutija prazna i odloži se na stranu.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Na radnoj površini ostaje grupa pomiješanih glasačkih listića za dva nivoa za koje se provode izbori.</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Nakon toga birački odbor vrši razdvajanje glasačkih listića po nivoima, i sačinjava dvije grupe</a:t>
            </a:r>
            <a:r>
              <a:rPr lang="hr-HR" sz="1200" kern="1200" baseline="0" dirty="0" smtClean="0">
                <a:solidFill>
                  <a:schemeClr val="tx1"/>
                </a:solidFill>
                <a:effectLst/>
                <a:latin typeface="+mn-lt"/>
                <a:ea typeface="+mn-ea"/>
                <a:cs typeface="+mn-cs"/>
              </a:rPr>
              <a:t> (u Istočnom sarajevu 3 grupe, u Brčko Distriktu BiH jedna).</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Po završetku razdvajanja glasačkih listića po nivoima, na radnoj površini ostavlja se grupa glasačkih listića koji se broje, poštujući pritom utvrđeni redoslijed brojanja naveden u zaglavlju jedan ovog poglavlja.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Glasački listići koji se ne broje u toj fazi brojanja, pakiraju se providnu plastičnu vreću i odlažu na način da ih svi prisutni mogu vidjeti.</a:t>
            </a:r>
            <a:endParaRPr lang="bs-Latn-BA" sz="1200" kern="1200" dirty="0" smtClean="0">
              <a:solidFill>
                <a:schemeClr val="tx1"/>
              </a:solidFill>
              <a:effectLst/>
              <a:latin typeface="+mn-lt"/>
              <a:ea typeface="+mn-ea"/>
              <a:cs typeface="+mn-cs"/>
            </a:endParaRPr>
          </a:p>
          <a:p>
            <a:endParaRPr lang="hr-HR" sz="1200" kern="1200" dirty="0" smtClean="0">
              <a:solidFill>
                <a:schemeClr val="tx1"/>
              </a:solidFill>
              <a:effectLst/>
              <a:latin typeface="+mn-lt"/>
              <a:ea typeface="+mn-ea"/>
              <a:cs typeface="+mn-cs"/>
            </a:endParaRPr>
          </a:p>
          <a:p>
            <a:endParaRPr lang="bs-Latn-B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32</a:t>
            </a:fld>
            <a:endParaRPr lang="en-US"/>
          </a:p>
        </p:txBody>
      </p:sp>
    </p:spTree>
    <p:extLst>
      <p:ext uri="{BB962C8B-B14F-4D97-AF65-F5344CB8AC3E}">
        <p14:creationId xmlns:p14="http://schemas.microsoft.com/office/powerpoint/2010/main" val="2303695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050" b="1" i="1" u="sng" kern="1200" dirty="0" smtClean="0">
                <a:solidFill>
                  <a:schemeClr val="tx1"/>
                </a:solidFill>
                <a:effectLst/>
                <a:latin typeface="+mn-lt"/>
                <a:ea typeface="+mn-ea"/>
                <a:cs typeface="+mn-cs"/>
              </a:rPr>
              <a:t>Radnja 1 </a:t>
            </a:r>
            <a:r>
              <a:rPr lang="hr-HR" sz="1050" u="sng" kern="1200" dirty="0" smtClean="0">
                <a:solidFill>
                  <a:schemeClr val="tx1"/>
                </a:solidFill>
                <a:effectLst/>
                <a:latin typeface="+mn-lt"/>
                <a:ea typeface="+mn-ea"/>
                <a:cs typeface="+mn-cs"/>
              </a:rPr>
              <a:t>—</a:t>
            </a:r>
            <a:r>
              <a:rPr lang="hr-HR" sz="1050" b="1" i="1" u="sng" kern="1200" dirty="0" smtClean="0">
                <a:solidFill>
                  <a:schemeClr val="tx1"/>
                </a:solidFill>
                <a:effectLst/>
                <a:latin typeface="+mn-lt"/>
                <a:ea typeface="+mn-ea"/>
                <a:cs typeface="+mn-cs"/>
              </a:rPr>
              <a:t> Utvrđivanje broja glasačkih listića u glasačkoj kutiji</a:t>
            </a:r>
            <a:endParaRPr lang="bs-Latn-BA" sz="1050" kern="1200" dirty="0" smtClean="0">
              <a:solidFill>
                <a:schemeClr val="tx1"/>
              </a:solidFill>
              <a:effectLst/>
              <a:latin typeface="+mn-lt"/>
              <a:ea typeface="+mn-ea"/>
              <a:cs typeface="+mn-cs"/>
            </a:endParaRPr>
          </a:p>
          <a:p>
            <a:r>
              <a:rPr lang="hr-HR" sz="1050" b="1"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Predsjednik biračkog odbora u Obrazac za zbirne rezultate — ZR (većinski glas) upisuje broj potpisa s Obrasca brojnog stanja — BS.</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Članovi biračkog odbora u timovima po dva člana broje po 25 glasačkih listića (duplo brojanje) i unakrsno ih postavljaju na radnu površinu. Na zadnjem snopu postavlja se stiker (samoljepljivi papir u boji) sa brojem glasačkih listića u zadnjem snopu.</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b="1" i="1" u="sng" kern="1200" dirty="0" smtClean="0">
                <a:solidFill>
                  <a:schemeClr val="tx1"/>
                </a:solidFill>
                <a:effectLst/>
                <a:latin typeface="+mn-lt"/>
                <a:ea typeface="+mn-ea"/>
                <a:cs typeface="+mn-cs"/>
              </a:rPr>
              <a:t>Radnja 2 </a:t>
            </a:r>
            <a:r>
              <a:rPr lang="hr-HR" sz="1050" u="sng" kern="1200" dirty="0" smtClean="0">
                <a:solidFill>
                  <a:schemeClr val="tx1"/>
                </a:solidFill>
                <a:effectLst/>
                <a:latin typeface="+mn-lt"/>
                <a:ea typeface="+mn-ea"/>
                <a:cs typeface="+mn-cs"/>
              </a:rPr>
              <a:t>—</a:t>
            </a:r>
            <a:r>
              <a:rPr lang="hr-HR" sz="1050" b="1" i="1" u="sng" kern="1200" dirty="0" smtClean="0">
                <a:solidFill>
                  <a:schemeClr val="tx1"/>
                </a:solidFill>
                <a:effectLst/>
                <a:latin typeface="+mn-lt"/>
                <a:ea typeface="+mn-ea"/>
                <a:cs typeface="+mn-cs"/>
              </a:rPr>
              <a:t> Prenos imena kandidata na stikere</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Jedan član biračkog odbora čita imena kandidata na glasačkom listiću dok drugi član biračkog odbora na stikere upisuje imena kandidata, a stikere postavlja po radnoj površini, pazeći da budu dovoljno razmaknuti da se listići prilikom razvrstavanja ne miješaju. Postavlja jedan stiker na kojem je upisano “sporni“.</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b="1" i="1" u="sng" kern="1200" dirty="0" smtClean="0">
                <a:solidFill>
                  <a:schemeClr val="tx1"/>
                </a:solidFill>
                <a:effectLst/>
                <a:latin typeface="+mn-lt"/>
                <a:ea typeface="+mn-ea"/>
                <a:cs typeface="+mn-cs"/>
              </a:rPr>
              <a:t>Radnja 3 </a:t>
            </a:r>
            <a:r>
              <a:rPr lang="hr-HR" sz="1050" u="sng" kern="1200" dirty="0" smtClean="0">
                <a:solidFill>
                  <a:schemeClr val="tx1"/>
                </a:solidFill>
                <a:effectLst/>
                <a:latin typeface="+mn-lt"/>
                <a:ea typeface="+mn-ea"/>
                <a:cs typeface="+mn-cs"/>
              </a:rPr>
              <a:t>—</a:t>
            </a:r>
            <a:r>
              <a:rPr lang="hr-HR" sz="1050" b="1" i="1" u="sng" kern="1200" dirty="0" smtClean="0">
                <a:solidFill>
                  <a:schemeClr val="tx1"/>
                </a:solidFill>
                <a:effectLst/>
                <a:latin typeface="+mn-lt"/>
                <a:ea typeface="+mn-ea"/>
                <a:cs typeface="+mn-cs"/>
              </a:rPr>
              <a:t> Razvrstavanje glasačkih listića prema glasovima za kandidate</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Nakon toga svi članovi biračkog odbora uzimaju snopove glasačkih listića, okreću ih prema sebi i glasački listić na kojem su birači označili kandidata, stavljaju pored stikera s imenom tog kandidata. </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Prilikom razvrstavanja članovi biračkog odbora one glasačke listiće koji su po njima nevažeći, stavljaju pored stikera sa natpisom “sporni“. Ovom metodom se razvrstavaju glasački listići dok se svi ne razvrstaju. Predsjednik nakon toga na dva stikera upiše “neoznačeni“, i “ostali“.</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b="1" i="1" u="sng" kern="1200" dirty="0" smtClean="0">
                <a:solidFill>
                  <a:schemeClr val="tx1"/>
                </a:solidFill>
                <a:effectLst/>
                <a:latin typeface="+mn-lt"/>
                <a:ea typeface="+mn-ea"/>
                <a:cs typeface="+mn-cs"/>
              </a:rPr>
              <a:t>Radnja 4 </a:t>
            </a:r>
            <a:r>
              <a:rPr lang="hr-HR" sz="1050" u="sng" kern="1200" dirty="0" smtClean="0">
                <a:solidFill>
                  <a:schemeClr val="tx1"/>
                </a:solidFill>
                <a:effectLst/>
                <a:latin typeface="+mn-lt"/>
                <a:ea typeface="+mn-ea"/>
                <a:cs typeface="+mn-cs"/>
              </a:rPr>
              <a:t>—</a:t>
            </a:r>
            <a:r>
              <a:rPr lang="hr-HR" sz="1050" b="1" i="1" u="sng" kern="1200" dirty="0" smtClean="0">
                <a:solidFill>
                  <a:schemeClr val="tx1"/>
                </a:solidFill>
                <a:effectLst/>
                <a:latin typeface="+mn-lt"/>
                <a:ea typeface="+mn-ea"/>
                <a:cs typeface="+mn-cs"/>
              </a:rPr>
              <a:t> Utvrđivanje nevažećih glasačkih listića</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Predsjednik zatim iz grupe glasačkih listića pored stikera “sporni“ jedan po jedan pokazuje članovima biračkog odbora i zajedno odlučuju da li je glasački listić važeći ili ne. Kad su svi listići iz grupe “sumnjivi“ razvrstani, predsjednik prebroji nevažeće neoznačene i broj upiše u Obrazac ZR, zatim prebroji nevažeće ostale te, također, broj upiše u Obrazac ZR. Nevažeće neoznačene i nevažeće ostale glasačke listiće predsjednik ubaci u sivu zaštitnu vreću.</a:t>
            </a:r>
            <a:endParaRPr lang="bs-Latn-BA" sz="1050" kern="1200" dirty="0" smtClean="0">
              <a:solidFill>
                <a:schemeClr val="tx1"/>
              </a:solidFill>
              <a:effectLst/>
              <a:latin typeface="+mn-lt"/>
              <a:ea typeface="+mn-ea"/>
              <a:cs typeface="+mn-cs"/>
            </a:endParaRPr>
          </a:p>
          <a:p>
            <a:endParaRPr lang="en-US" sz="1050" dirty="0"/>
          </a:p>
        </p:txBody>
      </p:sp>
      <p:sp>
        <p:nvSpPr>
          <p:cNvPr id="4" name="Slide Number Placeholder 3"/>
          <p:cNvSpPr>
            <a:spLocks noGrp="1"/>
          </p:cNvSpPr>
          <p:nvPr>
            <p:ph type="sldNum" sz="quarter" idx="10"/>
          </p:nvPr>
        </p:nvSpPr>
        <p:spPr/>
        <p:txBody>
          <a:bodyPr/>
          <a:lstStyle/>
          <a:p>
            <a:fld id="{90634107-6078-41B3-B803-D145B8455C77}" type="slidenum">
              <a:rPr lang="en-US" smtClean="0"/>
              <a:t>33</a:t>
            </a:fld>
            <a:endParaRPr lang="en-US"/>
          </a:p>
        </p:txBody>
      </p:sp>
    </p:spTree>
    <p:extLst>
      <p:ext uri="{BB962C8B-B14F-4D97-AF65-F5344CB8AC3E}">
        <p14:creationId xmlns:p14="http://schemas.microsoft.com/office/powerpoint/2010/main" val="794353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b="1" kern="1200" dirty="0" smtClean="0">
                <a:solidFill>
                  <a:schemeClr val="tx1"/>
                </a:solidFill>
                <a:effectLst/>
                <a:latin typeface="+mn-lt"/>
                <a:ea typeface="+mn-ea"/>
                <a:cs typeface="+mn-cs"/>
              </a:rPr>
              <a:t>Glasački listić je važeći ako:</a:t>
            </a:r>
            <a:endParaRPr lang="en-US" sz="1200" kern="1200" dirty="0" smtClean="0">
              <a:solidFill>
                <a:schemeClr val="tx1"/>
              </a:solidFill>
              <a:effectLst/>
              <a:latin typeface="+mn-lt"/>
              <a:ea typeface="+mn-ea"/>
              <a:cs typeface="+mn-cs"/>
            </a:endParaRPr>
          </a:p>
          <a:p>
            <a:r>
              <a:rPr lang="hr-HR"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je u onom obliku koji je potvrdila i službeno izdala Centralna izborna komisija BiH</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je označen tako da je namjera birača jasna</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nije potpisan i na njemu nije ispisano ime, naziv, izjava ili neki drugi tekst, ilustracija ili simbol</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oštećenje glasačkog listića nije takvo da se ne može ustanoviti namjera birača.</a:t>
            </a:r>
          </a:p>
          <a:p>
            <a:pPr lvl="0"/>
            <a:endParaRPr lang="hr-HR"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bs-Latn-BA" dirty="0" smtClean="0"/>
              <a:t>(na slici je prikazan izgled uvećan segment glasačkog listića, dio sa kandidatima)</a:t>
            </a:r>
            <a:endParaRPr lang="en-US" dirty="0" smtClean="0"/>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34</a:t>
            </a:fld>
            <a:endParaRPr lang="en-US"/>
          </a:p>
        </p:txBody>
      </p:sp>
    </p:spTree>
    <p:extLst>
      <p:ext uri="{BB962C8B-B14F-4D97-AF65-F5344CB8AC3E}">
        <p14:creationId xmlns:p14="http://schemas.microsoft.com/office/powerpoint/2010/main" val="746064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4</a:t>
            </a:fld>
            <a:endParaRPr lang="en-US"/>
          </a:p>
        </p:txBody>
      </p:sp>
    </p:spTree>
    <p:extLst>
      <p:ext uri="{BB962C8B-B14F-4D97-AF65-F5344CB8AC3E}">
        <p14:creationId xmlns:p14="http://schemas.microsoft.com/office/powerpoint/2010/main" val="16896522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050" b="1" i="1" u="sng" kern="1200" dirty="0" smtClean="0">
                <a:solidFill>
                  <a:schemeClr val="tx1"/>
                </a:solidFill>
                <a:effectLst/>
                <a:latin typeface="+mn-lt"/>
                <a:ea typeface="+mn-ea"/>
                <a:cs typeface="+mn-cs"/>
              </a:rPr>
              <a:t>Radnja 5 </a:t>
            </a:r>
            <a:r>
              <a:rPr lang="hr-HR" sz="1050" u="sng" kern="1200" dirty="0" smtClean="0">
                <a:solidFill>
                  <a:schemeClr val="tx1"/>
                </a:solidFill>
                <a:effectLst/>
                <a:latin typeface="+mn-lt"/>
                <a:ea typeface="+mn-ea"/>
                <a:cs typeface="+mn-cs"/>
              </a:rPr>
              <a:t>—</a:t>
            </a:r>
            <a:r>
              <a:rPr lang="hr-HR" sz="1050" b="1" i="1" u="sng" kern="1200" dirty="0" smtClean="0">
                <a:solidFill>
                  <a:schemeClr val="tx1"/>
                </a:solidFill>
                <a:effectLst/>
                <a:latin typeface="+mn-lt"/>
                <a:ea typeface="+mn-ea"/>
                <a:cs typeface="+mn-cs"/>
              </a:rPr>
              <a:t> Brojanje glasačkih listića po kandidatima</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Članovi biračkog odbora u timovima po dva člana broje glasačke listiće za svakog od kandidata koji su se nalazili na glasačkom listiću, a koji su dobili glasove, tako što broje po 25 glasačkih listića (duplo brojanje) i vežu ih u rolne gumicom. Na zadnjoj rolni stavlja se stiker sa brojem glasačkih listića u toj rolni. Kad tim prebroji glasačke listiće za jednog kandidata, nastavlja brojanje za sljedećeg kandidata, dok svi glasački listići ne budu prebrojani. Kad je završeno brojanje svih glasačkih listića, na stolu se nalaze grupe rolni glasačkih listića koje su razvrstane po kandidatima i to pored stikera sa imenima kandidata.</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b="1" i="1" u="sng" kern="1200" dirty="0" smtClean="0">
                <a:solidFill>
                  <a:schemeClr val="tx1"/>
                </a:solidFill>
                <a:effectLst/>
                <a:latin typeface="+mn-lt"/>
                <a:ea typeface="+mn-ea"/>
                <a:cs typeface="+mn-cs"/>
              </a:rPr>
              <a:t>Radnja 6 </a:t>
            </a:r>
            <a:r>
              <a:rPr lang="hr-HR" sz="1050" u="sng" kern="1200" dirty="0" smtClean="0">
                <a:solidFill>
                  <a:schemeClr val="tx1"/>
                </a:solidFill>
                <a:effectLst/>
                <a:latin typeface="+mn-lt"/>
                <a:ea typeface="+mn-ea"/>
                <a:cs typeface="+mn-cs"/>
              </a:rPr>
              <a:t>—</a:t>
            </a:r>
            <a:r>
              <a:rPr lang="hr-HR" sz="1050" b="1" i="1" u="sng" kern="1200" dirty="0" smtClean="0">
                <a:solidFill>
                  <a:schemeClr val="tx1"/>
                </a:solidFill>
                <a:effectLst/>
                <a:latin typeface="+mn-lt"/>
                <a:ea typeface="+mn-ea"/>
                <a:cs typeface="+mn-cs"/>
              </a:rPr>
              <a:t> Unos glasova za kandidate u obrazac</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Predsjednik nakon toga u Obrazac ZR — većinski glas pored imena za svakog kandidata upiše broj glasačkih listića, koji su pored stikera sa njihovim imenima, tako da prebroji rolne koje pomnoži sa 25 i doda broj sa rolne na kojoj je stiker, tako da dobije koliko je ukupno taj kandidat dobio glasova (p</a:t>
            </a:r>
            <a:r>
              <a:rPr lang="hr-HR" sz="1050" b="1" kern="1200" dirty="0" smtClean="0">
                <a:solidFill>
                  <a:schemeClr val="tx1"/>
                </a:solidFill>
                <a:effectLst/>
                <a:latin typeface="+mn-lt"/>
                <a:ea typeface="+mn-ea"/>
                <a:cs typeface="+mn-cs"/>
              </a:rPr>
              <a:t>rimjer: </a:t>
            </a:r>
            <a:r>
              <a:rPr lang="hr-HR" sz="1050" kern="1200" dirty="0" smtClean="0">
                <a:solidFill>
                  <a:schemeClr val="tx1"/>
                </a:solidFill>
                <a:effectLst/>
                <a:latin typeface="+mn-lt"/>
                <a:ea typeface="+mn-ea"/>
                <a:cs typeface="+mn-cs"/>
              </a:rPr>
              <a:t>kod stikera sa imenom kandidata pod rednim brojem 1 imaju 4 rolne sa glasačkim listićima, taj kandidat je dobio 4X25=100 glasova i taj broj predsjednik upiše kod imena tog kandidata). Tom metodom upiše glasove za sve kandidate. Na dnu tabele sa glasovima kandidata se dobije, sabiranjem svih glasova, ukupan broj važećih glasova, koji predsjednik prepiše na lijevu stranicu Obrasca ZR kao ukupan broj važećih glasova koji sabran sa ukupnim brojem nevažećih glasova treba dati ukupan broj glasačkih listića u glasačkoj kutiji.</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b="1" i="1" u="sng" kern="1200" dirty="0" smtClean="0">
                <a:solidFill>
                  <a:schemeClr val="tx1"/>
                </a:solidFill>
                <a:effectLst/>
                <a:latin typeface="+mn-lt"/>
                <a:ea typeface="+mn-ea"/>
                <a:cs typeface="+mn-cs"/>
              </a:rPr>
              <a:t>Radnja 7 </a:t>
            </a:r>
            <a:r>
              <a:rPr lang="hr-HR" sz="1050" u="sng" kern="1200" dirty="0" smtClean="0">
                <a:solidFill>
                  <a:schemeClr val="tx1"/>
                </a:solidFill>
                <a:effectLst/>
                <a:latin typeface="+mn-lt"/>
                <a:ea typeface="+mn-ea"/>
                <a:cs typeface="+mn-cs"/>
              </a:rPr>
              <a:t>—</a:t>
            </a:r>
            <a:r>
              <a:rPr lang="hr-HR" sz="1050" b="1" i="1" u="sng" kern="1200" dirty="0" smtClean="0">
                <a:solidFill>
                  <a:schemeClr val="tx1"/>
                </a:solidFill>
                <a:effectLst/>
                <a:latin typeface="+mn-lt"/>
                <a:ea typeface="+mn-ea"/>
                <a:cs typeface="+mn-cs"/>
              </a:rPr>
              <a:t> Objava rezultata na biračkom mjestu i pakiranje izbornog materijala</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Pošto je Obrazac za zbirne rezultate ZR — većinski glas kompletno popunjen, birački odbor pakira izborni materijal u sivu zaštitnu vreću gdje se već nalaze nevažeći glasački listići, te na vreću upisuje oznaku biračkog mjesta. </a:t>
            </a:r>
            <a:endParaRPr lang="bs-Latn-BA" sz="1050" kern="1200" dirty="0" smtClean="0">
              <a:solidFill>
                <a:schemeClr val="tx1"/>
              </a:solidFill>
              <a:effectLst/>
              <a:latin typeface="+mn-lt"/>
              <a:ea typeface="+mn-ea"/>
              <a:cs typeface="+mn-cs"/>
            </a:endParaRPr>
          </a:p>
          <a:p>
            <a:r>
              <a:rPr lang="hr-HR" sz="1050" b="1" kern="1200" dirty="0" smtClean="0">
                <a:solidFill>
                  <a:schemeClr val="tx1"/>
                </a:solidFill>
                <a:effectLst/>
                <a:latin typeface="+mn-lt"/>
                <a:ea typeface="+mn-ea"/>
                <a:cs typeface="+mn-cs"/>
              </a:rPr>
              <a:t>NAPOMENA: </a:t>
            </a:r>
            <a:r>
              <a:rPr lang="hr-HR" sz="1050" kern="1200" dirty="0" smtClean="0">
                <a:solidFill>
                  <a:schemeClr val="tx1"/>
                </a:solidFill>
                <a:effectLst/>
                <a:latin typeface="+mn-lt"/>
                <a:ea typeface="+mn-ea"/>
                <a:cs typeface="+mn-cs"/>
              </a:rPr>
              <a:t>Boja vreće u koju se pakiraju prebrojani glasački listići, odgovara boji glasačkih listića.</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Predsjednik svim prisutnim objavljuje rezultate brojanja glasova na biračkom mjestu, žutu kopiju Obrasca ZR izlaže na biračkom mjestu, a zelenu kopiju sa izbornim rezultatima za taj nivo predaje licu ovlaštenom od lokalne izborne komisije.</a:t>
            </a:r>
            <a:endParaRPr lang="bs-Latn-BA" sz="105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35</a:t>
            </a:fld>
            <a:endParaRPr lang="en-US"/>
          </a:p>
        </p:txBody>
      </p:sp>
    </p:spTree>
    <p:extLst>
      <p:ext uri="{BB962C8B-B14F-4D97-AF65-F5344CB8AC3E}">
        <p14:creationId xmlns:p14="http://schemas.microsoft.com/office/powerpoint/2010/main" val="31104398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s-Latn-BA" sz="1200" kern="1200" dirty="0" smtClean="0">
                <a:solidFill>
                  <a:schemeClr val="tx1"/>
                </a:solidFill>
                <a:effectLst/>
                <a:latin typeface="+mn-lt"/>
                <a:ea typeface="+mn-ea"/>
                <a:cs typeface="+mn-cs"/>
              </a:rPr>
              <a:t>Objasniti ZR obrazac</a:t>
            </a: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37</a:t>
            </a:fld>
            <a:endParaRPr lang="en-US"/>
          </a:p>
        </p:txBody>
      </p:sp>
    </p:spTree>
    <p:extLst>
      <p:ext uri="{BB962C8B-B14F-4D97-AF65-F5344CB8AC3E}">
        <p14:creationId xmlns:p14="http://schemas.microsoft.com/office/powerpoint/2010/main" val="10839108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s-Latn-BA" sz="1200" kern="1200" dirty="0" smtClean="0">
                <a:solidFill>
                  <a:schemeClr val="tx1"/>
                </a:solidFill>
                <a:effectLst/>
                <a:latin typeface="+mn-lt"/>
                <a:ea typeface="+mn-ea"/>
                <a:cs typeface="+mn-cs"/>
              </a:rPr>
              <a:t>Konsultovani šemu pakovanja!</a:t>
            </a: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38</a:t>
            </a:fld>
            <a:endParaRPr lang="en-US"/>
          </a:p>
        </p:txBody>
      </p:sp>
    </p:spTree>
    <p:extLst>
      <p:ext uri="{BB962C8B-B14F-4D97-AF65-F5344CB8AC3E}">
        <p14:creationId xmlns:p14="http://schemas.microsoft.com/office/powerpoint/2010/main" val="4240460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050" b="1" i="1" u="sng" kern="1200" dirty="0" smtClean="0">
                <a:solidFill>
                  <a:schemeClr val="tx1"/>
                </a:solidFill>
                <a:effectLst/>
                <a:latin typeface="+mn-lt"/>
                <a:ea typeface="+mn-ea"/>
                <a:cs typeface="+mn-cs"/>
              </a:rPr>
              <a:t>Radnja 1 </a:t>
            </a:r>
            <a:r>
              <a:rPr lang="hr-HR" sz="1050" u="sng" kern="1200" dirty="0" smtClean="0">
                <a:solidFill>
                  <a:schemeClr val="tx1"/>
                </a:solidFill>
                <a:effectLst/>
                <a:latin typeface="+mn-lt"/>
                <a:ea typeface="+mn-ea"/>
                <a:cs typeface="+mn-cs"/>
              </a:rPr>
              <a:t>—</a:t>
            </a:r>
            <a:r>
              <a:rPr lang="hr-HR" sz="1050" b="1" i="1" u="sng" kern="1200" dirty="0" smtClean="0">
                <a:solidFill>
                  <a:schemeClr val="tx1"/>
                </a:solidFill>
                <a:effectLst/>
                <a:latin typeface="+mn-lt"/>
                <a:ea typeface="+mn-ea"/>
                <a:cs typeface="+mn-cs"/>
              </a:rPr>
              <a:t> Utvrđivanje broja glasačkih listića u glasačkoj kutiji</a:t>
            </a:r>
            <a:endParaRPr lang="bs-Latn-BA" sz="1050" kern="1200" dirty="0" smtClean="0">
              <a:solidFill>
                <a:schemeClr val="tx1"/>
              </a:solidFill>
              <a:effectLst/>
              <a:latin typeface="+mn-lt"/>
              <a:ea typeface="+mn-ea"/>
              <a:cs typeface="+mn-cs"/>
            </a:endParaRPr>
          </a:p>
          <a:p>
            <a:r>
              <a:rPr lang="hr-HR" sz="1050" b="1"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Predsjednik biračkog odbora u Obrazac za zbirne rezultate — ZR (otvorena lista) upisuje broj potpisa sa Obrasca brojnog stanja BS.</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Članovi biračkog odbora u timovima po dva člana broje po 25 glasačkih listića (duplo brojanje) i unakrsno ih postavljaju na radnu površinu. Na zadnjem snopu je stiker (samoljepljivi papir u boji) sa brojem glasačkih listića u tom snopu. Predsjednik biračkog odbora prebroji unakrsne snopove pomnoži sa 25 i doda broj glasačkih listića sa stikera i taj podatak upiše u rubriku broj glasačkih listića u glasačkoj kutiji. Test tačnosti je razlika između broja potpisa i broja glasačkih listića u glasačkoj kutiji te ukoliko nema razlike upiše se 0.</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b="1" i="1" u="sng" kern="1200" dirty="0" smtClean="0">
                <a:solidFill>
                  <a:schemeClr val="tx1"/>
                </a:solidFill>
                <a:effectLst/>
                <a:latin typeface="+mn-lt"/>
                <a:ea typeface="+mn-ea"/>
                <a:cs typeface="+mn-cs"/>
              </a:rPr>
              <a:t>Radnja 2 </a:t>
            </a:r>
            <a:r>
              <a:rPr lang="hr-HR" sz="1050" u="sng" kern="1200" dirty="0" smtClean="0">
                <a:solidFill>
                  <a:schemeClr val="tx1"/>
                </a:solidFill>
                <a:effectLst/>
                <a:latin typeface="+mn-lt"/>
                <a:ea typeface="+mn-ea"/>
                <a:cs typeface="+mn-cs"/>
              </a:rPr>
              <a:t>—</a:t>
            </a:r>
            <a:r>
              <a:rPr lang="hr-HR" sz="1050" b="1" i="1" u="sng" kern="1200" dirty="0" smtClean="0">
                <a:solidFill>
                  <a:schemeClr val="tx1"/>
                </a:solidFill>
                <a:effectLst/>
                <a:latin typeface="+mn-lt"/>
                <a:ea typeface="+mn-ea"/>
                <a:cs typeface="+mn-cs"/>
              </a:rPr>
              <a:t> Prenos naziva političkih subjekata na stikere</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Jedan član biračkog odbora čita nazive političkih subjekata na glasačkom listiću, a drugi član biračkog odbora ih upisuje na stikere koje postavlja po radnoj površini, pazeći da budu dovoljno razmaknuti da se listići prilikom razvrstavanja ne miješaju. Postavlja jedan stiker na kojem je upisano “sumnjivi“. Kod upisivanja naziva političkih subjekata mogu se koristiti skraćeni nazivi. </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b="1" i="1" u="sng" kern="1200" dirty="0" smtClean="0">
                <a:solidFill>
                  <a:schemeClr val="tx1"/>
                </a:solidFill>
                <a:effectLst/>
                <a:latin typeface="+mn-lt"/>
                <a:ea typeface="+mn-ea"/>
                <a:cs typeface="+mn-cs"/>
              </a:rPr>
              <a:t>Radnja 3 </a:t>
            </a:r>
            <a:r>
              <a:rPr lang="hr-HR" sz="1050" u="sng" kern="1200" dirty="0" smtClean="0">
                <a:solidFill>
                  <a:schemeClr val="tx1"/>
                </a:solidFill>
                <a:effectLst/>
                <a:latin typeface="+mn-lt"/>
                <a:ea typeface="+mn-ea"/>
                <a:cs typeface="+mn-cs"/>
              </a:rPr>
              <a:t>—</a:t>
            </a:r>
            <a:r>
              <a:rPr lang="hr-HR" sz="1050" b="1" i="1" u="sng" kern="1200" dirty="0" smtClean="0">
                <a:solidFill>
                  <a:schemeClr val="tx1"/>
                </a:solidFill>
                <a:effectLst/>
                <a:latin typeface="+mn-lt"/>
                <a:ea typeface="+mn-ea"/>
                <a:cs typeface="+mn-cs"/>
              </a:rPr>
              <a:t> Razvrstavanje glasačkih listića prema glasovima za političke subjekte</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Svi članovi biračkog odbora tad uzimaju po snopove glasačkih listića, okreću ih prema sebi, i glasački listić na kojem su birači markirali politički subjekt stavljaju pored stikera sa nazivom tog političkog subjekta. </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Glasačke listiće koji su po njima nevažeći prilikom razvrstavanja, članovi biračkog odbora stavljaju pored stikera sa natpisom “sumnjivi“. Ovom metodom se razvrstavaju glasački listići dok se svi ne razvrstaju. Predsjednik tad uzme dva stikera na koja napiše “neoznačeni“, “ostali“.</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b="1" i="1" u="sng" kern="1200" dirty="0" smtClean="0">
                <a:solidFill>
                  <a:schemeClr val="tx1"/>
                </a:solidFill>
                <a:effectLst/>
                <a:latin typeface="+mn-lt"/>
                <a:ea typeface="+mn-ea"/>
                <a:cs typeface="+mn-cs"/>
              </a:rPr>
              <a:t>Radnja 4 </a:t>
            </a:r>
            <a:r>
              <a:rPr lang="hr-HR" sz="1050" u="sng" kern="1200" dirty="0" smtClean="0">
                <a:solidFill>
                  <a:schemeClr val="tx1"/>
                </a:solidFill>
                <a:effectLst/>
                <a:latin typeface="+mn-lt"/>
                <a:ea typeface="+mn-ea"/>
                <a:cs typeface="+mn-cs"/>
              </a:rPr>
              <a:t>—</a:t>
            </a:r>
            <a:r>
              <a:rPr lang="hr-HR" sz="1050" b="1" i="1" u="sng" kern="1200" dirty="0" smtClean="0">
                <a:solidFill>
                  <a:schemeClr val="tx1"/>
                </a:solidFill>
                <a:effectLst/>
                <a:latin typeface="+mn-lt"/>
                <a:ea typeface="+mn-ea"/>
                <a:cs typeface="+mn-cs"/>
              </a:rPr>
              <a:t> Utvrđivanje nevažećih glasačkih listića</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Predsjednik jedan po jedan glasački listić iz grupe pored stikera “sumnjivi“ pokazuje članovima biračkog odbora i zajedno odlučuju da li je glasački listić važeći ili ne. Kad su svi listići iz grupe “sumnjivi“ razvrstani, predsjednik prebroji nevažeće neoznačene i broj upiše u Obrazac ZR, prebroji nevažeće ostale i isto broj upiše u Obrazac ZR. Nevažeće neoznačene i ostale glasačke listiće predsjednik ubaci u, prema shemi pakovanja, odgovarajuću vreću u boji.</a:t>
            </a:r>
            <a:endParaRPr lang="bs-Latn-BA" sz="1050" kern="1200" dirty="0" smtClean="0">
              <a:solidFill>
                <a:schemeClr val="tx1"/>
              </a:solidFill>
              <a:effectLst/>
              <a:latin typeface="+mn-lt"/>
              <a:ea typeface="+mn-ea"/>
              <a:cs typeface="+mn-cs"/>
            </a:endParaRPr>
          </a:p>
          <a:p>
            <a:endParaRPr lang="en-US" sz="1050" dirty="0"/>
          </a:p>
        </p:txBody>
      </p:sp>
      <p:sp>
        <p:nvSpPr>
          <p:cNvPr id="4" name="Slide Number Placeholder 3"/>
          <p:cNvSpPr>
            <a:spLocks noGrp="1"/>
          </p:cNvSpPr>
          <p:nvPr>
            <p:ph type="sldNum" sz="quarter" idx="10"/>
          </p:nvPr>
        </p:nvSpPr>
        <p:spPr/>
        <p:txBody>
          <a:bodyPr/>
          <a:lstStyle/>
          <a:p>
            <a:fld id="{90634107-6078-41B3-B803-D145B8455C77}" type="slidenum">
              <a:rPr lang="en-US" smtClean="0"/>
              <a:t>39</a:t>
            </a:fld>
            <a:endParaRPr lang="en-US"/>
          </a:p>
        </p:txBody>
      </p:sp>
    </p:spTree>
    <p:extLst>
      <p:ext uri="{BB962C8B-B14F-4D97-AF65-F5344CB8AC3E}">
        <p14:creationId xmlns:p14="http://schemas.microsoft.com/office/powerpoint/2010/main" val="32376563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b="1" kern="1200" dirty="0" smtClean="0">
                <a:solidFill>
                  <a:schemeClr val="tx1"/>
                </a:solidFill>
                <a:effectLst/>
                <a:latin typeface="+mn-lt"/>
                <a:ea typeface="+mn-ea"/>
                <a:cs typeface="+mn-cs"/>
              </a:rPr>
              <a:t>Glasački listić je važeći ako je:</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označen kvadratić ispred naziva političke stranke, koalicije, kandidata ili liste nezavisnih kandidata</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označen kvadratić ispred naziva političke stranke, koalicije, kandidata ili liste nezavisnih kandidata i ispred jednog ili više kandidata unutar liste te političke stanke, koalicije ili liste nezavisnih kandidata</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označen kvadratić ispred jednog ili više kandidata unutar liste jedne političke stranke, koalicije ili liste nezavisnih kandidata.</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označen kvadratić ispred jednog kandidata</a:t>
            </a:r>
            <a:r>
              <a:rPr lang="hr-HR" sz="1200" kern="1200" baseline="0" dirty="0" smtClean="0">
                <a:solidFill>
                  <a:schemeClr val="tx1"/>
                </a:solidFill>
                <a:effectLst/>
                <a:latin typeface="+mn-lt"/>
                <a:ea typeface="+mn-ea"/>
                <a:cs typeface="+mn-cs"/>
              </a:rPr>
              <a:t> nacionalne manjine</a:t>
            </a:r>
          </a:p>
          <a:p>
            <a:endParaRPr lang="hr-HR" sz="1200" kern="1200" baseline="0" dirty="0" smtClean="0">
              <a:solidFill>
                <a:schemeClr val="tx1"/>
              </a:solidFill>
              <a:effectLst/>
              <a:latin typeface="+mn-lt"/>
              <a:ea typeface="+mn-ea"/>
              <a:cs typeface="+mn-cs"/>
            </a:endParaRPr>
          </a:p>
          <a:p>
            <a:r>
              <a:rPr lang="bs-Latn-BA" sz="1200" kern="1200" dirty="0" smtClean="0">
                <a:solidFill>
                  <a:schemeClr val="tx1"/>
                </a:solidFill>
                <a:effectLst/>
                <a:latin typeface="+mn-lt"/>
                <a:ea typeface="+mn-ea"/>
                <a:cs typeface="+mn-cs"/>
              </a:rPr>
              <a:t>potrebno je naglasiti da ukoliko birač označi kandidata nacionalne manjine, ne može označavati ostale partije i/ili kandidate na listiću. U suprotnom, glasački listić je nevažeći.</a:t>
            </a:r>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40</a:t>
            </a:fld>
            <a:endParaRPr lang="en-US"/>
          </a:p>
        </p:txBody>
      </p:sp>
    </p:spTree>
    <p:extLst>
      <p:ext uri="{BB962C8B-B14F-4D97-AF65-F5344CB8AC3E}">
        <p14:creationId xmlns:p14="http://schemas.microsoft.com/office/powerpoint/2010/main" val="3512351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s-Latn-BA" sz="1200" kern="1200" dirty="0" smtClean="0">
                <a:solidFill>
                  <a:schemeClr val="tx1"/>
                </a:solidFill>
                <a:effectLst/>
                <a:latin typeface="+mn-lt"/>
                <a:ea typeface="+mn-ea"/>
                <a:cs typeface="+mn-cs"/>
              </a:rPr>
              <a:t>Objasniti kako pravilno popuniti glasački listić za otvorenu listu, kao i koji su nevažeći glasački listići. Također, potrebno je naglasiti da ukoliko birač označi kandidata nacionalne manjine, ne može označavati ostale partije i/ili kandidate na listiću. U suprotnom, glasački listić je nevažeći.</a:t>
            </a: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41</a:t>
            </a:fld>
            <a:endParaRPr lang="en-US"/>
          </a:p>
        </p:txBody>
      </p:sp>
    </p:spTree>
    <p:extLst>
      <p:ext uri="{BB962C8B-B14F-4D97-AF65-F5344CB8AC3E}">
        <p14:creationId xmlns:p14="http://schemas.microsoft.com/office/powerpoint/2010/main" val="10840922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s-Latn-BA" sz="1200" kern="1200" dirty="0" smtClean="0">
                <a:solidFill>
                  <a:schemeClr val="tx1"/>
                </a:solidFill>
                <a:effectLst/>
                <a:latin typeface="+mn-lt"/>
                <a:ea typeface="+mn-ea"/>
                <a:cs typeface="+mn-cs"/>
              </a:rPr>
              <a:t>Objasniti kako pravilno popuniti glasački listić za otvorenu listu, kao i koji su nevažeći glasački listići. Također, potrebno je naglasiti da ukoliko birač označi kandidata nacionalne manjine, ne može označavati ostale partije i/ili kandidate na listiću. U suprotnom, glasački listić je nevažeći.</a:t>
            </a: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42</a:t>
            </a:fld>
            <a:endParaRPr lang="en-US"/>
          </a:p>
        </p:txBody>
      </p:sp>
    </p:spTree>
    <p:extLst>
      <p:ext uri="{BB962C8B-B14F-4D97-AF65-F5344CB8AC3E}">
        <p14:creationId xmlns:p14="http://schemas.microsoft.com/office/powerpoint/2010/main" val="37039462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s-Latn-BA" sz="1200" kern="1200" dirty="0" smtClean="0">
                <a:solidFill>
                  <a:schemeClr val="tx1"/>
                </a:solidFill>
                <a:effectLst/>
                <a:latin typeface="+mn-lt"/>
                <a:ea typeface="+mn-ea"/>
                <a:cs typeface="+mn-cs"/>
              </a:rPr>
              <a:t>Objasniti kako pravilno popuniti glasački listić za otvorenu listu, kao i koji su nevažeći glasački listići. Također, potrebno je naglasiti da ukoliko birač označi kandidata nacionalne manjine, ne može označavati ostale partije i/ili kandidate na listiću. U suprotnom, glasački listić je nevažeći.</a:t>
            </a: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43</a:t>
            </a:fld>
            <a:endParaRPr lang="en-US"/>
          </a:p>
        </p:txBody>
      </p:sp>
    </p:spTree>
    <p:extLst>
      <p:ext uri="{BB962C8B-B14F-4D97-AF65-F5344CB8AC3E}">
        <p14:creationId xmlns:p14="http://schemas.microsoft.com/office/powerpoint/2010/main" val="3358518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050" b="1" i="1" u="sng" kern="1200" dirty="0" smtClean="0">
                <a:solidFill>
                  <a:schemeClr val="tx1"/>
                </a:solidFill>
                <a:effectLst/>
                <a:latin typeface="+mn-lt"/>
                <a:ea typeface="+mn-ea"/>
                <a:cs typeface="+mn-cs"/>
              </a:rPr>
              <a:t>Radnja 5 </a:t>
            </a:r>
            <a:r>
              <a:rPr lang="hr-HR" sz="1050" u="sng" kern="1200" dirty="0" smtClean="0">
                <a:solidFill>
                  <a:schemeClr val="tx1"/>
                </a:solidFill>
                <a:effectLst/>
                <a:latin typeface="+mn-lt"/>
                <a:ea typeface="+mn-ea"/>
                <a:cs typeface="+mn-cs"/>
              </a:rPr>
              <a:t>—</a:t>
            </a:r>
            <a:r>
              <a:rPr lang="hr-HR" sz="1050" b="1" i="1" u="sng" kern="1200" dirty="0" smtClean="0">
                <a:solidFill>
                  <a:schemeClr val="tx1"/>
                </a:solidFill>
                <a:effectLst/>
                <a:latin typeface="+mn-lt"/>
                <a:ea typeface="+mn-ea"/>
                <a:cs typeface="+mn-cs"/>
              </a:rPr>
              <a:t> Brojanje glasačkih listića po političkim subjektima</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Članovi biračkog odbora u timovima po dva člana broje glasačke listiće za svaki od političkih subjekata koji su se nalazili na glasačkom listiću, a koji su dobili glasove na tom biračkom mjestu, tako što nabroje po 25 glasačkih listića (duplo brojanje) i motaju ih u rolne koje gumicom vežu. Na zadnjoj rolni je stiker sa brojem glasačkih listića u toj rolni. Kad tim prebroji glasačke listiće za jedan politički subjekt, broji za drugi politički subjekt i tako sve dok svi glasački listići ne budu prebrojani. Kad je završeno brojanje svih glasačkih listića, na stolu su stikeri sa imenima političkih subjekata na glasačkom listiću pored kojih su rolne sa glasačkim listićima za te političke subjekte.</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b="1" i="1" u="sng" kern="1200" dirty="0" smtClean="0">
                <a:solidFill>
                  <a:schemeClr val="tx1"/>
                </a:solidFill>
                <a:effectLst/>
                <a:latin typeface="+mn-lt"/>
                <a:ea typeface="+mn-ea"/>
                <a:cs typeface="+mn-cs"/>
              </a:rPr>
              <a:t>Radnja 6 </a:t>
            </a:r>
            <a:r>
              <a:rPr lang="hr-HR" sz="1050" u="sng" kern="1200" dirty="0" smtClean="0">
                <a:solidFill>
                  <a:schemeClr val="tx1"/>
                </a:solidFill>
                <a:effectLst/>
                <a:latin typeface="+mn-lt"/>
                <a:ea typeface="+mn-ea"/>
                <a:cs typeface="+mn-cs"/>
              </a:rPr>
              <a:t>—</a:t>
            </a:r>
            <a:r>
              <a:rPr lang="hr-HR" sz="1050" b="1" i="1" u="sng" kern="1200" dirty="0" smtClean="0">
                <a:solidFill>
                  <a:schemeClr val="tx1"/>
                </a:solidFill>
                <a:effectLst/>
                <a:latin typeface="+mn-lt"/>
                <a:ea typeface="+mn-ea"/>
                <a:cs typeface="+mn-cs"/>
              </a:rPr>
              <a:t> Unos glasova za političke subjekte u obrazac</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Predsjednik tad u Obrazac ZR — većinski glas pored naziva svakog političkog subjekta upiše broj glasačkih listića, koji su pored stikera sa njihovim nazivom, tako da prebroji rolne koje pomnoži sa 25 i doda broj sa rolne na kojoj je stiker, tako da dobije ukupno koliko je taj politički subjekt dobio glasova na tom biračkom mjestu (</a:t>
            </a:r>
            <a:r>
              <a:rPr lang="hr-HR" sz="1050" b="1" kern="1200" dirty="0" smtClean="0">
                <a:solidFill>
                  <a:schemeClr val="tx1"/>
                </a:solidFill>
                <a:effectLst/>
                <a:latin typeface="+mn-lt"/>
                <a:ea typeface="+mn-ea"/>
                <a:cs typeface="+mn-cs"/>
              </a:rPr>
              <a:t>primjer:</a:t>
            </a:r>
            <a:r>
              <a:rPr lang="hr-HR" sz="1050" kern="1200" dirty="0" smtClean="0">
                <a:solidFill>
                  <a:schemeClr val="tx1"/>
                </a:solidFill>
                <a:effectLst/>
                <a:latin typeface="+mn-lt"/>
                <a:ea typeface="+mn-ea"/>
                <a:cs typeface="+mn-cs"/>
              </a:rPr>
              <a:t> kod stikera sa nazivom političkog subjekta pod rednim brojem 1 imaju 2 rolne sa glasačkim listićima, a na jednoj rolni je stiker sa brojem 22 taj politički subjekt je dobio 1X25+22=47  glasova i taj broj predsjednik upiše kod imena tog političkog subjekta). Tom metodom upiše glasove za sve političke subjekte. Na dnu tabele sa glasovima političkih subjekata se dobije, sabiranjem svih glasova, ukupan broj važećih glasova koji predsjednik prepiše na prethodnu stranicu kao ukupan broj važećih glasova koji sabran sa ukupnim brojem nevažećih glasova treba dati ukupan broj glasačkih listića u glasačkoj kutiji.</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Ukupan broj važećih i nevažećih glasačkih listića daje ukupan broj glasačkih listića koji treba da je identičan ukupnom broju glasačkih listića u glasačkoj kutiji.</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b="1" i="1" u="sng" kern="1200" dirty="0" smtClean="0">
                <a:solidFill>
                  <a:schemeClr val="tx1"/>
                </a:solidFill>
                <a:effectLst/>
                <a:latin typeface="+mn-lt"/>
                <a:ea typeface="+mn-ea"/>
                <a:cs typeface="+mn-cs"/>
              </a:rPr>
              <a:t>Radnja 7 –</a:t>
            </a:r>
            <a:r>
              <a:rPr lang="hr-HR" sz="1050" u="sng" kern="1200" dirty="0" smtClean="0">
                <a:solidFill>
                  <a:schemeClr val="tx1"/>
                </a:solidFill>
                <a:effectLst/>
                <a:latin typeface="+mn-lt"/>
                <a:ea typeface="+mn-ea"/>
                <a:cs typeface="+mn-cs"/>
              </a:rPr>
              <a:t>—</a:t>
            </a:r>
            <a:r>
              <a:rPr lang="hr-HR" sz="1050" b="1" i="1" u="sng" kern="1200" dirty="0" smtClean="0">
                <a:solidFill>
                  <a:schemeClr val="tx1"/>
                </a:solidFill>
                <a:effectLst/>
                <a:latin typeface="+mn-lt"/>
                <a:ea typeface="+mn-ea"/>
                <a:cs typeface="+mn-cs"/>
              </a:rPr>
              <a:t> Objava rezultata na biračkom mjestu po političkim subjektima</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Predsjednik prisutnim objavljuje rezultate prvog brojanja glasova dobijenih po sistemu otvorenih listi i na zahtjev lokalne izborne komisije dostavlja ih na način koji odredi lokalna izborna komisija</a:t>
            </a:r>
          </a:p>
          <a:p>
            <a:endParaRPr lang="hr-HR" sz="1050" kern="1200" dirty="0" smtClean="0">
              <a:solidFill>
                <a:schemeClr val="tx1"/>
              </a:solidFill>
              <a:effectLst/>
              <a:latin typeface="+mn-lt"/>
              <a:ea typeface="+mn-ea"/>
              <a:cs typeface="+mn-cs"/>
            </a:endParaRPr>
          </a:p>
          <a:p>
            <a:endParaRPr lang="hr-HR" sz="1050" kern="1200" dirty="0" smtClean="0">
              <a:solidFill>
                <a:schemeClr val="tx1"/>
              </a:solidFill>
              <a:effectLst/>
              <a:latin typeface="+mn-lt"/>
              <a:ea typeface="+mn-ea"/>
              <a:cs typeface="+mn-cs"/>
            </a:endParaRPr>
          </a:p>
          <a:p>
            <a:endParaRPr lang="bs-Latn-BA" sz="1050" kern="1200" dirty="0" smtClean="0">
              <a:solidFill>
                <a:schemeClr val="tx1"/>
              </a:solidFill>
              <a:effectLst/>
              <a:latin typeface="+mn-lt"/>
              <a:ea typeface="+mn-ea"/>
              <a:cs typeface="+mn-cs"/>
            </a:endParaRPr>
          </a:p>
          <a:p>
            <a:endParaRPr lang="en-US" sz="1050" dirty="0"/>
          </a:p>
        </p:txBody>
      </p:sp>
      <p:sp>
        <p:nvSpPr>
          <p:cNvPr id="4" name="Slide Number Placeholder 3"/>
          <p:cNvSpPr>
            <a:spLocks noGrp="1"/>
          </p:cNvSpPr>
          <p:nvPr>
            <p:ph type="sldNum" sz="quarter" idx="10"/>
          </p:nvPr>
        </p:nvSpPr>
        <p:spPr/>
        <p:txBody>
          <a:bodyPr/>
          <a:lstStyle/>
          <a:p>
            <a:fld id="{90634107-6078-41B3-B803-D145B8455C77}" type="slidenum">
              <a:rPr lang="en-US" smtClean="0"/>
              <a:t>45</a:t>
            </a:fld>
            <a:endParaRPr lang="en-US"/>
          </a:p>
        </p:txBody>
      </p:sp>
    </p:spTree>
    <p:extLst>
      <p:ext uri="{BB962C8B-B14F-4D97-AF65-F5344CB8AC3E}">
        <p14:creationId xmlns:p14="http://schemas.microsoft.com/office/powerpoint/2010/main" val="18864904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s-Latn-BA" sz="1200" kern="1200" dirty="0" smtClean="0">
                <a:solidFill>
                  <a:schemeClr val="tx1"/>
                </a:solidFill>
                <a:effectLst/>
                <a:latin typeface="+mn-lt"/>
                <a:ea typeface="+mn-ea"/>
                <a:cs typeface="+mn-cs"/>
              </a:rPr>
              <a:t>Objasniti pravilno popunjen obrazac ZR otvorena lista, dio za političke partije.</a:t>
            </a: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46</a:t>
            </a:fld>
            <a:endParaRPr lang="en-US"/>
          </a:p>
        </p:txBody>
      </p:sp>
    </p:spTree>
    <p:extLst>
      <p:ext uri="{BB962C8B-B14F-4D97-AF65-F5344CB8AC3E}">
        <p14:creationId xmlns:p14="http://schemas.microsoft.com/office/powerpoint/2010/main" val="1253333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smtClean="0">
                <a:solidFill>
                  <a:schemeClr val="tx1"/>
                </a:solidFill>
                <a:effectLst/>
                <a:latin typeface="+mn-lt"/>
                <a:ea typeface="+mn-ea"/>
                <a:cs typeface="+mn-cs"/>
              </a:rPr>
              <a:t>Birački odbor uklanja sa biračkog mjesta sve oznake i obilježja koja upućuju na političke subjekte, vjerske simbole, kao i ostale oznake koje mogu imati diskriminaciono značenje.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Birački odbor ispred prostorije u kojoj se nalazi biračko mjesto postavlja:</a:t>
            </a:r>
            <a:endParaRPr lang="bs-Latn-BA" sz="1200" kern="1200" dirty="0" smtClean="0">
              <a:solidFill>
                <a:schemeClr val="tx1"/>
              </a:solidFill>
              <a:effectLst/>
              <a:latin typeface="+mn-lt"/>
              <a:ea typeface="+mn-ea"/>
              <a:cs typeface="+mn-cs"/>
            </a:endParaRPr>
          </a:p>
          <a:p>
            <a:r>
              <a:rPr lang="hr-HR" sz="1200" b="1"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oznaku biračkog mjesta, ulaza i izlaza, smjera lokacije biračkog mjesta; </a:t>
            </a:r>
            <a:endParaRPr lang="bs-Latn-B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oznaku zabrane unošenja oružja, zabrane pušenja, zabrane korištenja fotoaparata i mobitela; </a:t>
            </a:r>
            <a:endParaRPr lang="bs-Latn-B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plakate kako glasati i kako izgledaju glasački listići; </a:t>
            </a:r>
            <a:endParaRPr lang="bs-Latn-BA"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hr-HR" sz="1200" kern="1200" dirty="0" smtClean="0">
                <a:solidFill>
                  <a:schemeClr val="tx1"/>
                </a:solidFill>
                <a:effectLst/>
                <a:latin typeface="+mn-lt"/>
                <a:ea typeface="+mn-ea"/>
                <a:cs typeface="+mn-cs"/>
              </a:rPr>
              <a:t>plakat sa izvodima iz krivičnih zakona.</a:t>
            </a:r>
            <a:endParaRPr lang="bs-Latn-BA"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5</a:t>
            </a:fld>
            <a:endParaRPr lang="en-US"/>
          </a:p>
        </p:txBody>
      </p:sp>
    </p:spTree>
    <p:extLst>
      <p:ext uri="{BB962C8B-B14F-4D97-AF65-F5344CB8AC3E}">
        <p14:creationId xmlns:p14="http://schemas.microsoft.com/office/powerpoint/2010/main" val="1464351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smtClean="0">
                <a:solidFill>
                  <a:schemeClr val="tx1"/>
                </a:solidFill>
                <a:effectLst/>
                <a:latin typeface="+mn-lt"/>
                <a:ea typeface="+mn-ea"/>
                <a:cs typeface="+mn-cs"/>
              </a:rPr>
              <a:t>U drugom krugu brojanja glasačkih listića za općinska vijeća birački odbor treba utvrditi koliko je svaki od kandidata u okviru svakog političkog subjekta dobio pojedinačnih glasova. Ovo brojanje glasačkih listića vrši se u tomova po 4 osobe na sljedeći način:</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b="1" i="1" u="sng" kern="1200" dirty="0" smtClean="0">
                <a:solidFill>
                  <a:schemeClr val="tx1"/>
                </a:solidFill>
                <a:effectLst/>
                <a:latin typeface="+mn-lt"/>
                <a:ea typeface="+mn-ea"/>
                <a:cs typeface="+mn-cs"/>
              </a:rPr>
              <a:t>Radnja 1 </a:t>
            </a:r>
            <a:r>
              <a:rPr lang="hr-HR" sz="1200" u="sng" kern="1200" dirty="0" smtClean="0">
                <a:solidFill>
                  <a:schemeClr val="tx1"/>
                </a:solidFill>
                <a:effectLst/>
                <a:latin typeface="+mn-lt"/>
                <a:ea typeface="+mn-ea"/>
                <a:cs typeface="+mn-cs"/>
              </a:rPr>
              <a:t>—</a:t>
            </a:r>
            <a:r>
              <a:rPr lang="hr-HR" sz="1200" b="1" i="1" u="sng" kern="1200" dirty="0" smtClean="0">
                <a:solidFill>
                  <a:schemeClr val="tx1"/>
                </a:solidFill>
                <a:effectLst/>
                <a:latin typeface="+mn-lt"/>
                <a:ea typeface="+mn-ea"/>
                <a:cs typeface="+mn-cs"/>
              </a:rPr>
              <a:t> Iščitavanje glasova po kandidatima</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Jedan član biračkog odbora sjede za radnu površinu i uzme sve rolne za jedan politički subjekt i stavi ih pored sebe na radnoj površini. Uzme jednu rolnu, otpakira je, otvara jedan po jedan glasački listić, okreće ga prema sebi i na glas čita redne brojeve kandidata tog političkog subjekta kod kojih su birači u kockicu ispred njihovog imena stavljali X. Svi kandidati u okviru svakog političkog subjekta su numerirani od 1 do N u zavisnosti koliko ima kandidata (maksimalno može biti 36 kandidata u okviru jednog političkog subjekta). Ovaj član biračkog odbora (čitač) čita naglas 1, 7, 11, što znači da je birač kod kandidata pod rednim brojem 1, rednim brojem 7 i rednim brojem 11 stavio X.</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Pored čitača sjedi drugi član biračkog odbora koji prati da li čitač ispravno čita redne brojeve kandidata ispred kojih su birači stavljali oznaku X i on je kontrolor čitanja</a:t>
            </a:r>
            <a:endParaRPr lang="bs-Latn-B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47</a:t>
            </a:fld>
            <a:endParaRPr lang="en-US"/>
          </a:p>
        </p:txBody>
      </p:sp>
    </p:spTree>
    <p:extLst>
      <p:ext uri="{BB962C8B-B14F-4D97-AF65-F5344CB8AC3E}">
        <p14:creationId xmlns:p14="http://schemas.microsoft.com/office/powerpoint/2010/main" val="42539726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Nasuprot čitača za radnu površinu sjednu dva člana biračkog odbora koji svaki za sebe uzme po jedan pomoćni obrazac za drugi krug brojanja glasova po kandidatima. Svaki član biračkog odbora u svom obrascu na prvoj strani napišu svoje ime i prezime i potpišu se, a onda na narednoj stranici u prvoj koloni u gornjem dijelu napišu naziv političke stranke za koju se broje glasovi po kandidatima. Nadalje, u toj prvoj koloni u redu pored broja kojeg čuju od čitača upisuju jednu uspravnu crticu. Tako ako je čitač pročitao 1, 7, 11, dva evidentičara svako u svoj obrazac u prvoj koloni u redu pored broja 1, pored broja 7 i pored broja 11 upisuju jednu uspravnu crticu. I tako čitač čita redne brojeve kandidata sa glasačkih listića iz te rolne, dok evidentičari u svom obrascu evidentiraju uspravnim crticama u redovima pored brojeve koje su čuli od čitača. Kada evidentičari svaki peti put čuju jedan te isti broj, znači da u tom redu već imaju četiri usprave crtice, evidentičari petom crticom prekriže te četiri crtice. Na kraju čitač čita redne brojeve sa svih 25 glasačkih listića iz te role, a evidentičari u prvoj koloni evidentiraju uspravnim crticama u redovima tih brojeva gdje je svaka peta crtica prekrižila četiri uspravne crtice.</a:t>
            </a:r>
            <a:endParaRPr lang="bs-Latn-B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48</a:t>
            </a:fld>
            <a:endParaRPr lang="en-US"/>
          </a:p>
        </p:txBody>
      </p:sp>
    </p:spTree>
    <p:extLst>
      <p:ext uri="{BB962C8B-B14F-4D97-AF65-F5344CB8AC3E}">
        <p14:creationId xmlns:p14="http://schemas.microsoft.com/office/powerpoint/2010/main" val="33629937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050" b="1" i="1" u="sng" kern="1200" dirty="0" smtClean="0">
                <a:solidFill>
                  <a:schemeClr val="tx1"/>
                </a:solidFill>
                <a:effectLst/>
                <a:latin typeface="+mn-lt"/>
                <a:ea typeface="+mn-ea"/>
                <a:cs typeface="+mn-cs"/>
              </a:rPr>
              <a:t>Radnja 2 </a:t>
            </a:r>
            <a:r>
              <a:rPr lang="hr-HR" sz="1050" u="sng" kern="1200" dirty="0" smtClean="0">
                <a:solidFill>
                  <a:schemeClr val="tx1"/>
                </a:solidFill>
                <a:effectLst/>
                <a:latin typeface="+mn-lt"/>
                <a:ea typeface="+mn-ea"/>
                <a:cs typeface="+mn-cs"/>
              </a:rPr>
              <a:t>—</a:t>
            </a:r>
            <a:r>
              <a:rPr lang="hr-HR" sz="1050" b="1" i="1" u="sng" kern="1200" dirty="0" smtClean="0">
                <a:solidFill>
                  <a:schemeClr val="tx1"/>
                </a:solidFill>
                <a:effectLst/>
                <a:latin typeface="+mn-lt"/>
                <a:ea typeface="+mn-ea"/>
                <a:cs typeface="+mn-cs"/>
              </a:rPr>
              <a:t> Sumiranje crtica po redovima</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Kad je čitač iščitao svih 25 glasačkih listića, evidentičari tad za svaki red saberu koliko crtica imaju u redu i taj broj upišu u malu kolonu ukupno na kraju prve kolone. Tako ako u redu pored broja 1 evidentičar ima upisana dva kompleta sa četiri usprave crtice i jednom kosom preko te četiri usprave crtice i dvije uspravne crtice, to znači da ima ukupno 12 crtica (2X5+2=12). Na ovaj način oba evidentičara za sve redove utvrde koliko imaju crtica.</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 </a:t>
            </a:r>
            <a:endParaRPr lang="bs-Latn-BA" sz="1050" kern="1200" dirty="0" smtClean="0">
              <a:solidFill>
                <a:schemeClr val="tx1"/>
              </a:solidFill>
              <a:effectLst/>
              <a:latin typeface="+mn-lt"/>
              <a:ea typeface="+mn-ea"/>
              <a:cs typeface="+mn-cs"/>
            </a:endParaRPr>
          </a:p>
          <a:p>
            <a:r>
              <a:rPr lang="hr-HR" sz="1050" b="1" i="1" u="sng" kern="1200" dirty="0" smtClean="0">
                <a:solidFill>
                  <a:schemeClr val="tx1"/>
                </a:solidFill>
                <a:effectLst/>
                <a:latin typeface="+mn-lt"/>
                <a:ea typeface="+mn-ea"/>
                <a:cs typeface="+mn-cs"/>
              </a:rPr>
              <a:t>Radnja 3 </a:t>
            </a:r>
            <a:r>
              <a:rPr lang="hr-HR" sz="1050" u="sng" kern="1200" dirty="0" smtClean="0">
                <a:solidFill>
                  <a:schemeClr val="tx1"/>
                </a:solidFill>
                <a:effectLst/>
                <a:latin typeface="+mn-lt"/>
                <a:ea typeface="+mn-ea"/>
                <a:cs typeface="+mn-cs"/>
              </a:rPr>
              <a:t>—</a:t>
            </a:r>
            <a:r>
              <a:rPr lang="hr-HR" sz="1050" b="1" i="1" u="sng" kern="1200" dirty="0" smtClean="0">
                <a:solidFill>
                  <a:schemeClr val="tx1"/>
                </a:solidFill>
                <a:effectLst/>
                <a:latin typeface="+mn-lt"/>
                <a:ea typeface="+mn-ea"/>
                <a:cs typeface="+mn-cs"/>
              </a:rPr>
              <a:t> Kontrola evidentiranja</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Kada su završili sa sumiranjem broja crtica po redovima, jedan čitač drugom čitaču iz svog obrasca jednostavno iščita podatke na način da kaže 1 2; 2 7; 3 11 i tako redom što znači da u redu 1 ima dvije crtice, u redu 2 sedam crtica, u redu 3 jedanaest crtica i tako dalje. Drugi evidentičar u svom obrascu provjerava da li ima identičan broj crtica kao i prvi evidentičar. Ukoliko im se rezultati poklope za sve redove, nastavljaju dalje sa brojanjem tako da čitač pakira iščitanu rolnu gumicom i vraća pored stikera sa nazivom tog političkog subjekta, i uzima sljedeću rolu sa glasačkim listićima, a evidentičari u drugoj koloni na istoj stranici obrasca pišu naziv iste političke stranke i dalje kako čuju od čitača koji broj upisuju uspravne crtice, gdje je svaka peta kosa preko četiri usprave crtice. Međutim, ako kod čitanja prvog čitača u jednom redu im se ne slaže broj, recimo da kod prvog čitača u redu 10 ima sedam crtica, a kod drugog čitača osam crtica, drugi čitač ne prekida prvog čitača kod čitanja, nego u redu 10 pored broja osam stavlja jednu zvjezdicu* i nastavlja dalje pratiti prvog čitača. Kad je prvi čitač iščitao brojeve crtica u svim redovima, drugi čitač mu tad kaže da u redu 10 kod njega ima osam crtica, dok je prvi čitač iščitao broj sedam. Tada čitač ponovo uzima istu rolnu sa već iščitanim glasačkim listićima i ponovo ih iščitava, ali samo one listiće gdje su birači markirali kandidata pod rednim brojem 10. Dva evidentičara u drugoj koloni u gornjem dijelu napišu naziv političkog subjekta i sad u redu pored broja 10 upisuju uspravne crtice kako čitač iščita broj 10. Kad je čitač ponovo iščitao svih 25 glasačkih listića, ali sada samo za broj 10, evidentičari ponovo u redu pored broja 10 sabiraju koliko sad imaju crtica i ponovo usporede te brojeve tako da jedan iščita svoj broj, a drugi provjeri jesu li dobili isti rezultat. Kad je to završeno, evidentičari iz male kolone ukupno iz prve kolone prepišu brojeve za sve redove ukupno u drugoj koloni i prvu kolonu prekriže.</a:t>
            </a:r>
            <a:endParaRPr lang="bs-Latn-BA" sz="105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50</a:t>
            </a:fld>
            <a:endParaRPr lang="en-US"/>
          </a:p>
        </p:txBody>
      </p:sp>
    </p:spTree>
    <p:extLst>
      <p:ext uri="{BB962C8B-B14F-4D97-AF65-F5344CB8AC3E}">
        <p14:creationId xmlns:p14="http://schemas.microsoft.com/office/powerpoint/2010/main" val="18558925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b="1" i="1" u="sng" kern="1200" dirty="0" smtClean="0">
                <a:solidFill>
                  <a:schemeClr val="tx1"/>
                </a:solidFill>
                <a:effectLst/>
                <a:latin typeface="+mn-lt"/>
                <a:ea typeface="+mn-ea"/>
                <a:cs typeface="+mn-cs"/>
              </a:rPr>
              <a:t>Radnja 4 </a:t>
            </a:r>
            <a:r>
              <a:rPr lang="hr-HR" sz="1200" u="sng" kern="1200" dirty="0" smtClean="0">
                <a:solidFill>
                  <a:schemeClr val="tx1"/>
                </a:solidFill>
                <a:effectLst/>
                <a:latin typeface="+mn-lt"/>
                <a:ea typeface="+mn-ea"/>
                <a:cs typeface="+mn-cs"/>
              </a:rPr>
              <a:t>—</a:t>
            </a:r>
            <a:r>
              <a:rPr lang="hr-HR" sz="1200" b="1" i="1" u="sng" kern="1200" dirty="0" smtClean="0">
                <a:solidFill>
                  <a:schemeClr val="tx1"/>
                </a:solidFill>
                <a:effectLst/>
                <a:latin typeface="+mn-lt"/>
                <a:ea typeface="+mn-ea"/>
                <a:cs typeface="+mn-cs"/>
              </a:rPr>
              <a:t> Sumiranje rezultata sa jedne stranice i prenos na drugu stranicu</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Evidentičari će primijetiti da na desnoj stranici obrasca imaju četiri velike usprave kolone, u koje se evidentiraju uspravne crtice u redove pored brojeva koje je čitač iščitao, koje su predviđene za iščitavanje četiri rolne sa glasačkim listićima, znači jedna kolona je predviđena za iščitavanje jedne rolne sa glasačkim listićima. Kad je čitač za jednu stranku iščitao četiri role sa glasačkim listićima, i ta politička stranka ima još rolni sa glasačkim listićima za iščitavanje, tada dva evidentičara za svaki red uzmu i saberu brojeve iz malih kolona ukupno koje su dobili u velikoj koloni ukupno na desnoj strani obrasca upisuju te brojeve. Tako ako je u maloj koloni ukupno u prvoj koloni za red jedan bilo evidentirano 10, u drugoj koloni 7, u trećoj koloni 1 i u četvrtoj koloni 22 znači da u redu jedan imamo 10+7+1+22=40, što evidentičar upiše u veliku kolonu ukupno za red jedan. I tako evidentičar za sve redove dobije sume malih kolona ukupno po redovima. Poslije toga ponovo jedan evidentičar drugom iščita sad veliku kolonu ukupno, a drugi evidentičar provjeri u svom obrascu da li im se sume slažu. Kad utvrde da su im sume identične, okreću tu stranicu obrasca i vide da narednoj lijevoj stranici obrasca sad imaju tri kolone. Čitač tad uzima narednu rolu sa glasačkim listićima i ponovo sa svih glasačkih listića iz te rolne iščitava redne brojeve kandidata za koje su birači na glasačkim listićima glasali, a evidentičari tad otvaraju narednu kolonu i istom metodom evidentiraju uspravnim crticama u redovima pored brojeva koje čitač isčita. Dva evidentičara će primjetiti da je svaka desna strana obrasca perforirana tako da se može presaviti i da rezultati iz velike kolone ukupno na desnoj prethodnoj stranici obrasca su odjednom vidljivi na lijevoj stranici</a:t>
            </a:r>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51</a:t>
            </a:fld>
            <a:endParaRPr lang="en-US"/>
          </a:p>
        </p:txBody>
      </p:sp>
    </p:spTree>
    <p:extLst>
      <p:ext uri="{BB962C8B-B14F-4D97-AF65-F5344CB8AC3E}">
        <p14:creationId xmlns:p14="http://schemas.microsoft.com/office/powerpoint/2010/main" val="15138821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b="1" i="1" u="sng" kern="1200" dirty="0" smtClean="0">
                <a:solidFill>
                  <a:schemeClr val="tx1"/>
                </a:solidFill>
                <a:effectLst/>
                <a:latin typeface="+mn-lt"/>
                <a:ea typeface="+mn-ea"/>
                <a:cs typeface="+mn-cs"/>
              </a:rPr>
              <a:t>Radnja 5 </a:t>
            </a:r>
            <a:r>
              <a:rPr lang="hr-HR" sz="1200" u="sng" kern="1200" dirty="0" smtClean="0">
                <a:solidFill>
                  <a:schemeClr val="tx1"/>
                </a:solidFill>
                <a:effectLst/>
                <a:latin typeface="+mn-lt"/>
                <a:ea typeface="+mn-ea"/>
                <a:cs typeface="+mn-cs"/>
              </a:rPr>
              <a:t>—</a:t>
            </a:r>
            <a:r>
              <a:rPr lang="hr-HR" sz="1200" b="1" i="1" u="sng" kern="1200" dirty="0" smtClean="0">
                <a:solidFill>
                  <a:schemeClr val="tx1"/>
                </a:solidFill>
                <a:effectLst/>
                <a:latin typeface="+mn-lt"/>
                <a:ea typeface="+mn-ea"/>
                <a:cs typeface="+mn-cs"/>
              </a:rPr>
              <a:t> Sumiranje kompletnih rezultata iščitavanja za jednu političku stranku</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Kada je čitač iščitao sve rolne sa glasačkim listićima, a evidentičari po kolonama evidentirali uspravnim crticama rezultate, i kad su dobili sve sume po malim kolonama, tad evidentičari sabiraju po redovima sve brojeve iz malih kolona ukupno (ili iz velike kolone ukupno sa prethodne stranice i malih kolona sa naredne stranice) i dobiju sumu za svaki red koju ispisuju u veliku kolonu ukupno na desnoj strani tog lista. Gdje god da stanu sa iščitavanjem rolni sa glasačkim listićima za jednu stranku, evidentičari uvijek izračunavaju sumu brojeva iz malih kolona ukupno koju upisuju u veliku kolonu ukupno na desnoj strani tog lista. Ukoliko je ostalo praznih kolona koje nisu popunjene na toj stranici gdje su stali evidentičari, iste te kolone precrtavaju. Ponovo jedan od evidentičara drugom iščita po redovima brojeve iz te krajnje kolone ukupno, i ako su im se poklopili rezultati, znači da su završili posao kod iščitavanja glasačkih listića po kandidatima za tu političku stranku.</a:t>
            </a:r>
            <a:endParaRPr lang="bs-Latn-B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53</a:t>
            </a:fld>
            <a:endParaRPr lang="en-US"/>
          </a:p>
        </p:txBody>
      </p:sp>
    </p:spTree>
    <p:extLst>
      <p:ext uri="{BB962C8B-B14F-4D97-AF65-F5344CB8AC3E}">
        <p14:creationId xmlns:p14="http://schemas.microsoft.com/office/powerpoint/2010/main" val="23944839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b="1" i="1" u="sng" kern="1200" dirty="0" smtClean="0">
                <a:solidFill>
                  <a:schemeClr val="tx1"/>
                </a:solidFill>
                <a:effectLst/>
                <a:latin typeface="+mn-lt"/>
                <a:ea typeface="+mn-ea"/>
                <a:cs typeface="+mn-cs"/>
              </a:rPr>
              <a:t>Radnja 6  </a:t>
            </a:r>
            <a:r>
              <a:rPr lang="hr-HR" sz="1200" u="sng" kern="1200" dirty="0" smtClean="0">
                <a:solidFill>
                  <a:schemeClr val="tx1"/>
                </a:solidFill>
                <a:effectLst/>
                <a:latin typeface="+mn-lt"/>
                <a:ea typeface="+mn-ea"/>
                <a:cs typeface="+mn-cs"/>
              </a:rPr>
              <a:t>—</a:t>
            </a:r>
            <a:r>
              <a:rPr lang="hr-HR" sz="1200" b="1" i="1" u="sng" kern="1200" dirty="0" smtClean="0">
                <a:solidFill>
                  <a:schemeClr val="tx1"/>
                </a:solidFill>
                <a:effectLst/>
                <a:latin typeface="+mn-lt"/>
                <a:ea typeface="+mn-ea"/>
                <a:cs typeface="+mn-cs"/>
              </a:rPr>
              <a:t> Unos rezultata iz pomoćnog obrasca u obrazac za zbirne rezultate ZR otvorena lista</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Kad su završili iščitavanje i evidentiranje rezultata po kandidatima za jednu političku stranku, tad jedan od evidentičara sjedne pored predsjednika biračkog odbora. Predsjednik biračkog odbora od treće stranice pa dalje u obrascu nađe politički subjekt za koji su se iščitavali glasovi po kandidatima, te u gornjem dijelu obrasca gdje piše “GLASOVI ZA STRANKU“ upiše koliko je taj politički subjekat dobio glasova koji je već evidentiran na drugoj strani tog obrasca. Poslije toga evidentičar koji je sjeo pored predsjednika jednostavno sa svog pomoćnog obrasca iščita rezultate iz velike kolone ukupno tako što iščita: 1 37; 2 48; 3 12; i tako redom do kraja. Predsjednik tad za kandidata pod rednim brojem 1 upiše da je dobio 37 glasova, za kandidata pod rednim brojem 2 da je dobio 48, za kandidata pod rednim brojem 3 da je dobio 12 i tako upiše za sve kandidate tog političkog subjekta koliko su dobili glasova slušajući rezultate koje mu iščita evidentičar.</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Kada je završio isčitavanje rezultata sa svog pomoćnog obrasca, evidentičar se vraća na svoju poziciju i tim nastavlja gore opisanom metodom iščitavati i brojati glasove po kandidatima za drugi politički subjekt i tako redom dok se ne iščitaju i izbroje svi glasove za sve kandidate svih političkih subjekata koji su dobili glasove na vašem biračkom mjestu.</a:t>
            </a:r>
            <a:endParaRPr lang="bs-Latn-B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55</a:t>
            </a:fld>
            <a:endParaRPr lang="en-US"/>
          </a:p>
        </p:txBody>
      </p:sp>
    </p:spTree>
    <p:extLst>
      <p:ext uri="{BB962C8B-B14F-4D97-AF65-F5344CB8AC3E}">
        <p14:creationId xmlns:p14="http://schemas.microsoft.com/office/powerpoint/2010/main" val="9067878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s-Latn-BA" sz="1200" kern="1200" dirty="0" smtClean="0">
                <a:solidFill>
                  <a:schemeClr val="tx1"/>
                </a:solidFill>
                <a:effectLst/>
                <a:latin typeface="+mn-lt"/>
                <a:ea typeface="+mn-ea"/>
                <a:cs typeface="+mn-cs"/>
              </a:rPr>
              <a:t>Obavezno</a:t>
            </a:r>
            <a:r>
              <a:rPr lang="bs-Latn-BA" sz="1200" kern="1200" baseline="0" dirty="0" smtClean="0">
                <a:solidFill>
                  <a:schemeClr val="tx1"/>
                </a:solidFill>
                <a:effectLst/>
                <a:latin typeface="+mn-lt"/>
                <a:ea typeface="+mn-ea"/>
                <a:cs typeface="+mn-cs"/>
              </a:rPr>
              <a:t> potpisivanje obrazaca od strane predsjednika i članova biračkog odbora!</a:t>
            </a:r>
            <a:endParaRPr lang="bs-Latn-B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56</a:t>
            </a:fld>
            <a:endParaRPr lang="en-US"/>
          </a:p>
        </p:txBody>
      </p:sp>
    </p:spTree>
    <p:extLst>
      <p:ext uri="{BB962C8B-B14F-4D97-AF65-F5344CB8AC3E}">
        <p14:creationId xmlns:p14="http://schemas.microsoft.com/office/powerpoint/2010/main" val="17063084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050" b="1" i="1" u="sng" kern="1200" dirty="0" smtClean="0">
                <a:solidFill>
                  <a:schemeClr val="tx1"/>
                </a:solidFill>
                <a:effectLst/>
                <a:latin typeface="+mn-lt"/>
                <a:ea typeface="+mn-ea"/>
                <a:cs typeface="+mn-cs"/>
              </a:rPr>
              <a:t>Radnja 7 </a:t>
            </a:r>
            <a:r>
              <a:rPr lang="hr-HR" sz="1050" u="sng" kern="1200" dirty="0" smtClean="0">
                <a:solidFill>
                  <a:schemeClr val="tx1"/>
                </a:solidFill>
                <a:effectLst/>
                <a:latin typeface="+mn-lt"/>
                <a:ea typeface="+mn-ea"/>
                <a:cs typeface="+mn-cs"/>
              </a:rPr>
              <a:t>—</a:t>
            </a:r>
            <a:r>
              <a:rPr lang="hr-HR" sz="1050" b="1" i="1" u="sng" kern="1200" dirty="0" smtClean="0">
                <a:solidFill>
                  <a:schemeClr val="tx1"/>
                </a:solidFill>
                <a:effectLst/>
                <a:latin typeface="+mn-lt"/>
                <a:ea typeface="+mn-ea"/>
                <a:cs typeface="+mn-cs"/>
              </a:rPr>
              <a:t> Pakiranje izbornog materijala </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Poslije završenog brojanja glasova za kandidate političkih subjekata i upisanih rezultata iščitavanjem jednog od evidentičara predsjedniku, predsjednik tad uzme sve rolne jednog političkog subjekta uveže ih novom gumicom i ubaci u plavu vreću u kojoj su su nevažeći glasački listići, i tako redom uveže rolne sa glasačkim listićima svih političkih subjekata i ubaci ih u plavu vreću. Poslije toga uzme nova dva plastična pečata, i na prvoj stranici obrasca upiše za vreće koje će pečatiti tim pečatima (plava i providna manja), i broj plastičnog pečata kojim je zapečatio providnu zaštitnu veću vreću u kojoj se nalaze već upakirani neiskorišteni i oštećeni glasački listići za općinsko vijeće.</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Nakon toga obrazac potpiše predsjednik i svi članovi biračkog odbora. Predsjednik tada iskine sve žute kopije obrasca i polijepi ih na zid u biračkom mjestu da svi prisutni mogu vidjeti izborne rezultate, sve zelene kopije iskine i stavi u kovertu za predsjednika općinske izborne komisije, sve crvene kopije ostavi sebi, a sve plave kopije iskine i ubaci u plavu vreću gdje su prebrojani važeći i nevažeći glasački listići za općinsko vijeće i pečatom čiji je broj upisao u obrazac zapečati vreću. Original obrazac u koricama ubaci u kovertu na kojoj piše da je za Centralnu izbornu komisiju BiH.</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Nakon toga predsjednik dva pomoćna obrasca ubaci u manju providnu vreću zajedno sa izvodom iz Centralnog biračkog spiska i zapisnikom o radu biračkog odbora i zapečati pečatom čiji je broj upisao na obrascu.</a:t>
            </a:r>
            <a:endParaRPr lang="bs-Latn-BA" sz="1050" kern="1200" dirty="0" smtClean="0">
              <a:solidFill>
                <a:schemeClr val="tx1"/>
              </a:solidFill>
              <a:effectLst/>
              <a:latin typeface="+mn-lt"/>
              <a:ea typeface="+mn-ea"/>
              <a:cs typeface="+mn-cs"/>
            </a:endParaRPr>
          </a:p>
          <a:p>
            <a:r>
              <a:rPr lang="hr-HR" sz="1050" kern="1200" dirty="0" smtClean="0">
                <a:solidFill>
                  <a:schemeClr val="tx1"/>
                </a:solidFill>
                <a:effectLst/>
                <a:latin typeface="+mn-lt"/>
                <a:ea typeface="+mn-ea"/>
                <a:cs typeface="+mn-cs"/>
              </a:rPr>
              <a:t>Ovim je birački odbor završio sve svoje propisane aktivnosti oko izbora.</a:t>
            </a:r>
            <a:endParaRPr lang="bs-Latn-BA" sz="105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57</a:t>
            </a:fld>
            <a:endParaRPr lang="en-US"/>
          </a:p>
        </p:txBody>
      </p:sp>
    </p:spTree>
    <p:extLst>
      <p:ext uri="{BB962C8B-B14F-4D97-AF65-F5344CB8AC3E}">
        <p14:creationId xmlns:p14="http://schemas.microsoft.com/office/powerpoint/2010/main" val="19818642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s-Latn-BA" sz="1200" kern="1200" dirty="0" smtClean="0">
                <a:solidFill>
                  <a:schemeClr val="tx1"/>
                </a:solidFill>
                <a:effectLst/>
                <a:latin typeface="+mn-lt"/>
                <a:ea typeface="+mn-ea"/>
                <a:cs typeface="+mn-cs"/>
              </a:rPr>
              <a:t>Pročitati sa slajdova i skrenuti pažnju na šemu pakovanja materijala u priručniku.</a:t>
            </a: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58</a:t>
            </a:fld>
            <a:endParaRPr lang="en-US"/>
          </a:p>
        </p:txBody>
      </p:sp>
    </p:spTree>
    <p:extLst>
      <p:ext uri="{BB962C8B-B14F-4D97-AF65-F5344CB8AC3E}">
        <p14:creationId xmlns:p14="http://schemas.microsoft.com/office/powerpoint/2010/main" val="37375820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s-Latn-BA" sz="1200" kern="1200" dirty="0" smtClean="0">
                <a:solidFill>
                  <a:schemeClr val="tx1"/>
                </a:solidFill>
                <a:effectLst/>
                <a:latin typeface="+mn-lt"/>
                <a:ea typeface="+mn-ea"/>
                <a:cs typeface="+mn-cs"/>
              </a:rPr>
              <a:t>Pročitati sa slajdova i skrenuti pažnju na šemu pakovanja materijala u priručniku.</a:t>
            </a: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61</a:t>
            </a:fld>
            <a:endParaRPr lang="en-US"/>
          </a:p>
        </p:txBody>
      </p:sp>
    </p:spTree>
    <p:extLst>
      <p:ext uri="{BB962C8B-B14F-4D97-AF65-F5344CB8AC3E}">
        <p14:creationId xmlns:p14="http://schemas.microsoft.com/office/powerpoint/2010/main" val="1758331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smtClean="0">
                <a:solidFill>
                  <a:schemeClr val="tx1"/>
                </a:solidFill>
                <a:effectLst/>
                <a:latin typeface="+mn-lt"/>
                <a:ea typeface="+mn-ea"/>
                <a:cs typeface="+mn-cs"/>
              </a:rPr>
              <a:t>Predsjednik i članovi biračkog odbora uređuju biračko mjesto tako da se omogući nesmetan protok birača na biračkom mjestu.</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Birački odbor određuje mjesto za svaku glasačku kabinu, vodeći računa da niko unutar ili izvan biračkog mjesta ne može vidjeti birača dok glasa. Otvor glasačke kabine treba biti okrenut prema zidu. Izuzetno, ako nije moguće glasačku kabinu postaviti pored zida, može se postaviti pored prozora tako da se prozor pokrije i da se onemogući pogled izvana u glasačku kabinu.</a:t>
            </a:r>
          </a:p>
          <a:p>
            <a:endParaRPr lang="hr-H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s-Latn-BA" sz="1200" kern="1200" dirty="0" smtClean="0">
                <a:solidFill>
                  <a:schemeClr val="tx1"/>
                </a:solidFill>
                <a:effectLst/>
                <a:latin typeface="+mn-lt"/>
                <a:ea typeface="+mn-ea"/>
                <a:cs typeface="+mn-cs"/>
              </a:rPr>
              <a:t>U uslovima pandemije COVID - 19, pored uređenja biračkog mjesta propisanog odredbama Pravilnika o provođenju izbora u Bosni i Hercegovini („Službeni glasnik BiH“, broj 25/20) se obavezno osigurava fizička distanca u skladu sa smjernicama Svjetske zdravstvene organizacije između članova biračkog odbora od minimum 1,5 m, kao i svih drugih lica koja se zateknu na biračkom mjestu.</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bs-Latn-B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7</a:t>
            </a:fld>
            <a:endParaRPr lang="en-US"/>
          </a:p>
        </p:txBody>
      </p:sp>
    </p:spTree>
    <p:extLst>
      <p:ext uri="{BB962C8B-B14F-4D97-AF65-F5344CB8AC3E}">
        <p14:creationId xmlns:p14="http://schemas.microsoft.com/office/powerpoint/2010/main" val="38418650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s-Latn-BA" sz="1200" kern="1200" dirty="0" smtClean="0">
                <a:solidFill>
                  <a:schemeClr val="tx1"/>
                </a:solidFill>
                <a:effectLst/>
                <a:latin typeface="+mn-lt"/>
                <a:ea typeface="+mn-ea"/>
                <a:cs typeface="+mn-cs"/>
              </a:rPr>
              <a:t>Pročitati sa slajdova i skrenuti pažnju na šemu pakovanja materijala u priručniku.</a:t>
            </a: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62</a:t>
            </a:fld>
            <a:endParaRPr lang="en-US"/>
          </a:p>
        </p:txBody>
      </p:sp>
    </p:spTree>
    <p:extLst>
      <p:ext uri="{BB962C8B-B14F-4D97-AF65-F5344CB8AC3E}">
        <p14:creationId xmlns:p14="http://schemas.microsoft.com/office/powerpoint/2010/main" val="3122009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63</a:t>
            </a:fld>
            <a:endParaRPr lang="en-US"/>
          </a:p>
        </p:txBody>
      </p:sp>
    </p:spTree>
    <p:extLst>
      <p:ext uri="{BB962C8B-B14F-4D97-AF65-F5344CB8AC3E}">
        <p14:creationId xmlns:p14="http://schemas.microsoft.com/office/powerpoint/2010/main" val="536864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64</a:t>
            </a:fld>
            <a:endParaRPr lang="en-US"/>
          </a:p>
        </p:txBody>
      </p:sp>
    </p:spTree>
    <p:extLst>
      <p:ext uri="{BB962C8B-B14F-4D97-AF65-F5344CB8AC3E}">
        <p14:creationId xmlns:p14="http://schemas.microsoft.com/office/powerpoint/2010/main" val="32628608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hr-HR" sz="1200" kern="1200" dirty="0" smtClean="0">
                <a:solidFill>
                  <a:schemeClr val="tx1"/>
                </a:solidFill>
                <a:effectLst/>
                <a:latin typeface="+mn-lt"/>
                <a:ea typeface="+mn-ea"/>
                <a:cs typeface="+mn-cs"/>
              </a:rPr>
              <a:t>Nakon zatvaranja biračkog mjesta za glasanje u odsustvu birački odbor obavlja sljedeće radnje:</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broji potpise na izvodu iz konačnog Centralnog biračkog spiska</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broji neiskorištene koverte s glasačkim listićima po osnovnim izbornim jedinicama</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broji koverte s oštećenim glasačkim listićima po osnovnim izbornim jedinicama ako ih ima</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upisuje dobivene brojeve u Obrazac za brojno stanje, a neiskorištene koverte pakira u originalne kutije, oštećene koverte s glasačkim listićima stavlja u kovertu A3 s natpisom oštećeni glasački listići te ih pakira u providnu vreću</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otvara glasačku kutiju i razvrstava koverte s glasačkim listićima po osnovnim izbornim jedinicama</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broji koverte s glasačkim listićima po osnovnim izbornim jedinicama i uvezuje ih gumicama</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predsjednik upisuje dobijeni broj koverata za svaku osnovnu izbornu jedinicu u Obrazac za brojno stanje</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upakirane snopove koverata po osnovnim izbornim jedinicama ubacuju u crvenu vreću</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upisuje na Obrazac za brojno stanje brojeve pečata providne vreće, crvene vreće i manje providne plastične vreće</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plavu kopiju Obrasca za brojno stanje stavlja u crvenu vreću i zatvara je pečatom</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u providnu manju plastičnu vreću ubacuje original Zapisnika o radu biračkog odbora </a:t>
            </a:r>
            <a:r>
              <a:rPr lang="en-US" sz="1200" kern="1200" dirty="0" smtClean="0">
                <a:solidFill>
                  <a:schemeClr val="tx1"/>
                </a:solidFill>
                <a:effectLst/>
                <a:latin typeface="+mn-lt"/>
                <a:ea typeface="+mn-ea"/>
                <a:cs typeface="+mn-cs"/>
              </a:rPr>
              <a:t>—</a:t>
            </a:r>
            <a:r>
              <a:rPr lang="hr-HR" sz="1200" kern="1200" dirty="0" smtClean="0">
                <a:solidFill>
                  <a:schemeClr val="tx1"/>
                </a:solidFill>
                <a:effectLst/>
                <a:latin typeface="+mn-lt"/>
                <a:ea typeface="+mn-ea"/>
                <a:cs typeface="+mn-cs"/>
              </a:rPr>
              <a:t> ZARBO, izvod iz konačnog Centralnog biračkog spiska i original Obrasca za brojno stanje te je pečati predviđenim pečatom</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u zelenu kovertu stavlja zelenu kopiju Zapisnika o radu biračkog odbora </a:t>
            </a:r>
            <a:r>
              <a:rPr lang="en-US" sz="1200" kern="1200" dirty="0" smtClean="0">
                <a:solidFill>
                  <a:schemeClr val="tx1"/>
                </a:solidFill>
                <a:effectLst/>
                <a:latin typeface="+mn-lt"/>
                <a:ea typeface="+mn-ea"/>
                <a:cs typeface="+mn-cs"/>
              </a:rPr>
              <a:t>—</a:t>
            </a:r>
            <a:r>
              <a:rPr lang="hr-HR" sz="1200" kern="1200" dirty="0" smtClean="0">
                <a:solidFill>
                  <a:schemeClr val="tx1"/>
                </a:solidFill>
                <a:effectLst/>
                <a:latin typeface="+mn-lt"/>
                <a:ea typeface="+mn-ea"/>
                <a:cs typeface="+mn-cs"/>
              </a:rPr>
              <a:t> ZARBO i zelenu kopiju Obrasca za brojno stanje koja je za predsjednika gradske/općinske izborne komisije</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crvenu kopiju Obrasca za brojno stanje predsjednik zadržava za sebe.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65</a:t>
            </a:fld>
            <a:endParaRPr lang="en-US"/>
          </a:p>
        </p:txBody>
      </p:sp>
    </p:spTree>
    <p:extLst>
      <p:ext uri="{BB962C8B-B14F-4D97-AF65-F5344CB8AC3E}">
        <p14:creationId xmlns:p14="http://schemas.microsoft.com/office/powerpoint/2010/main" val="29461047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66</a:t>
            </a:fld>
            <a:endParaRPr lang="en-US"/>
          </a:p>
        </p:txBody>
      </p:sp>
    </p:spTree>
    <p:extLst>
      <p:ext uri="{BB962C8B-B14F-4D97-AF65-F5344CB8AC3E}">
        <p14:creationId xmlns:p14="http://schemas.microsoft.com/office/powerpoint/2010/main" val="35718038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69</a:t>
            </a:fld>
            <a:endParaRPr lang="en-US"/>
          </a:p>
        </p:txBody>
      </p:sp>
    </p:spTree>
    <p:extLst>
      <p:ext uri="{BB962C8B-B14F-4D97-AF65-F5344CB8AC3E}">
        <p14:creationId xmlns:p14="http://schemas.microsoft.com/office/powerpoint/2010/main" val="24781685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70</a:t>
            </a:fld>
            <a:endParaRPr lang="en-US"/>
          </a:p>
        </p:txBody>
      </p:sp>
    </p:spTree>
    <p:extLst>
      <p:ext uri="{BB962C8B-B14F-4D97-AF65-F5344CB8AC3E}">
        <p14:creationId xmlns:p14="http://schemas.microsoft.com/office/powerpoint/2010/main" val="41759835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71</a:t>
            </a:fld>
            <a:endParaRPr lang="en-US"/>
          </a:p>
        </p:txBody>
      </p:sp>
    </p:spTree>
    <p:extLst>
      <p:ext uri="{BB962C8B-B14F-4D97-AF65-F5344CB8AC3E}">
        <p14:creationId xmlns:p14="http://schemas.microsoft.com/office/powerpoint/2010/main" val="40254017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hr-HR" sz="1200" kern="1200" dirty="0" smtClean="0">
                <a:solidFill>
                  <a:schemeClr val="tx1"/>
                </a:solidFill>
                <a:effectLst/>
                <a:latin typeface="+mn-lt"/>
                <a:ea typeface="+mn-ea"/>
                <a:cs typeface="+mn-cs"/>
              </a:rPr>
              <a:t>Centralna izborna komisija BiH putem gradske/općinske izborne komisije biračkim mjestima određenim za glasanje nepotvrđenim glasačkim listićims dostavlja spisak birača koji su upisani u izvod iz Centralnog biračkog spiska za birače koji glasaju putem pošte, za tu osnovnu izbornu jedinicu. Navedeni spisak služi u svrhu utvrđivanja prava glasanja putem nepotvrđenih glasačkih listića za ovu kategoriju birača.</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Ime birača koji ima pravo glasati nepotvrđenim glasačkim listićem upisuje se na izvod iz Centralnog biračkog spiska, koji sadrži sve podatke kao i izvod iz konačnog Centralnog biračkog spiska. Birač se potpisuje na izvod iz Centralnog biračkog spiska i glasa nepotvrđenim kovertiranim glasačkim listićem koji se pakira u posebnu sigurnosnu bijelu kovertu.</a:t>
            </a:r>
            <a:endParaRPr lang="en-US" sz="1200" kern="1200" dirty="0" smtClean="0">
              <a:solidFill>
                <a:schemeClr val="tx1"/>
              </a:solidFill>
              <a:effectLst/>
              <a:latin typeface="+mn-lt"/>
              <a:ea typeface="+mn-ea"/>
              <a:cs typeface="+mn-cs"/>
            </a:endParaRPr>
          </a:p>
          <a:p>
            <a:endParaRPr lang="bs-Latn-BA" dirty="0" smtClean="0"/>
          </a:p>
          <a:p>
            <a:pPr lvl="0"/>
            <a:r>
              <a:rPr lang="hr-HR" sz="1200" kern="1200" dirty="0" smtClean="0">
                <a:solidFill>
                  <a:schemeClr val="tx1"/>
                </a:solidFill>
                <a:effectLst/>
                <a:latin typeface="+mn-lt"/>
                <a:ea typeface="+mn-ea"/>
                <a:cs typeface="+mn-cs"/>
              </a:rPr>
              <a:t>Član biračkog odbora zadužen za izdavanje glasačkih listića, na osnovi identifikacionog dokumenta birača, ispunjava neophodne podatke na prednjoj stranici koverte sa nepotvrđenim kovertiranim glasačkim listićima, na osnovi kojih se može provjeriti biračko pravo. Na prednju stranicu koverte upisuju se sljedeći podaci: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broj biračkog mjesta</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prezime i ime birača</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jedinstveni matični broj birača</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datum rođenja</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trenutna adresa stanovanja koju birač navede</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hr-HR" sz="1200" kern="1200" dirty="0" smtClean="0">
                <a:solidFill>
                  <a:schemeClr val="tx1"/>
                </a:solidFill>
                <a:effectLst/>
                <a:latin typeface="+mn-lt"/>
                <a:ea typeface="+mn-ea"/>
                <a:cs typeface="+mn-cs"/>
              </a:rPr>
              <a:t>naziv i broj predočenog identifikacionog dokumenta i naziv tijela koje je izdalo dokument.</a:t>
            </a:r>
          </a:p>
          <a:p>
            <a:pPr marL="171450" indent="-171450">
              <a:buFont typeface="Arial" panose="020B0604020202020204" pitchFamily="34" charset="0"/>
              <a:buChar char="•"/>
            </a:pPr>
            <a:endParaRPr lang="hr-H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sz="1200" kern="1200" dirty="0" smtClean="0">
                <a:solidFill>
                  <a:schemeClr val="tx1"/>
                </a:solidFill>
                <a:effectLst/>
                <a:latin typeface="+mn-lt"/>
                <a:ea typeface="+mn-ea"/>
                <a:cs typeface="+mn-cs"/>
              </a:rPr>
              <a:t>Član biračkog odbora zadužen za izdavanje glasačkih listića izdaje glasačke listiće i bijelu zaštitnu kovertu biraču, upućuje birača da nakon glasanja glasačke listiće zapakira u bijelu zaštitnu kovertu, a identifikacioni dokument birača zadržava do trenutka kada birač, nakon što je glasao, vrati nepotvrđene kovertirane glasačke listiće zapakirane u sigurnosnoj bijeloj koverti. </a:t>
            </a: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endParaRPr lang="bs-Latn-BA"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sz="1200" kern="1200" dirty="0" smtClean="0">
                <a:solidFill>
                  <a:schemeClr val="tx1"/>
                </a:solidFill>
                <a:effectLst/>
                <a:latin typeface="+mn-lt"/>
                <a:ea typeface="+mn-ea"/>
                <a:cs typeface="+mn-cs"/>
              </a:rPr>
              <a:t>Član biračkog odbora zadužen za izdavanje glasačkih listića stavlja sigurnosnu bijelu kovertu u kovertu s podacima o biraču koji glasa nepotvrđenim kovertiranim glasačkim listićima. Koverta se pečati i birač je ubacuje u glasačku kutiju.</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sz="1200" kern="1200" dirty="0" smtClean="0">
                <a:solidFill>
                  <a:schemeClr val="tx1"/>
                </a:solidFill>
                <a:effectLst/>
                <a:latin typeface="+mn-lt"/>
                <a:ea typeface="+mn-ea"/>
                <a:cs typeface="+mn-cs"/>
              </a:rPr>
              <a:t>Član biračkog odbora zadužen za izdavanje glasačkih listića stavlja sigurnosnu bijelu kovertu u kovertu s podacima o biraču koji glasa nepotvrđenim kovertiranim glasačkim listićima. Koverta se pečati i birač je ubacuje u glasačku kutiju.</a:t>
            </a: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72</a:t>
            </a:fld>
            <a:endParaRPr lang="en-US"/>
          </a:p>
        </p:txBody>
      </p:sp>
    </p:spTree>
    <p:extLst>
      <p:ext uri="{BB962C8B-B14F-4D97-AF65-F5344CB8AC3E}">
        <p14:creationId xmlns:p14="http://schemas.microsoft.com/office/powerpoint/2010/main" val="28604003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hr-HR" sz="1200" kern="1200" dirty="0" smtClean="0">
                <a:solidFill>
                  <a:schemeClr val="tx1"/>
                </a:solidFill>
                <a:effectLst/>
                <a:latin typeface="+mn-lt"/>
                <a:ea typeface="+mn-ea"/>
                <a:cs typeface="+mn-cs"/>
              </a:rPr>
              <a:t>Nakon zatvaranja biračkog mjesta određenog za glasanje nepotvrđenim – kovertiranim glasačkim listića predsjednik i članovi biračkog odbora obavljaju sljedeće radnje:</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broje potpise na izvodu iz Centralnog biračkog spiska</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broje neiskorištene koverte s glasačkim listićima po osnovnim izbornim jedinicama</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broje oštećene koverte s glasačkim listićima ako ih ima</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upisuju dobijene brojeve u Obrazac za brojno stanje, a neiskorištene koverte pakira u originalne kutije, koverte s oštećenim glasačkim listićima stavlja u kovertu A3 s natpisom oštećeni glasački listići te ih pakiraju u providnu vreću</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otvaraju glasačku kutiju, broje koverte s nepotvrđenim glasačkim listićima i uvezuju ih gumicom</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predsjednik upisuje dobijeni broj koverata s nepotvrđenim glasačkim listićima u Obrazac za brojno stanje: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upakirane koverte s nepotvrđenim glasačkim listićima ubacuju u zelenu vreću</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upisuju u Obrazac za brojno stanje brojeve pečata providne vreće, zelene vreće i manje providne plastične vreće</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plavu kopiju Obrasca za brojno stanje stavlja u zelenu vreću i zatvara je pečatom</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u manju providnu vreću ubacuje original Zapisnika o radu biračkog odbora, i original Obrasca za brojno stanje te je pečati</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u zelenu kovertu stavlja zelenu kopiju Zapisnika o radu biračkog odbora i zelenu kopiju Obrasca za brojno stanje koja je za predsjednika gradske/ općinske izborne komisije</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crvenu kopiju Obrasca za brojno stanje predsjednik zadržava za sebe</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izvod iz Centralnog biračkog spiska birački odbor dostavlja izbornoj komisiji.</a:t>
            </a: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73</a:t>
            </a:fld>
            <a:endParaRPr lang="en-US"/>
          </a:p>
        </p:txBody>
      </p:sp>
    </p:spTree>
    <p:extLst>
      <p:ext uri="{BB962C8B-B14F-4D97-AF65-F5344CB8AC3E}">
        <p14:creationId xmlns:p14="http://schemas.microsoft.com/office/powerpoint/2010/main" val="68148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s-Latn-BA" sz="1200" kern="1200" dirty="0" smtClean="0">
                <a:solidFill>
                  <a:schemeClr val="tx1"/>
                </a:solidFill>
                <a:effectLst/>
                <a:latin typeface="+mn-lt"/>
                <a:ea typeface="+mn-ea"/>
                <a:cs typeface="+mn-cs"/>
              </a:rPr>
              <a:t>Po dolasku na biračko mjesto u 06:00 sati na dan izbora predsjednik i članovi biračkog odbora i njihovi zamjenici dužni su da:</a:t>
            </a:r>
            <a:endParaRPr lang="en-US" sz="1200" kern="1200" dirty="0" smtClean="0">
              <a:solidFill>
                <a:schemeClr val="tx1"/>
              </a:solidFill>
              <a:effectLst/>
              <a:latin typeface="+mn-lt"/>
              <a:ea typeface="+mn-ea"/>
              <a:cs typeface="+mn-cs"/>
            </a:endParaRPr>
          </a:p>
          <a:p>
            <a:r>
              <a:rPr lang="bs-Latn-B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bs-Latn-BA" sz="1200" kern="1200" dirty="0" smtClean="0">
                <a:solidFill>
                  <a:schemeClr val="tx1"/>
                </a:solidFill>
                <a:effectLst/>
                <a:latin typeface="+mn-lt"/>
                <a:ea typeface="+mn-ea"/>
                <a:cs typeface="+mn-cs"/>
              </a:rPr>
              <a:t>a)  prozrače prostoriju, postave otirače za dezinfekciju obuće i izvrše dodatnu dezinfekciju biračkog mjesta;</a:t>
            </a:r>
            <a:endParaRPr lang="en-US" sz="1200" kern="1200" dirty="0" smtClean="0">
              <a:solidFill>
                <a:schemeClr val="tx1"/>
              </a:solidFill>
              <a:effectLst/>
              <a:latin typeface="+mn-lt"/>
              <a:ea typeface="+mn-ea"/>
              <a:cs typeface="+mn-cs"/>
            </a:endParaRPr>
          </a:p>
          <a:p>
            <a:r>
              <a:rPr lang="bs-Latn-BA" sz="1200" kern="1200" dirty="0" smtClean="0">
                <a:solidFill>
                  <a:schemeClr val="tx1"/>
                </a:solidFill>
                <a:effectLst/>
                <a:latin typeface="+mn-lt"/>
                <a:ea typeface="+mn-ea"/>
                <a:cs typeface="+mn-cs"/>
              </a:rPr>
              <a:t>b) postave stolove i stolice članova biračkog odbora i posmatrača tako da je razmak između njih minimum 1,5 m;</a:t>
            </a:r>
            <a:endParaRPr lang="en-US" sz="1200" kern="1200" dirty="0" smtClean="0">
              <a:solidFill>
                <a:schemeClr val="tx1"/>
              </a:solidFill>
              <a:effectLst/>
              <a:latin typeface="+mn-lt"/>
              <a:ea typeface="+mn-ea"/>
              <a:cs typeface="+mn-cs"/>
            </a:endParaRPr>
          </a:p>
          <a:p>
            <a:r>
              <a:rPr lang="bs-Latn-BA" sz="1200" kern="1200" dirty="0" smtClean="0">
                <a:solidFill>
                  <a:schemeClr val="tx1"/>
                </a:solidFill>
                <a:effectLst/>
                <a:latin typeface="+mn-lt"/>
                <a:ea typeface="+mn-ea"/>
                <a:cs typeface="+mn-cs"/>
              </a:rPr>
              <a:t>c) postave oznake kretanja birača s napomenom da na biračkom mjestu u jednom trenutku može biti samo onoliko birača koliko ima glasačkih kabina na biračkom mjestu; </a:t>
            </a:r>
            <a:endParaRPr lang="en-US" sz="1200" kern="1200" dirty="0" smtClean="0">
              <a:solidFill>
                <a:schemeClr val="tx1"/>
              </a:solidFill>
              <a:effectLst/>
              <a:latin typeface="+mn-lt"/>
              <a:ea typeface="+mn-ea"/>
              <a:cs typeface="+mn-cs"/>
            </a:endParaRPr>
          </a:p>
          <a:p>
            <a:r>
              <a:rPr lang="bs-Latn-BA" sz="1200" kern="1200" dirty="0" smtClean="0">
                <a:solidFill>
                  <a:schemeClr val="tx1"/>
                </a:solidFill>
                <a:effectLst/>
                <a:latin typeface="+mn-lt"/>
                <a:ea typeface="+mn-ea"/>
                <a:cs typeface="+mn-cs"/>
              </a:rPr>
              <a:t>d) postave ostala upozorenja o pridržavanju općih mjera zdravstvene zaštite (plakati, letci, i sl); </a:t>
            </a:r>
            <a:endParaRPr lang="en-US" sz="1200" kern="1200" dirty="0" smtClean="0">
              <a:solidFill>
                <a:schemeClr val="tx1"/>
              </a:solidFill>
              <a:effectLst/>
              <a:latin typeface="+mn-lt"/>
              <a:ea typeface="+mn-ea"/>
              <a:cs typeface="+mn-cs"/>
            </a:endParaRPr>
          </a:p>
          <a:p>
            <a:r>
              <a:rPr lang="bs-Latn-BA" sz="1200" kern="1200" dirty="0" smtClean="0">
                <a:solidFill>
                  <a:schemeClr val="tx1"/>
                </a:solidFill>
                <a:effectLst/>
                <a:latin typeface="+mn-lt"/>
                <a:ea typeface="+mn-ea"/>
                <a:cs typeface="+mn-cs"/>
              </a:rPr>
              <a:t>e) obilježe prilaz biračkom mjestu tj. hodnik ispred ulaza na biračko mjesto žutom samoljepljivom trakom u razmaku od minimum 1,5 m i</a:t>
            </a:r>
            <a:endParaRPr lang="en-US" sz="1200" kern="1200" dirty="0" smtClean="0">
              <a:solidFill>
                <a:schemeClr val="tx1"/>
              </a:solidFill>
              <a:effectLst/>
              <a:latin typeface="+mn-lt"/>
              <a:ea typeface="+mn-ea"/>
              <a:cs typeface="+mn-cs"/>
            </a:endParaRPr>
          </a:p>
          <a:p>
            <a:r>
              <a:rPr lang="bs-Latn-BA" sz="1200" kern="1200" dirty="0" smtClean="0">
                <a:solidFill>
                  <a:schemeClr val="tx1"/>
                </a:solidFill>
                <a:effectLst/>
                <a:latin typeface="+mn-lt"/>
                <a:ea typeface="+mn-ea"/>
                <a:cs typeface="+mn-cs"/>
              </a:rPr>
              <a:t>f) Po mogućnosti da usmjeravaju birače da ulaze na jedna vrata, a da izlaze na druga vrata. U slučaju da su na biračkom mjestu predviđena samo jedna vrata, predsjednik i članovi biračkog odbora i njihovi zamjenici dužni su osigurati da ta vrata ostanu otvorena, kako bi se izbjeglo dodirivanje birača prilikom ulaska i izlaska iz zgrade. U slučaju da vrata nije moguće držati otvorenim ista se moraju često otvarati.</a:t>
            </a:r>
            <a:endParaRPr lang="en-US" sz="1200" kern="1200" dirty="0" smtClean="0">
              <a:solidFill>
                <a:schemeClr val="tx1"/>
              </a:solidFill>
              <a:effectLst/>
              <a:latin typeface="+mn-lt"/>
              <a:ea typeface="+mn-ea"/>
              <a:cs typeface="+mn-cs"/>
            </a:endParaRPr>
          </a:p>
          <a:p>
            <a:r>
              <a:rPr lang="bs-Latn-B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9</a:t>
            </a:fld>
            <a:endParaRPr lang="en-US"/>
          </a:p>
        </p:txBody>
      </p:sp>
    </p:spTree>
    <p:extLst>
      <p:ext uri="{BB962C8B-B14F-4D97-AF65-F5344CB8AC3E}">
        <p14:creationId xmlns:p14="http://schemas.microsoft.com/office/powerpoint/2010/main" val="17782338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76</a:t>
            </a:fld>
            <a:endParaRPr lang="en-US"/>
          </a:p>
        </p:txBody>
      </p:sp>
    </p:spTree>
    <p:extLst>
      <p:ext uri="{BB962C8B-B14F-4D97-AF65-F5344CB8AC3E}">
        <p14:creationId xmlns:p14="http://schemas.microsoft.com/office/powerpoint/2010/main" val="9985752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77</a:t>
            </a:fld>
            <a:endParaRPr lang="en-US"/>
          </a:p>
        </p:txBody>
      </p:sp>
    </p:spTree>
    <p:extLst>
      <p:ext uri="{BB962C8B-B14F-4D97-AF65-F5344CB8AC3E}">
        <p14:creationId xmlns:p14="http://schemas.microsoft.com/office/powerpoint/2010/main" val="35946090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hr-HR" sz="1200" kern="1200" dirty="0" smtClean="0">
                <a:solidFill>
                  <a:schemeClr val="tx1"/>
                </a:solidFill>
                <a:effectLst/>
                <a:latin typeface="+mn-lt"/>
                <a:ea typeface="+mn-ea"/>
                <a:cs typeface="+mn-cs"/>
              </a:rPr>
              <a:t>Po preuzimanju izbornog materijala predsjednik i članovi mobilnog tima obavljaju sljedeće:</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upisuju svoja imena u Zapisnik i potpisuju se u dijelu Zapisnika koji je za to predviđen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upisuju broj birača s izvoda iz Centralnog biračkog spiska na predviđeno mjesto u Obrascu za brojno stanje</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ručno broje primljene personalizirane zaštitne koverte sa kompletima glasačkih listića prema šiframa osnovnih izbornih jedinica za koje se glasa, a prema biračkoj opciji birača koji su upisani u izvod iz Centralnog biračkog spiska i upisuju taj broj u Obrazac za brojno stanje</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formiraju pomoćnu glasačku kutiju i stavljaju papirni samoljepljivi pečat</a:t>
            </a:r>
            <a:br>
              <a:rPr lang="hr-HR" sz="1200" kern="1200" dirty="0" smtClean="0">
                <a:solidFill>
                  <a:schemeClr val="tx1"/>
                </a:solidFill>
                <a:effectLst/>
                <a:latin typeface="+mn-lt"/>
                <a:ea typeface="+mn-ea"/>
                <a:cs typeface="+mn-cs"/>
              </a:rPr>
            </a:br>
            <a:r>
              <a:rPr lang="hr-HR" sz="1200" kern="1200" dirty="0" smtClean="0">
                <a:solidFill>
                  <a:schemeClr val="tx1"/>
                </a:solidFill>
                <a:effectLst/>
                <a:latin typeface="+mn-lt"/>
                <a:ea typeface="+mn-ea"/>
                <a:cs typeface="+mn-cs"/>
              </a:rPr>
              <a:t>na otvor glasačke kutije i</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upisuju serijske brojeve pečata s pomoćne glasačke kutije u Obrazac za brojno stanje.</a:t>
            </a:r>
            <a:endParaRPr lang="en-US" sz="1200" kern="1200" dirty="0" smtClean="0">
              <a:solidFill>
                <a:schemeClr val="tx1"/>
              </a:solidFill>
              <a:effectLst/>
              <a:latin typeface="+mn-lt"/>
              <a:ea typeface="+mn-ea"/>
              <a:cs typeface="+mn-cs"/>
            </a:endParaRPr>
          </a:p>
          <a:p>
            <a:endParaRPr lang="bs-Latn-BA" dirty="0" smtClean="0"/>
          </a:p>
          <a:p>
            <a:endParaRPr lang="bs-Latn-BA" dirty="0" smtClean="0"/>
          </a:p>
          <a:p>
            <a:pPr lvl="0"/>
            <a:r>
              <a:rPr lang="hr-HR" sz="1200" kern="1200" dirty="0" smtClean="0">
                <a:solidFill>
                  <a:schemeClr val="tx1"/>
                </a:solidFill>
                <a:effectLst/>
                <a:latin typeface="+mn-lt"/>
                <a:ea typeface="+mn-ea"/>
                <a:cs typeface="+mn-cs"/>
              </a:rPr>
              <a:t>Način glasanja birača s poteškoćama u razvoju ne razlikuje se od načina glasanja utvrđenog za biračka mjesta</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Mobilni tim prilikom rada na terenu, nakon glasanja birača na određenoj lokaciji, samoljepljivom trakom lijepi otvor glasačke kutije koji potpisuju predsjednik i članovi mobilnog tima</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Nakon završetka rada na terenu, mobilni tim stavlja na otvor pomoćne glasačke kutije samoljepljivi papirni pečat na koji se potpisuju predsjednik i članovi mobilnog tima, a serijski broj pečata evidentira na dodatnom Obrascu za brojno stanje</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U Zapisnik o radu mobilnog tima, koji potpisuju predsjednik i oba člana, upisuju se važniji događaji tokom njihovog rada na terenu</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78</a:t>
            </a:fld>
            <a:endParaRPr lang="en-US"/>
          </a:p>
        </p:txBody>
      </p:sp>
    </p:spTree>
    <p:extLst>
      <p:ext uri="{BB962C8B-B14F-4D97-AF65-F5344CB8AC3E}">
        <p14:creationId xmlns:p14="http://schemas.microsoft.com/office/powerpoint/2010/main" val="20961333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hr-HR" sz="1200" kern="1200" dirty="0" smtClean="0">
                <a:solidFill>
                  <a:schemeClr val="tx1"/>
                </a:solidFill>
                <a:effectLst/>
                <a:latin typeface="+mn-lt"/>
                <a:ea typeface="+mn-ea"/>
                <a:cs typeface="+mn-cs"/>
              </a:rPr>
              <a:t>Nakon završenog obilaska svih birača čija se imena nalaze na izvodu iz Centralnog biračkog spiska, mobilni tim odlazi u sjedištu gradske/općinske izborne komisije i obavlja sljedeće radnje:</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broji potpise na izvodu iz Centralnog biračkog spiska</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broji neiskorištene koverte s glasačkim listićima po osnovnim izbornim jedinicama</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broji koverte s oštećenim glasačkim listićima po osnovnim izbornim jedinicama ako ih ima</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upisuje dobijene rezultate u Obrazac za brojno stanje, a neiskorištene koverte pakira u originalne kutije, oštećene koverte s glasačkim listićima stavlja u kovertu A3 s natpisom oštećeni glasački listići te ih pakiraju u providnu vreću</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otvara glasačku kutiju</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broji koverte s glasačkim listićima po osnovnim izbornim jedinicama i uvezuje ih gumicom</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predsjednik upisuje dobijeni broj koverata s glasačkim listićima po osnovnim izbornim jedinicama u Obrazac za brojno stanje</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upakirane koverte s glasačkim listićima po osnovnim izbornim jedinicama ubacuju u narandžastu vreću</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upisuje na Obrazac za brojno stanja  brojeve pečata providne vreće, narandžaste vreće i manje providne vreće</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plavu kopiju Obrasca za brojno stanje stavlja u narandžastu vreću i zatvara je pečatom;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u manju providnu vreću ubacuje original Zapisnika o radu biračkog odbora — ZARBO, izvod iz Centralnog biračkog spiska i original Obrasca za brojno stanje te je pečati predviđenim pečatom</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u zelenu kovertu stavlja zelenu kopiju Zapisnika o radu biračkog odbora i zelenu kopiju Obrasca za brojno stanje  koja je za predsjednika  gradske/ općinske izborne komisije</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hr-HR" sz="1200" kern="1200" dirty="0" smtClean="0">
                <a:solidFill>
                  <a:schemeClr val="tx1"/>
                </a:solidFill>
                <a:effectLst/>
                <a:latin typeface="+mn-lt"/>
                <a:ea typeface="+mn-ea"/>
                <a:cs typeface="+mn-cs"/>
              </a:rPr>
              <a:t>crvenu kopiju Obrasca za brojno stanje predsjednik zadržava za sebe.</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hr-HR" sz="1200" b="1" kern="1200" dirty="0" smtClean="0">
                <a:solidFill>
                  <a:schemeClr val="tx1"/>
                </a:solidFill>
                <a:effectLst/>
                <a:latin typeface="+mn-lt"/>
                <a:ea typeface="+mn-ea"/>
                <a:cs typeface="+mn-cs"/>
              </a:rPr>
              <a:t>Mobilni tim svoj izborni materijal predaje izbornoj komisiji u njenom sjedištu.</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79</a:t>
            </a:fld>
            <a:endParaRPr lang="en-US"/>
          </a:p>
        </p:txBody>
      </p:sp>
    </p:spTree>
    <p:extLst>
      <p:ext uri="{BB962C8B-B14F-4D97-AF65-F5344CB8AC3E}">
        <p14:creationId xmlns:p14="http://schemas.microsoft.com/office/powerpoint/2010/main" val="26060290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82</a:t>
            </a:fld>
            <a:endParaRPr lang="en-US"/>
          </a:p>
        </p:txBody>
      </p:sp>
    </p:spTree>
    <p:extLst>
      <p:ext uri="{BB962C8B-B14F-4D97-AF65-F5344CB8AC3E}">
        <p14:creationId xmlns:p14="http://schemas.microsoft.com/office/powerpoint/2010/main" val="16107474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bs-Latn-BA"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r>
              <a:rPr lang="en-US" sz="1200" b="0" kern="1200" dirty="0" err="1" smtClean="0">
                <a:solidFill>
                  <a:schemeClr val="tx1"/>
                </a:solidFill>
                <a:effectLst/>
                <a:latin typeface="+mn-lt"/>
                <a:ea typeface="+mn-ea"/>
                <a:cs typeface="+mn-cs"/>
              </a:rPr>
              <a:t>Glasanje</a:t>
            </a:r>
            <a:r>
              <a:rPr lang="bs-Latn-BA" sz="1200" b="0" kern="1200" dirty="0" smtClean="0">
                <a:solidFill>
                  <a:schemeClr val="tx1"/>
                </a:solidFill>
                <a:effectLst/>
                <a:latin typeface="+mn-lt"/>
                <a:ea typeface="+mn-ea"/>
                <a:cs typeface="+mn-cs"/>
              </a:rPr>
              <a:t> ovih</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birača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provodi</a:t>
            </a:r>
            <a:r>
              <a:rPr lang="en-US" sz="1200" b="0" kern="1200" dirty="0" smtClean="0">
                <a:solidFill>
                  <a:schemeClr val="tx1"/>
                </a:solidFill>
                <a:effectLst/>
                <a:latin typeface="+mn-lt"/>
                <a:ea typeface="+mn-ea"/>
                <a:cs typeface="+mn-cs"/>
              </a:rPr>
              <a:t> se </a:t>
            </a:r>
            <a:r>
              <a:rPr lang="en-US" sz="1200" b="0" kern="1200" dirty="0" err="1" smtClean="0">
                <a:solidFill>
                  <a:schemeClr val="tx1"/>
                </a:solidFill>
                <a:effectLst/>
                <a:latin typeface="+mn-lt"/>
                <a:ea typeface="+mn-ea"/>
                <a:cs typeface="+mn-cs"/>
              </a:rPr>
              <a:t>kombinovano</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na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način</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i</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po</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proceduri</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glasanja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za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birače</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koji</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glasaju</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putem</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mobilnog</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tima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i</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birača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koji</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glasaju</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nepotvrđenim-kovertiranim</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glasačkim</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listićem</a:t>
            </a:r>
            <a:r>
              <a:rPr lang="bs-Latn-BA" sz="1200" b="0" kern="1200" dirty="0" smtClean="0">
                <a:solidFill>
                  <a:schemeClr val="tx1"/>
                </a:solidFill>
                <a:effectLst/>
                <a:latin typeface="+mn-lt"/>
                <a:ea typeface="+mn-ea"/>
                <a:cs typeface="+mn-cs"/>
              </a:rPr>
              <a:t>.</a:t>
            </a:r>
          </a:p>
          <a:p>
            <a:endParaRPr lang="bs-Latn-BA"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s-Latn-BA" sz="1200" b="0" kern="1200" dirty="0" smtClean="0">
                <a:solidFill>
                  <a:schemeClr val="tx1"/>
                </a:solidFill>
                <a:effectLst/>
                <a:latin typeface="+mn-lt"/>
                <a:ea typeface="+mn-ea"/>
                <a:cs typeface="+mn-cs"/>
              </a:rPr>
              <a:t>B</a:t>
            </a:r>
            <a:r>
              <a:rPr lang="en-US" sz="1200" b="0" kern="1200" dirty="0" err="1" smtClean="0">
                <a:solidFill>
                  <a:schemeClr val="tx1"/>
                </a:solidFill>
                <a:effectLst/>
                <a:latin typeface="+mn-lt"/>
                <a:ea typeface="+mn-ea"/>
                <a:cs typeface="+mn-cs"/>
              </a:rPr>
              <a:t>irač</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koji</a:t>
            </a:r>
            <a:r>
              <a:rPr lang="en-US" sz="1200" b="0" kern="1200" dirty="0" smtClean="0">
                <a:solidFill>
                  <a:schemeClr val="tx1"/>
                </a:solidFill>
                <a:effectLst/>
                <a:latin typeface="+mn-lt"/>
                <a:ea typeface="+mn-ea"/>
                <a:cs typeface="+mn-cs"/>
              </a:rPr>
              <a:t> je </a:t>
            </a:r>
            <a:r>
              <a:rPr lang="en-US" sz="1200" b="0" kern="1200" dirty="0" err="1" smtClean="0">
                <a:solidFill>
                  <a:schemeClr val="tx1"/>
                </a:solidFill>
                <a:effectLst/>
                <a:latin typeface="+mn-lt"/>
                <a:ea typeface="+mn-ea"/>
                <a:cs typeface="+mn-cs"/>
              </a:rPr>
              <a:t>pozitivan</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na</a:t>
            </a:r>
            <a:r>
              <a:rPr lang="en-US" sz="1200" b="0" kern="1200" dirty="0" smtClean="0">
                <a:solidFill>
                  <a:schemeClr val="tx1"/>
                </a:solidFill>
                <a:effectLst/>
                <a:latin typeface="+mn-lt"/>
                <a:ea typeface="+mn-ea"/>
                <a:cs typeface="+mn-cs"/>
              </a:rPr>
              <a:t> COVID-19  </a:t>
            </a:r>
            <a:r>
              <a:rPr lang="en-US" sz="1200" b="0" kern="1200" dirty="0" err="1" smtClean="0">
                <a:solidFill>
                  <a:schemeClr val="tx1"/>
                </a:solidFill>
                <a:effectLst/>
                <a:latin typeface="+mn-lt"/>
                <a:ea typeface="+mn-ea"/>
                <a:cs typeface="+mn-cs"/>
              </a:rPr>
              <a:t>i</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koji</a:t>
            </a:r>
            <a:r>
              <a:rPr lang="en-US" sz="1200" b="0" kern="1200" dirty="0" smtClean="0">
                <a:solidFill>
                  <a:schemeClr val="tx1"/>
                </a:solidFill>
                <a:effectLst/>
                <a:latin typeface="+mn-lt"/>
                <a:ea typeface="+mn-ea"/>
                <a:cs typeface="+mn-cs"/>
              </a:rPr>
              <a:t>  se u </a:t>
            </a:r>
            <a:r>
              <a:rPr lang="en-US" sz="1200" b="0" kern="1200" dirty="0" err="1" smtClean="0">
                <a:solidFill>
                  <a:schemeClr val="tx1"/>
                </a:solidFill>
                <a:effectLst/>
                <a:latin typeface="+mn-lt"/>
                <a:ea typeface="+mn-ea"/>
                <a:cs typeface="+mn-cs"/>
              </a:rPr>
              <a:t>skladu</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sa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aktom</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nadležnog</a:t>
            </a:r>
            <a:r>
              <a:rPr lang="en-US" sz="1200" b="0" kern="1200" dirty="0" smtClean="0">
                <a:solidFill>
                  <a:schemeClr val="tx1"/>
                </a:solidFill>
                <a:effectLst/>
                <a:latin typeface="+mn-lt"/>
                <a:ea typeface="+mn-ea"/>
                <a:cs typeface="+mn-cs"/>
              </a:rPr>
              <a:t> organa </a:t>
            </a:r>
            <a:r>
              <a:rPr lang="en-US" sz="1200" b="0" kern="1200" dirty="0" err="1" smtClean="0">
                <a:solidFill>
                  <a:schemeClr val="tx1"/>
                </a:solidFill>
                <a:effectLst/>
                <a:latin typeface="+mn-lt"/>
                <a:ea typeface="+mn-ea"/>
                <a:cs typeface="+mn-cs"/>
              </a:rPr>
              <a:t>nalazi</a:t>
            </a:r>
            <a:r>
              <a:rPr lang="en-US" sz="1200" b="0" kern="1200" dirty="0" smtClean="0">
                <a:solidFill>
                  <a:schemeClr val="tx1"/>
                </a:solidFill>
                <a:effectLst/>
                <a:latin typeface="+mn-lt"/>
                <a:ea typeface="+mn-ea"/>
                <a:cs typeface="+mn-cs"/>
              </a:rPr>
              <a:t> se u </a:t>
            </a:r>
            <a:r>
              <a:rPr lang="en-US" sz="1200" b="0" kern="1200" dirty="0" err="1" smtClean="0">
                <a:solidFill>
                  <a:schemeClr val="tx1"/>
                </a:solidFill>
                <a:effectLst/>
                <a:latin typeface="+mn-lt"/>
                <a:ea typeface="+mn-ea"/>
                <a:cs typeface="+mn-cs"/>
              </a:rPr>
              <a:t>izolaciji</a:t>
            </a:r>
            <a:r>
              <a:rPr lang="en-US" sz="1200" b="0" kern="1200" dirty="0" smtClean="0">
                <a:solidFill>
                  <a:schemeClr val="tx1"/>
                </a:solidFill>
                <a:effectLst/>
                <a:latin typeface="+mn-lt"/>
                <a:ea typeface="+mn-ea"/>
                <a:cs typeface="+mn-cs"/>
              </a:rPr>
              <a:t> u </a:t>
            </a:r>
            <a:r>
              <a:rPr lang="en-US" sz="1200" b="0" kern="1200" dirty="0" err="1" smtClean="0">
                <a:solidFill>
                  <a:schemeClr val="tx1"/>
                </a:solidFill>
                <a:effectLst/>
                <a:latin typeface="+mn-lt"/>
                <a:ea typeface="+mn-ea"/>
                <a:cs typeface="+mn-cs"/>
              </a:rPr>
              <a:t>svom</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domu</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ili</a:t>
            </a:r>
            <a:r>
              <a:rPr lang="en-US" sz="1200" b="0" kern="1200" dirty="0" smtClean="0">
                <a:solidFill>
                  <a:schemeClr val="tx1"/>
                </a:solidFill>
                <a:effectLst/>
                <a:latin typeface="+mn-lt"/>
                <a:ea typeface="+mn-ea"/>
                <a:cs typeface="+mn-cs"/>
              </a:rPr>
              <a:t> je </a:t>
            </a:r>
            <a:r>
              <a:rPr lang="en-US" sz="1200" b="0" kern="1200" dirty="0" err="1" smtClean="0">
                <a:solidFill>
                  <a:schemeClr val="tx1"/>
                </a:solidFill>
                <a:effectLst/>
                <a:latin typeface="+mn-lt"/>
                <a:ea typeface="+mn-ea"/>
                <a:cs typeface="+mn-cs"/>
              </a:rPr>
              <a:t>hospitalizovan</a:t>
            </a:r>
            <a:r>
              <a:rPr lang="bs-Latn-BA"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glasa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isključivo</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putem</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drugog</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lica</a:t>
            </a:r>
            <a:r>
              <a:rPr lang="en-US" sz="1200" b="0" kern="1200" dirty="0" smtClean="0">
                <a:solidFill>
                  <a:schemeClr val="tx1"/>
                </a:solidFill>
                <a:effectLst/>
                <a:latin typeface="+mn-lt"/>
                <a:ea typeface="+mn-ea"/>
                <a:cs typeface="+mn-cs"/>
              </a:rPr>
              <a:t>.</a:t>
            </a:r>
            <a:endParaRPr lang="bs-Latn-BA"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bs-Latn-BA"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s-Latn-BA" sz="1200" b="0" kern="1200" dirty="0" smtClean="0">
                <a:solidFill>
                  <a:schemeClr val="tx1"/>
                </a:solidFill>
                <a:effectLst/>
                <a:latin typeface="+mn-lt"/>
                <a:ea typeface="+mn-ea"/>
                <a:cs typeface="+mn-cs"/>
              </a:rPr>
              <a:t>B</a:t>
            </a:r>
            <a:r>
              <a:rPr lang="en-US" sz="1200" b="0" kern="1200" dirty="0" err="1" smtClean="0">
                <a:solidFill>
                  <a:schemeClr val="tx1"/>
                </a:solidFill>
                <a:effectLst/>
                <a:latin typeface="+mn-lt"/>
                <a:ea typeface="+mn-ea"/>
                <a:cs typeface="+mn-cs"/>
              </a:rPr>
              <a:t>irač</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koji</a:t>
            </a:r>
            <a:r>
              <a:rPr lang="en-US" sz="1200" b="0" kern="1200" dirty="0" smtClean="0">
                <a:solidFill>
                  <a:schemeClr val="tx1"/>
                </a:solidFill>
                <a:effectLst/>
                <a:latin typeface="+mn-lt"/>
                <a:ea typeface="+mn-ea"/>
                <a:cs typeface="+mn-cs"/>
              </a:rPr>
              <a:t> je </a:t>
            </a:r>
            <a:r>
              <a:rPr lang="en-US" sz="1200" b="0" kern="1200" dirty="0" err="1" smtClean="0">
                <a:solidFill>
                  <a:schemeClr val="tx1"/>
                </a:solidFill>
                <a:effectLst/>
                <a:latin typeface="+mn-lt"/>
                <a:ea typeface="+mn-ea"/>
                <a:cs typeface="+mn-cs"/>
              </a:rPr>
              <a:t>na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osnovu</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akta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nadležnog</a:t>
            </a:r>
            <a:r>
              <a:rPr lang="en-US" sz="1200" b="0" kern="1200" dirty="0" smtClean="0">
                <a:solidFill>
                  <a:schemeClr val="tx1"/>
                </a:solidFill>
                <a:effectLst/>
                <a:latin typeface="+mn-lt"/>
                <a:ea typeface="+mn-ea"/>
                <a:cs typeface="+mn-cs"/>
              </a:rPr>
              <a:t> organa u </a:t>
            </a:r>
            <a:r>
              <a:rPr lang="en-US" sz="1200" b="0" kern="1200" dirty="0" err="1" smtClean="0">
                <a:solidFill>
                  <a:schemeClr val="tx1"/>
                </a:solidFill>
                <a:effectLst/>
                <a:latin typeface="+mn-lt"/>
                <a:ea typeface="+mn-ea"/>
                <a:cs typeface="+mn-cs"/>
              </a:rPr>
              <a:t>izolaciji</a:t>
            </a:r>
            <a:r>
              <a:rPr lang="en-US" sz="1200" b="0" kern="1200" dirty="0" smtClean="0">
                <a:solidFill>
                  <a:schemeClr val="tx1"/>
                </a:solidFill>
                <a:effectLst/>
                <a:latin typeface="+mn-lt"/>
                <a:ea typeface="+mn-ea"/>
                <a:cs typeface="+mn-cs"/>
              </a:rPr>
              <a:t> u </a:t>
            </a:r>
            <a:r>
              <a:rPr lang="en-US" sz="1200" b="0" kern="1200" dirty="0" err="1" smtClean="0">
                <a:solidFill>
                  <a:schemeClr val="tx1"/>
                </a:solidFill>
                <a:effectLst/>
                <a:latin typeface="+mn-lt"/>
                <a:ea typeface="+mn-ea"/>
                <a:cs typeface="+mn-cs"/>
              </a:rPr>
              <a:t>svom</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domu</a:t>
            </a:r>
            <a:r>
              <a:rPr lang="en-US" sz="1200" b="0" kern="1200" dirty="0" smtClean="0">
                <a:solidFill>
                  <a:schemeClr val="tx1"/>
                </a:solidFill>
                <a:effectLst/>
                <a:latin typeface="+mn-lt"/>
                <a:ea typeface="+mn-ea"/>
                <a:cs typeface="+mn-cs"/>
              </a:rPr>
              <a:t>, a </a:t>
            </a:r>
            <a:r>
              <a:rPr lang="en-US" sz="1200" b="0" kern="1200" dirty="0" err="1" smtClean="0">
                <a:solidFill>
                  <a:schemeClr val="tx1"/>
                </a:solidFill>
                <a:effectLst/>
                <a:latin typeface="+mn-lt"/>
                <a:ea typeface="+mn-ea"/>
                <a:cs typeface="+mn-cs"/>
              </a:rPr>
              <a:t>za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kojeg</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medicinskim</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nalazom</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nije</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utvrđeno</a:t>
            </a:r>
            <a:r>
              <a:rPr lang="en-US" sz="1200" b="0" kern="1200" dirty="0" smtClean="0">
                <a:solidFill>
                  <a:schemeClr val="tx1"/>
                </a:solidFill>
                <a:effectLst/>
                <a:latin typeface="+mn-lt"/>
                <a:ea typeface="+mn-ea"/>
                <a:cs typeface="+mn-cs"/>
              </a:rPr>
              <a:t> da je </a:t>
            </a:r>
            <a:r>
              <a:rPr lang="en-US" sz="1200" b="0" kern="1200" dirty="0" err="1" smtClean="0">
                <a:solidFill>
                  <a:schemeClr val="tx1"/>
                </a:solidFill>
                <a:effectLst/>
                <a:latin typeface="+mn-lt"/>
                <a:ea typeface="+mn-ea"/>
                <a:cs typeface="+mn-cs"/>
              </a:rPr>
              <a:t>pozitivan</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na</a:t>
            </a:r>
            <a:r>
              <a:rPr lang="en-US" sz="1200" b="0" kern="1200" dirty="0" smtClean="0">
                <a:solidFill>
                  <a:schemeClr val="tx1"/>
                </a:solidFill>
                <a:effectLst/>
                <a:latin typeface="+mn-lt"/>
                <a:ea typeface="+mn-ea"/>
                <a:cs typeface="+mn-cs"/>
              </a:rPr>
              <a:t> COVID-19</a:t>
            </a:r>
            <a:r>
              <a:rPr lang="bs-Latn-BA"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glasa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lično</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osim</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kada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na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zahtjev</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birača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predsjednik</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posebnog</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mobilnog</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tima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odobrava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glasanje</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putem</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drugog</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lica</a:t>
            </a:r>
            <a:r>
              <a:rPr lang="en-US" sz="1200" b="0" kern="1200" dirty="0" smtClean="0">
                <a:solidFill>
                  <a:schemeClr val="tx1"/>
                </a:solidFill>
                <a:effectLst/>
                <a:latin typeface="+mn-lt"/>
                <a:ea typeface="+mn-ea"/>
                <a:cs typeface="+mn-cs"/>
              </a:rPr>
              <a:t>.</a:t>
            </a:r>
            <a:endParaRPr lang="bs-Latn-BA"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bs-Latn-BA"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err="1" smtClean="0">
                <a:solidFill>
                  <a:schemeClr val="tx1"/>
                </a:solidFill>
                <a:effectLst/>
                <a:latin typeface="+mn-lt"/>
                <a:ea typeface="+mn-ea"/>
                <a:cs typeface="+mn-cs"/>
              </a:rPr>
              <a:t>Posebni</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mobilni</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tim</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tokom</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svoga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rada</a:t>
            </a:r>
            <a:r>
              <a:rPr lang="en-US" sz="1200" b="0" kern="1200" dirty="0" smtClean="0">
                <a:solidFill>
                  <a:schemeClr val="tx1"/>
                </a:solidFill>
                <a:effectLst/>
                <a:latin typeface="+mn-lt"/>
                <a:ea typeface="+mn-ea"/>
                <a:cs typeface="+mn-cs"/>
              </a:rPr>
              <a:t> ne </a:t>
            </a:r>
            <a:r>
              <a:rPr lang="en-US" sz="1200" b="0" kern="1200" dirty="0" err="1" smtClean="0">
                <a:solidFill>
                  <a:schemeClr val="tx1"/>
                </a:solidFill>
                <a:effectLst/>
                <a:latin typeface="+mn-lt"/>
                <a:ea typeface="+mn-ea"/>
                <a:cs typeface="+mn-cs"/>
              </a:rPr>
              <a:t>ulazi</a:t>
            </a:r>
            <a:r>
              <a:rPr lang="en-US" sz="1200" b="0" kern="1200" dirty="0" smtClean="0">
                <a:solidFill>
                  <a:schemeClr val="tx1"/>
                </a:solidFill>
                <a:effectLst/>
                <a:latin typeface="+mn-lt"/>
                <a:ea typeface="+mn-ea"/>
                <a:cs typeface="+mn-cs"/>
              </a:rPr>
              <a:t> u </a:t>
            </a:r>
            <a:r>
              <a:rPr lang="en-US" sz="1200" b="0" kern="1200" dirty="0" err="1" smtClean="0">
                <a:solidFill>
                  <a:schemeClr val="tx1"/>
                </a:solidFill>
                <a:effectLst/>
                <a:latin typeface="+mn-lt"/>
                <a:ea typeface="+mn-ea"/>
                <a:cs typeface="+mn-cs"/>
              </a:rPr>
              <a:t>kuću</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ili</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stan</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birača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osim</a:t>
            </a:r>
            <a:r>
              <a:rPr lang="en-US" sz="1200" b="0" kern="1200" dirty="0" smtClean="0">
                <a:solidFill>
                  <a:schemeClr val="tx1"/>
                </a:solidFill>
                <a:effectLst/>
                <a:latin typeface="+mn-lt"/>
                <a:ea typeface="+mn-ea"/>
                <a:cs typeface="+mn-cs"/>
              </a:rPr>
              <a:t> u </a:t>
            </a:r>
            <a:r>
              <a:rPr lang="en-US" sz="1200" b="0" kern="1200" dirty="0" err="1" smtClean="0">
                <a:solidFill>
                  <a:schemeClr val="tx1"/>
                </a:solidFill>
                <a:effectLst/>
                <a:latin typeface="+mn-lt"/>
                <a:ea typeface="+mn-ea"/>
                <a:cs typeface="+mn-cs"/>
              </a:rPr>
              <a:t>ustanove</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ukoliko</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odlukom</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nadležnog</a:t>
            </a:r>
            <a:r>
              <a:rPr lang="en-US" sz="1200" b="0" kern="1200" dirty="0" smtClean="0">
                <a:solidFill>
                  <a:schemeClr val="tx1"/>
                </a:solidFill>
                <a:effectLst/>
                <a:latin typeface="+mn-lt"/>
                <a:ea typeface="+mn-ea"/>
                <a:cs typeface="+mn-cs"/>
              </a:rPr>
              <a:t> organa </a:t>
            </a:r>
            <a:r>
              <a:rPr lang="en-US" sz="1200" b="0" kern="1200" dirty="0" err="1" smtClean="0">
                <a:solidFill>
                  <a:schemeClr val="tx1"/>
                </a:solidFill>
                <a:effectLst/>
                <a:latin typeface="+mn-lt"/>
                <a:ea typeface="+mn-ea"/>
                <a:cs typeface="+mn-cs"/>
              </a:rPr>
              <a:t>ulaz</a:t>
            </a:r>
            <a:r>
              <a:rPr lang="en-US" sz="1200" b="0" kern="1200" dirty="0" smtClean="0">
                <a:solidFill>
                  <a:schemeClr val="tx1"/>
                </a:solidFill>
                <a:effectLst/>
                <a:latin typeface="+mn-lt"/>
                <a:ea typeface="+mn-ea"/>
                <a:cs typeface="+mn-cs"/>
              </a:rPr>
              <a:t> u </a:t>
            </a:r>
            <a:r>
              <a:rPr lang="en-US" sz="1200" b="0" kern="1200" dirty="0" err="1" smtClean="0">
                <a:solidFill>
                  <a:schemeClr val="tx1"/>
                </a:solidFill>
                <a:effectLst/>
                <a:latin typeface="+mn-lt"/>
                <a:ea typeface="+mn-ea"/>
                <a:cs typeface="+mn-cs"/>
              </a:rPr>
              <a:t>tu</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ustanovu</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nije</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zabranjen</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te</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obavezno</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održava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propisanu</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distancu</a:t>
            </a:r>
            <a:r>
              <a:rPr lang="en-US" sz="1200" b="0" kern="1200" dirty="0" smtClean="0">
                <a:solidFill>
                  <a:schemeClr val="tx1"/>
                </a:solidFill>
                <a:effectLst/>
                <a:latin typeface="+mn-lt"/>
                <a:ea typeface="+mn-ea"/>
                <a:cs typeface="+mn-cs"/>
              </a:rPr>
              <a:t>.</a:t>
            </a:r>
            <a:endParaRPr lang="bs-Latn-BA"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bs-Latn-BA"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s-Latn-BA" sz="1200" b="0" kern="1200" dirty="0" smtClean="0">
                <a:solidFill>
                  <a:schemeClr val="tx1"/>
                </a:solidFill>
                <a:effectLst/>
                <a:latin typeface="+mn-lt"/>
                <a:ea typeface="+mn-ea"/>
                <a:cs typeface="+mn-cs"/>
              </a:rPr>
              <a:t>B</a:t>
            </a:r>
            <a:r>
              <a:rPr lang="en-US" sz="1200" b="0" kern="1200" dirty="0" err="1" smtClean="0">
                <a:solidFill>
                  <a:schemeClr val="tx1"/>
                </a:solidFill>
                <a:effectLst/>
                <a:latin typeface="+mn-lt"/>
                <a:ea typeface="+mn-ea"/>
                <a:cs typeface="+mn-cs"/>
              </a:rPr>
              <a:t>irač</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lično</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odnosno</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putem</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drugog</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lica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koje</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izabere</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prilikom</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prijema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glasačkog</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materijala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svojom</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olovkom</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plave</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boje</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vrši</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potpisivanje</a:t>
            </a:r>
            <a:r>
              <a:rPr lang="en-US" sz="1200" b="0" kern="1200" dirty="0" smtClean="0">
                <a:solidFill>
                  <a:schemeClr val="tx1"/>
                </a:solidFill>
                <a:effectLst/>
                <a:latin typeface="+mn-lt"/>
                <a:ea typeface="+mn-ea"/>
                <a:cs typeface="+mn-cs"/>
              </a:rPr>
              <a:t> u </a:t>
            </a:r>
            <a:r>
              <a:rPr lang="en-US" sz="1200" b="0" kern="1200" dirty="0" err="1" smtClean="0">
                <a:solidFill>
                  <a:schemeClr val="tx1"/>
                </a:solidFill>
                <a:effectLst/>
                <a:latin typeface="+mn-lt"/>
                <a:ea typeface="+mn-ea"/>
                <a:cs typeface="+mn-cs"/>
              </a:rPr>
              <a:t>poseban</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izvod</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i</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obavlja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glasanje</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lično</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odnosno</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putem</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drugog</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lica</a:t>
            </a:r>
            <a:r>
              <a:rPr lang="en-US" sz="1200" b="0" kern="1200" dirty="0" smtClean="0">
                <a:solidFill>
                  <a:schemeClr val="tx1"/>
                </a:solidFill>
                <a:effectLst/>
                <a:latin typeface="+mn-lt"/>
                <a:ea typeface="+mn-ea"/>
                <a:cs typeface="+mn-cs"/>
              </a:rPr>
              <a:t>. </a:t>
            </a:r>
            <a:endParaRPr lang="bs-Latn-BA"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bs-Latn-BA"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bs-Latn-BA"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s-Latn-BA" sz="1200" b="0" kern="1200" dirty="0" smtClean="0">
                <a:solidFill>
                  <a:schemeClr val="tx1"/>
                </a:solidFill>
                <a:effectLst/>
                <a:latin typeface="+mn-lt"/>
                <a:ea typeface="+mn-ea"/>
                <a:cs typeface="+mn-cs"/>
              </a:rPr>
              <a:t>Posebni mobilni tim popunjava Obrazac brojnog stanja – posedni mobilni tim,</a:t>
            </a:r>
            <a:r>
              <a:rPr lang="bs-Latn-BA" sz="1200" b="0" kern="1200" baseline="0" dirty="0" smtClean="0">
                <a:solidFill>
                  <a:schemeClr val="tx1"/>
                </a:solidFill>
                <a:effectLst/>
                <a:latin typeface="+mn-lt"/>
                <a:ea typeface="+mn-ea"/>
                <a:cs typeface="+mn-cs"/>
              </a:rPr>
              <a:t> a koji je identičan obrascu Obrascu brojnog stanja za „redovan“ mobilni tim.</a:t>
            </a:r>
            <a:endParaRPr lang="en-US"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90634107-6078-41B3-B803-D145B8455C77}" type="slidenum">
              <a:rPr lang="en-US" smtClean="0"/>
              <a:t>83</a:t>
            </a:fld>
            <a:endParaRPr lang="en-US"/>
          </a:p>
        </p:txBody>
      </p:sp>
    </p:spTree>
    <p:extLst>
      <p:ext uri="{BB962C8B-B14F-4D97-AF65-F5344CB8AC3E}">
        <p14:creationId xmlns:p14="http://schemas.microsoft.com/office/powerpoint/2010/main" val="32283043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90634107-6078-41B3-B803-D145B8455C77}" type="slidenum">
              <a:rPr lang="en-US" smtClean="0"/>
              <a:t>84</a:t>
            </a:fld>
            <a:endParaRPr lang="en-US"/>
          </a:p>
        </p:txBody>
      </p:sp>
    </p:spTree>
    <p:extLst>
      <p:ext uri="{BB962C8B-B14F-4D97-AF65-F5344CB8AC3E}">
        <p14:creationId xmlns:p14="http://schemas.microsoft.com/office/powerpoint/2010/main" val="20327170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90634107-6078-41B3-B803-D145B8455C77}" type="slidenum">
              <a:rPr lang="en-US" smtClean="0"/>
              <a:t>85</a:t>
            </a:fld>
            <a:endParaRPr lang="en-US"/>
          </a:p>
        </p:txBody>
      </p:sp>
    </p:spTree>
    <p:extLst>
      <p:ext uri="{BB962C8B-B14F-4D97-AF65-F5344CB8AC3E}">
        <p14:creationId xmlns:p14="http://schemas.microsoft.com/office/powerpoint/2010/main" val="5587053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90634107-6078-41B3-B803-D145B8455C77}" type="slidenum">
              <a:rPr lang="en-US" smtClean="0"/>
              <a:t>86</a:t>
            </a:fld>
            <a:endParaRPr lang="en-US"/>
          </a:p>
        </p:txBody>
      </p:sp>
    </p:spTree>
    <p:extLst>
      <p:ext uri="{BB962C8B-B14F-4D97-AF65-F5344CB8AC3E}">
        <p14:creationId xmlns:p14="http://schemas.microsoft.com/office/powerpoint/2010/main" val="40913107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90634107-6078-41B3-B803-D145B8455C77}" type="slidenum">
              <a:rPr lang="en-US" smtClean="0"/>
              <a:t>87</a:t>
            </a:fld>
            <a:endParaRPr lang="en-US"/>
          </a:p>
        </p:txBody>
      </p:sp>
    </p:spTree>
    <p:extLst>
      <p:ext uri="{BB962C8B-B14F-4D97-AF65-F5344CB8AC3E}">
        <p14:creationId xmlns:p14="http://schemas.microsoft.com/office/powerpoint/2010/main" val="1408278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smtClean="0">
                <a:solidFill>
                  <a:schemeClr val="tx1"/>
                </a:solidFill>
                <a:effectLst/>
                <a:latin typeface="+mn-lt"/>
                <a:ea typeface="+mn-ea"/>
                <a:cs typeface="+mn-cs"/>
              </a:rPr>
              <a:t>U vremenskom periodu između 06,00 i 07,00 (do otvaranja BM), samo članovi biračkog odbora i posmatrači mogu biti prisutni na biračkom mjestu.</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Predsjednik biračkog odbora prilikom otvaranja biračkog mjesta dužan je, u skladu s propisom Centralne izborne komisije BiH, odrediti dužnosti svakom članu biračkog odbora.</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 </a:t>
            </a:r>
            <a:endParaRPr lang="bs-Latn-BA"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Prije početka glasanja predsjednik, odnosno članovi biračkog odbora, upisuju svoja imena u Zapisnik i potpisuju se u dijelu Zapisnika koji je za to predviđen</a:t>
            </a:r>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10</a:t>
            </a:fld>
            <a:endParaRPr lang="en-US"/>
          </a:p>
        </p:txBody>
      </p:sp>
    </p:spTree>
    <p:extLst>
      <p:ext uri="{BB962C8B-B14F-4D97-AF65-F5344CB8AC3E}">
        <p14:creationId xmlns:p14="http://schemas.microsoft.com/office/powerpoint/2010/main" val="14421077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bs-Latn-BA" dirty="0" smtClean="0"/>
              <a:t>Posebni</a:t>
            </a:r>
            <a:r>
              <a:rPr lang="bs-Latn-BA" baseline="0" dirty="0" smtClean="0"/>
              <a:t> mobilni tim na poleđinu personalizirane koverte treba da stavi naljepnicu sa natpisom „COVID – 19“.</a:t>
            </a:r>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88</a:t>
            </a:fld>
            <a:endParaRPr lang="en-US"/>
          </a:p>
        </p:txBody>
      </p:sp>
    </p:spTree>
    <p:extLst>
      <p:ext uri="{BB962C8B-B14F-4D97-AF65-F5344CB8AC3E}">
        <p14:creationId xmlns:p14="http://schemas.microsoft.com/office/powerpoint/2010/main" val="3114875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s-Latn-BA" dirty="0" smtClean="0"/>
              <a:t>Na izvodu</a:t>
            </a:r>
            <a:r>
              <a:rPr lang="bs-Latn-BA" baseline="0" dirty="0" smtClean="0"/>
              <a:t> iz Centralnog biračkog spiska sve osobe koje su se registrovale da glasaju putem posebnog mobilnog tima – COVID – 19 će biti precrtane crvenom olovkom. </a:t>
            </a:r>
          </a:p>
          <a:p>
            <a:endParaRPr lang="bs-Latn-BA" baseline="0" dirty="0" smtClean="0"/>
          </a:p>
          <a:p>
            <a:r>
              <a:rPr lang="bs-Latn-BA" baseline="0" dirty="0" smtClean="0"/>
              <a:t>Ta lica će biti izuzeta iz ukupnog broja imena na izvodu iz CBS (pogledati sliku)!</a:t>
            </a:r>
          </a:p>
          <a:p>
            <a:endParaRPr lang="bs-Latn-BA" baseline="0" dirty="0" smtClean="0"/>
          </a:p>
          <a:p>
            <a:r>
              <a:rPr lang="bs-Latn-BA" baseline="0" dirty="0" smtClean="0"/>
              <a:t>Na primjeru sa slike, broj birača na izvodu iz CBS je bio 457, ali dva birača su označena da glasaju putem posebnog mobilnog tima COVID – 19, pa je ukupan broj imena na izvodu iz CBS 455.</a:t>
            </a:r>
          </a:p>
          <a:p>
            <a:endParaRPr lang="bs-Latn-BA" baseline="0" dirty="0" smtClean="0"/>
          </a:p>
          <a:p>
            <a:r>
              <a:rPr lang="bs-Latn-BA" b="1" baseline="0" dirty="0" smtClean="0"/>
              <a:t>NAPOMENA: birači koji glasaju putem redovnog mobilnog tima i birači pored čijeg imena se nalazi zvjezdica (*) će se brojati u ukupan broj imena na izvodu iz CBS.</a:t>
            </a:r>
          </a:p>
        </p:txBody>
      </p:sp>
      <p:sp>
        <p:nvSpPr>
          <p:cNvPr id="4" name="Slide Number Placeholder 3"/>
          <p:cNvSpPr>
            <a:spLocks noGrp="1"/>
          </p:cNvSpPr>
          <p:nvPr>
            <p:ph type="sldNum" sz="quarter" idx="10"/>
          </p:nvPr>
        </p:nvSpPr>
        <p:spPr/>
        <p:txBody>
          <a:bodyPr/>
          <a:lstStyle/>
          <a:p>
            <a:fld id="{90634107-6078-41B3-B803-D145B8455C77}" type="slidenum">
              <a:rPr lang="en-US" smtClean="0"/>
              <a:t>11</a:t>
            </a:fld>
            <a:endParaRPr lang="en-US"/>
          </a:p>
        </p:txBody>
      </p:sp>
    </p:spTree>
    <p:extLst>
      <p:ext uri="{BB962C8B-B14F-4D97-AF65-F5344CB8AC3E}">
        <p14:creationId xmlns:p14="http://schemas.microsoft.com/office/powerpoint/2010/main" val="1764975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634107-6078-41B3-B803-D145B8455C77}" type="slidenum">
              <a:rPr lang="en-US" smtClean="0"/>
              <a:t>12</a:t>
            </a:fld>
            <a:endParaRPr lang="en-US"/>
          </a:p>
        </p:txBody>
      </p:sp>
    </p:spTree>
    <p:extLst>
      <p:ext uri="{BB962C8B-B14F-4D97-AF65-F5344CB8AC3E}">
        <p14:creationId xmlns:p14="http://schemas.microsoft.com/office/powerpoint/2010/main" val="2253455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bs-Latn-B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bs-Latn-BA"/>
          </a:p>
        </p:txBody>
      </p:sp>
      <p:sp>
        <p:nvSpPr>
          <p:cNvPr id="4" name="Date Placeholder 3"/>
          <p:cNvSpPr>
            <a:spLocks noGrp="1"/>
          </p:cNvSpPr>
          <p:nvPr>
            <p:ph type="dt" sz="half" idx="10"/>
          </p:nvPr>
        </p:nvSpPr>
        <p:spPr/>
        <p:txBody>
          <a:bodyPr/>
          <a:lstStyle/>
          <a:p>
            <a:fld id="{60A4100F-A0D3-4C29-834C-1D545C5F503A}" type="datetimeFigureOut">
              <a:rPr lang="bs-Latn-BA" smtClean="0"/>
              <a:pPr/>
              <a:t>16. 10. 2020.</a:t>
            </a:fld>
            <a:endParaRPr lang="bs-Latn-BA"/>
          </a:p>
        </p:txBody>
      </p:sp>
      <p:sp>
        <p:nvSpPr>
          <p:cNvPr id="5" name="Footer Placeholder 4"/>
          <p:cNvSpPr>
            <a:spLocks noGrp="1"/>
          </p:cNvSpPr>
          <p:nvPr>
            <p:ph type="ftr" sz="quarter" idx="11"/>
          </p:nvPr>
        </p:nvSpPr>
        <p:spPr/>
        <p:txBody>
          <a:bodyPr/>
          <a:lstStyle/>
          <a:p>
            <a:endParaRPr lang="bs-Latn-BA"/>
          </a:p>
        </p:txBody>
      </p:sp>
      <p:sp>
        <p:nvSpPr>
          <p:cNvPr id="6" name="Slide Number Placeholder 5"/>
          <p:cNvSpPr>
            <a:spLocks noGrp="1"/>
          </p:cNvSpPr>
          <p:nvPr>
            <p:ph type="sldNum" sz="quarter" idx="12"/>
          </p:nvPr>
        </p:nvSpPr>
        <p:spPr/>
        <p:txBody>
          <a:bodyPr/>
          <a:lstStyle/>
          <a:p>
            <a:fld id="{CF9FEEF8-EF53-4509-A6F4-A2A7A25B4182}" type="slidenum">
              <a:rPr lang="bs-Latn-BA" smtClean="0"/>
              <a:pPr/>
              <a:t>‹#›</a:t>
            </a:fld>
            <a:endParaRPr lang="bs-Latn-BA"/>
          </a:p>
        </p:txBody>
      </p:sp>
    </p:spTree>
    <p:extLst>
      <p:ext uri="{BB962C8B-B14F-4D97-AF65-F5344CB8AC3E}">
        <p14:creationId xmlns:p14="http://schemas.microsoft.com/office/powerpoint/2010/main" val="174182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s-Latn-B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Date Placeholder 3"/>
          <p:cNvSpPr>
            <a:spLocks noGrp="1"/>
          </p:cNvSpPr>
          <p:nvPr>
            <p:ph type="dt" sz="half" idx="10"/>
          </p:nvPr>
        </p:nvSpPr>
        <p:spPr/>
        <p:txBody>
          <a:bodyPr/>
          <a:lstStyle/>
          <a:p>
            <a:fld id="{60A4100F-A0D3-4C29-834C-1D545C5F503A}" type="datetimeFigureOut">
              <a:rPr lang="bs-Latn-BA" smtClean="0"/>
              <a:pPr/>
              <a:t>16. 10. 2020.</a:t>
            </a:fld>
            <a:endParaRPr lang="bs-Latn-BA"/>
          </a:p>
        </p:txBody>
      </p:sp>
      <p:sp>
        <p:nvSpPr>
          <p:cNvPr id="5" name="Footer Placeholder 4"/>
          <p:cNvSpPr>
            <a:spLocks noGrp="1"/>
          </p:cNvSpPr>
          <p:nvPr>
            <p:ph type="ftr" sz="quarter" idx="11"/>
          </p:nvPr>
        </p:nvSpPr>
        <p:spPr/>
        <p:txBody>
          <a:bodyPr/>
          <a:lstStyle/>
          <a:p>
            <a:endParaRPr lang="bs-Latn-BA"/>
          </a:p>
        </p:txBody>
      </p:sp>
      <p:sp>
        <p:nvSpPr>
          <p:cNvPr id="6" name="Slide Number Placeholder 5"/>
          <p:cNvSpPr>
            <a:spLocks noGrp="1"/>
          </p:cNvSpPr>
          <p:nvPr>
            <p:ph type="sldNum" sz="quarter" idx="12"/>
          </p:nvPr>
        </p:nvSpPr>
        <p:spPr/>
        <p:txBody>
          <a:bodyPr/>
          <a:lstStyle/>
          <a:p>
            <a:fld id="{CF9FEEF8-EF53-4509-A6F4-A2A7A25B4182}" type="slidenum">
              <a:rPr lang="bs-Latn-BA" smtClean="0"/>
              <a:pPr/>
              <a:t>‹#›</a:t>
            </a:fld>
            <a:endParaRPr lang="bs-Latn-BA"/>
          </a:p>
        </p:txBody>
      </p:sp>
    </p:spTree>
    <p:extLst>
      <p:ext uri="{BB962C8B-B14F-4D97-AF65-F5344CB8AC3E}">
        <p14:creationId xmlns:p14="http://schemas.microsoft.com/office/powerpoint/2010/main" val="3196856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bs-Latn-B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Date Placeholder 3"/>
          <p:cNvSpPr>
            <a:spLocks noGrp="1"/>
          </p:cNvSpPr>
          <p:nvPr>
            <p:ph type="dt" sz="half" idx="10"/>
          </p:nvPr>
        </p:nvSpPr>
        <p:spPr/>
        <p:txBody>
          <a:bodyPr/>
          <a:lstStyle/>
          <a:p>
            <a:fld id="{60A4100F-A0D3-4C29-834C-1D545C5F503A}" type="datetimeFigureOut">
              <a:rPr lang="bs-Latn-BA" smtClean="0"/>
              <a:pPr/>
              <a:t>16. 10. 2020.</a:t>
            </a:fld>
            <a:endParaRPr lang="bs-Latn-BA"/>
          </a:p>
        </p:txBody>
      </p:sp>
      <p:sp>
        <p:nvSpPr>
          <p:cNvPr id="5" name="Footer Placeholder 4"/>
          <p:cNvSpPr>
            <a:spLocks noGrp="1"/>
          </p:cNvSpPr>
          <p:nvPr>
            <p:ph type="ftr" sz="quarter" idx="11"/>
          </p:nvPr>
        </p:nvSpPr>
        <p:spPr/>
        <p:txBody>
          <a:bodyPr/>
          <a:lstStyle/>
          <a:p>
            <a:endParaRPr lang="bs-Latn-BA"/>
          </a:p>
        </p:txBody>
      </p:sp>
      <p:sp>
        <p:nvSpPr>
          <p:cNvPr id="6" name="Slide Number Placeholder 5"/>
          <p:cNvSpPr>
            <a:spLocks noGrp="1"/>
          </p:cNvSpPr>
          <p:nvPr>
            <p:ph type="sldNum" sz="quarter" idx="12"/>
          </p:nvPr>
        </p:nvSpPr>
        <p:spPr/>
        <p:txBody>
          <a:bodyPr/>
          <a:lstStyle/>
          <a:p>
            <a:fld id="{CF9FEEF8-EF53-4509-A6F4-A2A7A25B4182}" type="slidenum">
              <a:rPr lang="bs-Latn-BA" smtClean="0"/>
              <a:pPr/>
              <a:t>‹#›</a:t>
            </a:fld>
            <a:endParaRPr lang="bs-Latn-BA"/>
          </a:p>
        </p:txBody>
      </p:sp>
    </p:spTree>
    <p:extLst>
      <p:ext uri="{BB962C8B-B14F-4D97-AF65-F5344CB8AC3E}">
        <p14:creationId xmlns:p14="http://schemas.microsoft.com/office/powerpoint/2010/main" val="3630726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s-Latn-B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Date Placeholder 3"/>
          <p:cNvSpPr>
            <a:spLocks noGrp="1"/>
          </p:cNvSpPr>
          <p:nvPr>
            <p:ph type="dt" sz="half" idx="10"/>
          </p:nvPr>
        </p:nvSpPr>
        <p:spPr/>
        <p:txBody>
          <a:bodyPr/>
          <a:lstStyle/>
          <a:p>
            <a:fld id="{60A4100F-A0D3-4C29-834C-1D545C5F503A}" type="datetimeFigureOut">
              <a:rPr lang="bs-Latn-BA" smtClean="0"/>
              <a:pPr/>
              <a:t>16. 10. 2020.</a:t>
            </a:fld>
            <a:endParaRPr lang="bs-Latn-BA"/>
          </a:p>
        </p:txBody>
      </p:sp>
      <p:sp>
        <p:nvSpPr>
          <p:cNvPr id="5" name="Footer Placeholder 4"/>
          <p:cNvSpPr>
            <a:spLocks noGrp="1"/>
          </p:cNvSpPr>
          <p:nvPr>
            <p:ph type="ftr" sz="quarter" idx="11"/>
          </p:nvPr>
        </p:nvSpPr>
        <p:spPr/>
        <p:txBody>
          <a:bodyPr/>
          <a:lstStyle/>
          <a:p>
            <a:endParaRPr lang="bs-Latn-BA"/>
          </a:p>
        </p:txBody>
      </p:sp>
      <p:sp>
        <p:nvSpPr>
          <p:cNvPr id="6" name="Slide Number Placeholder 5"/>
          <p:cNvSpPr>
            <a:spLocks noGrp="1"/>
          </p:cNvSpPr>
          <p:nvPr>
            <p:ph type="sldNum" sz="quarter" idx="12"/>
          </p:nvPr>
        </p:nvSpPr>
        <p:spPr/>
        <p:txBody>
          <a:bodyPr/>
          <a:lstStyle/>
          <a:p>
            <a:fld id="{CF9FEEF8-EF53-4509-A6F4-A2A7A25B4182}" type="slidenum">
              <a:rPr lang="bs-Latn-BA" smtClean="0"/>
              <a:pPr/>
              <a:t>‹#›</a:t>
            </a:fld>
            <a:endParaRPr lang="bs-Latn-BA"/>
          </a:p>
        </p:txBody>
      </p:sp>
    </p:spTree>
    <p:extLst>
      <p:ext uri="{BB962C8B-B14F-4D97-AF65-F5344CB8AC3E}">
        <p14:creationId xmlns:p14="http://schemas.microsoft.com/office/powerpoint/2010/main" val="1465665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bs-Latn-B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A4100F-A0D3-4C29-834C-1D545C5F503A}" type="datetimeFigureOut">
              <a:rPr lang="bs-Latn-BA" smtClean="0"/>
              <a:pPr/>
              <a:t>16. 10. 2020.</a:t>
            </a:fld>
            <a:endParaRPr lang="bs-Latn-BA"/>
          </a:p>
        </p:txBody>
      </p:sp>
      <p:sp>
        <p:nvSpPr>
          <p:cNvPr id="5" name="Footer Placeholder 4"/>
          <p:cNvSpPr>
            <a:spLocks noGrp="1"/>
          </p:cNvSpPr>
          <p:nvPr>
            <p:ph type="ftr" sz="quarter" idx="11"/>
          </p:nvPr>
        </p:nvSpPr>
        <p:spPr/>
        <p:txBody>
          <a:bodyPr/>
          <a:lstStyle/>
          <a:p>
            <a:endParaRPr lang="bs-Latn-BA"/>
          </a:p>
        </p:txBody>
      </p:sp>
      <p:sp>
        <p:nvSpPr>
          <p:cNvPr id="6" name="Slide Number Placeholder 5"/>
          <p:cNvSpPr>
            <a:spLocks noGrp="1"/>
          </p:cNvSpPr>
          <p:nvPr>
            <p:ph type="sldNum" sz="quarter" idx="12"/>
          </p:nvPr>
        </p:nvSpPr>
        <p:spPr/>
        <p:txBody>
          <a:bodyPr/>
          <a:lstStyle/>
          <a:p>
            <a:fld id="{CF9FEEF8-EF53-4509-A6F4-A2A7A25B4182}" type="slidenum">
              <a:rPr lang="bs-Latn-BA" smtClean="0"/>
              <a:pPr/>
              <a:t>‹#›</a:t>
            </a:fld>
            <a:endParaRPr lang="bs-Latn-BA"/>
          </a:p>
        </p:txBody>
      </p:sp>
    </p:spTree>
    <p:extLst>
      <p:ext uri="{BB962C8B-B14F-4D97-AF65-F5344CB8AC3E}">
        <p14:creationId xmlns:p14="http://schemas.microsoft.com/office/powerpoint/2010/main" val="2001671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s-Latn-B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5" name="Date Placeholder 4"/>
          <p:cNvSpPr>
            <a:spLocks noGrp="1"/>
          </p:cNvSpPr>
          <p:nvPr>
            <p:ph type="dt" sz="half" idx="10"/>
          </p:nvPr>
        </p:nvSpPr>
        <p:spPr/>
        <p:txBody>
          <a:bodyPr/>
          <a:lstStyle/>
          <a:p>
            <a:fld id="{60A4100F-A0D3-4C29-834C-1D545C5F503A}" type="datetimeFigureOut">
              <a:rPr lang="bs-Latn-BA" smtClean="0"/>
              <a:pPr/>
              <a:t>16. 10. 2020.</a:t>
            </a:fld>
            <a:endParaRPr lang="bs-Latn-BA"/>
          </a:p>
        </p:txBody>
      </p:sp>
      <p:sp>
        <p:nvSpPr>
          <p:cNvPr id="6" name="Footer Placeholder 5"/>
          <p:cNvSpPr>
            <a:spLocks noGrp="1"/>
          </p:cNvSpPr>
          <p:nvPr>
            <p:ph type="ftr" sz="quarter" idx="11"/>
          </p:nvPr>
        </p:nvSpPr>
        <p:spPr/>
        <p:txBody>
          <a:bodyPr/>
          <a:lstStyle/>
          <a:p>
            <a:endParaRPr lang="bs-Latn-BA"/>
          </a:p>
        </p:txBody>
      </p:sp>
      <p:sp>
        <p:nvSpPr>
          <p:cNvPr id="7" name="Slide Number Placeholder 6"/>
          <p:cNvSpPr>
            <a:spLocks noGrp="1"/>
          </p:cNvSpPr>
          <p:nvPr>
            <p:ph type="sldNum" sz="quarter" idx="12"/>
          </p:nvPr>
        </p:nvSpPr>
        <p:spPr/>
        <p:txBody>
          <a:bodyPr/>
          <a:lstStyle/>
          <a:p>
            <a:fld id="{CF9FEEF8-EF53-4509-A6F4-A2A7A25B4182}" type="slidenum">
              <a:rPr lang="bs-Latn-BA" smtClean="0"/>
              <a:pPr/>
              <a:t>‹#›</a:t>
            </a:fld>
            <a:endParaRPr lang="bs-Latn-BA"/>
          </a:p>
        </p:txBody>
      </p:sp>
    </p:spTree>
    <p:extLst>
      <p:ext uri="{BB962C8B-B14F-4D97-AF65-F5344CB8AC3E}">
        <p14:creationId xmlns:p14="http://schemas.microsoft.com/office/powerpoint/2010/main" val="801906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bs-Latn-B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7" name="Date Placeholder 6"/>
          <p:cNvSpPr>
            <a:spLocks noGrp="1"/>
          </p:cNvSpPr>
          <p:nvPr>
            <p:ph type="dt" sz="half" idx="10"/>
          </p:nvPr>
        </p:nvSpPr>
        <p:spPr/>
        <p:txBody>
          <a:bodyPr/>
          <a:lstStyle/>
          <a:p>
            <a:fld id="{60A4100F-A0D3-4C29-834C-1D545C5F503A}" type="datetimeFigureOut">
              <a:rPr lang="bs-Latn-BA" smtClean="0"/>
              <a:pPr/>
              <a:t>16. 10. 2020.</a:t>
            </a:fld>
            <a:endParaRPr lang="bs-Latn-BA"/>
          </a:p>
        </p:txBody>
      </p:sp>
      <p:sp>
        <p:nvSpPr>
          <p:cNvPr id="8" name="Footer Placeholder 7"/>
          <p:cNvSpPr>
            <a:spLocks noGrp="1"/>
          </p:cNvSpPr>
          <p:nvPr>
            <p:ph type="ftr" sz="quarter" idx="11"/>
          </p:nvPr>
        </p:nvSpPr>
        <p:spPr/>
        <p:txBody>
          <a:bodyPr/>
          <a:lstStyle/>
          <a:p>
            <a:endParaRPr lang="bs-Latn-BA"/>
          </a:p>
        </p:txBody>
      </p:sp>
      <p:sp>
        <p:nvSpPr>
          <p:cNvPr id="9" name="Slide Number Placeholder 8"/>
          <p:cNvSpPr>
            <a:spLocks noGrp="1"/>
          </p:cNvSpPr>
          <p:nvPr>
            <p:ph type="sldNum" sz="quarter" idx="12"/>
          </p:nvPr>
        </p:nvSpPr>
        <p:spPr/>
        <p:txBody>
          <a:bodyPr/>
          <a:lstStyle/>
          <a:p>
            <a:fld id="{CF9FEEF8-EF53-4509-A6F4-A2A7A25B4182}" type="slidenum">
              <a:rPr lang="bs-Latn-BA" smtClean="0"/>
              <a:pPr/>
              <a:t>‹#›</a:t>
            </a:fld>
            <a:endParaRPr lang="bs-Latn-BA"/>
          </a:p>
        </p:txBody>
      </p:sp>
    </p:spTree>
    <p:extLst>
      <p:ext uri="{BB962C8B-B14F-4D97-AF65-F5344CB8AC3E}">
        <p14:creationId xmlns:p14="http://schemas.microsoft.com/office/powerpoint/2010/main" val="1217892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s-Latn-BA"/>
          </a:p>
        </p:txBody>
      </p:sp>
      <p:sp>
        <p:nvSpPr>
          <p:cNvPr id="3" name="Date Placeholder 2"/>
          <p:cNvSpPr>
            <a:spLocks noGrp="1"/>
          </p:cNvSpPr>
          <p:nvPr>
            <p:ph type="dt" sz="half" idx="10"/>
          </p:nvPr>
        </p:nvSpPr>
        <p:spPr/>
        <p:txBody>
          <a:bodyPr/>
          <a:lstStyle/>
          <a:p>
            <a:fld id="{60A4100F-A0D3-4C29-834C-1D545C5F503A}" type="datetimeFigureOut">
              <a:rPr lang="bs-Latn-BA" smtClean="0"/>
              <a:pPr/>
              <a:t>16. 10. 2020.</a:t>
            </a:fld>
            <a:endParaRPr lang="bs-Latn-BA"/>
          </a:p>
        </p:txBody>
      </p:sp>
      <p:sp>
        <p:nvSpPr>
          <p:cNvPr id="4" name="Footer Placeholder 3"/>
          <p:cNvSpPr>
            <a:spLocks noGrp="1"/>
          </p:cNvSpPr>
          <p:nvPr>
            <p:ph type="ftr" sz="quarter" idx="11"/>
          </p:nvPr>
        </p:nvSpPr>
        <p:spPr/>
        <p:txBody>
          <a:bodyPr/>
          <a:lstStyle/>
          <a:p>
            <a:endParaRPr lang="bs-Latn-BA"/>
          </a:p>
        </p:txBody>
      </p:sp>
      <p:sp>
        <p:nvSpPr>
          <p:cNvPr id="5" name="Slide Number Placeholder 4"/>
          <p:cNvSpPr>
            <a:spLocks noGrp="1"/>
          </p:cNvSpPr>
          <p:nvPr>
            <p:ph type="sldNum" sz="quarter" idx="12"/>
          </p:nvPr>
        </p:nvSpPr>
        <p:spPr/>
        <p:txBody>
          <a:bodyPr/>
          <a:lstStyle/>
          <a:p>
            <a:fld id="{CF9FEEF8-EF53-4509-A6F4-A2A7A25B4182}" type="slidenum">
              <a:rPr lang="bs-Latn-BA" smtClean="0"/>
              <a:pPr/>
              <a:t>‹#›</a:t>
            </a:fld>
            <a:endParaRPr lang="bs-Latn-BA"/>
          </a:p>
        </p:txBody>
      </p:sp>
    </p:spTree>
    <p:extLst>
      <p:ext uri="{BB962C8B-B14F-4D97-AF65-F5344CB8AC3E}">
        <p14:creationId xmlns:p14="http://schemas.microsoft.com/office/powerpoint/2010/main" val="2097086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4100F-A0D3-4C29-834C-1D545C5F503A}" type="datetimeFigureOut">
              <a:rPr lang="bs-Latn-BA" smtClean="0"/>
              <a:pPr/>
              <a:t>16. 10. 2020.</a:t>
            </a:fld>
            <a:endParaRPr lang="bs-Latn-BA"/>
          </a:p>
        </p:txBody>
      </p:sp>
      <p:sp>
        <p:nvSpPr>
          <p:cNvPr id="3" name="Footer Placeholder 2"/>
          <p:cNvSpPr>
            <a:spLocks noGrp="1"/>
          </p:cNvSpPr>
          <p:nvPr>
            <p:ph type="ftr" sz="quarter" idx="11"/>
          </p:nvPr>
        </p:nvSpPr>
        <p:spPr/>
        <p:txBody>
          <a:bodyPr/>
          <a:lstStyle/>
          <a:p>
            <a:endParaRPr lang="bs-Latn-BA"/>
          </a:p>
        </p:txBody>
      </p:sp>
      <p:sp>
        <p:nvSpPr>
          <p:cNvPr id="4" name="Slide Number Placeholder 3"/>
          <p:cNvSpPr>
            <a:spLocks noGrp="1"/>
          </p:cNvSpPr>
          <p:nvPr>
            <p:ph type="sldNum" sz="quarter" idx="12"/>
          </p:nvPr>
        </p:nvSpPr>
        <p:spPr/>
        <p:txBody>
          <a:bodyPr/>
          <a:lstStyle/>
          <a:p>
            <a:fld id="{CF9FEEF8-EF53-4509-A6F4-A2A7A25B4182}" type="slidenum">
              <a:rPr lang="bs-Latn-BA" smtClean="0"/>
              <a:pPr/>
              <a:t>‹#›</a:t>
            </a:fld>
            <a:endParaRPr lang="bs-Latn-BA"/>
          </a:p>
        </p:txBody>
      </p:sp>
    </p:spTree>
    <p:extLst>
      <p:ext uri="{BB962C8B-B14F-4D97-AF65-F5344CB8AC3E}">
        <p14:creationId xmlns:p14="http://schemas.microsoft.com/office/powerpoint/2010/main" val="3406901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bs-Latn-B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A4100F-A0D3-4C29-834C-1D545C5F503A}" type="datetimeFigureOut">
              <a:rPr lang="bs-Latn-BA" smtClean="0"/>
              <a:pPr/>
              <a:t>16. 10. 2020.</a:t>
            </a:fld>
            <a:endParaRPr lang="bs-Latn-BA"/>
          </a:p>
        </p:txBody>
      </p:sp>
      <p:sp>
        <p:nvSpPr>
          <p:cNvPr id="6" name="Footer Placeholder 5"/>
          <p:cNvSpPr>
            <a:spLocks noGrp="1"/>
          </p:cNvSpPr>
          <p:nvPr>
            <p:ph type="ftr" sz="quarter" idx="11"/>
          </p:nvPr>
        </p:nvSpPr>
        <p:spPr/>
        <p:txBody>
          <a:bodyPr/>
          <a:lstStyle/>
          <a:p>
            <a:endParaRPr lang="bs-Latn-BA"/>
          </a:p>
        </p:txBody>
      </p:sp>
      <p:sp>
        <p:nvSpPr>
          <p:cNvPr id="7" name="Slide Number Placeholder 6"/>
          <p:cNvSpPr>
            <a:spLocks noGrp="1"/>
          </p:cNvSpPr>
          <p:nvPr>
            <p:ph type="sldNum" sz="quarter" idx="12"/>
          </p:nvPr>
        </p:nvSpPr>
        <p:spPr/>
        <p:txBody>
          <a:bodyPr/>
          <a:lstStyle/>
          <a:p>
            <a:fld id="{CF9FEEF8-EF53-4509-A6F4-A2A7A25B4182}" type="slidenum">
              <a:rPr lang="bs-Latn-BA" smtClean="0"/>
              <a:pPr/>
              <a:t>‹#›</a:t>
            </a:fld>
            <a:endParaRPr lang="bs-Latn-BA"/>
          </a:p>
        </p:txBody>
      </p:sp>
    </p:spTree>
    <p:extLst>
      <p:ext uri="{BB962C8B-B14F-4D97-AF65-F5344CB8AC3E}">
        <p14:creationId xmlns:p14="http://schemas.microsoft.com/office/powerpoint/2010/main" val="2730165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bs-Latn-B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bs-Latn-B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A4100F-A0D3-4C29-834C-1D545C5F503A}" type="datetimeFigureOut">
              <a:rPr lang="bs-Latn-BA" smtClean="0"/>
              <a:pPr/>
              <a:t>16. 10. 2020.</a:t>
            </a:fld>
            <a:endParaRPr lang="bs-Latn-BA"/>
          </a:p>
        </p:txBody>
      </p:sp>
      <p:sp>
        <p:nvSpPr>
          <p:cNvPr id="6" name="Footer Placeholder 5"/>
          <p:cNvSpPr>
            <a:spLocks noGrp="1"/>
          </p:cNvSpPr>
          <p:nvPr>
            <p:ph type="ftr" sz="quarter" idx="11"/>
          </p:nvPr>
        </p:nvSpPr>
        <p:spPr/>
        <p:txBody>
          <a:bodyPr/>
          <a:lstStyle/>
          <a:p>
            <a:endParaRPr lang="bs-Latn-BA"/>
          </a:p>
        </p:txBody>
      </p:sp>
      <p:sp>
        <p:nvSpPr>
          <p:cNvPr id="7" name="Slide Number Placeholder 6"/>
          <p:cNvSpPr>
            <a:spLocks noGrp="1"/>
          </p:cNvSpPr>
          <p:nvPr>
            <p:ph type="sldNum" sz="quarter" idx="12"/>
          </p:nvPr>
        </p:nvSpPr>
        <p:spPr/>
        <p:txBody>
          <a:bodyPr/>
          <a:lstStyle/>
          <a:p>
            <a:fld id="{CF9FEEF8-EF53-4509-A6F4-A2A7A25B4182}" type="slidenum">
              <a:rPr lang="bs-Latn-BA" smtClean="0"/>
              <a:pPr/>
              <a:t>‹#›</a:t>
            </a:fld>
            <a:endParaRPr lang="bs-Latn-BA"/>
          </a:p>
        </p:txBody>
      </p:sp>
    </p:spTree>
    <p:extLst>
      <p:ext uri="{BB962C8B-B14F-4D97-AF65-F5344CB8AC3E}">
        <p14:creationId xmlns:p14="http://schemas.microsoft.com/office/powerpoint/2010/main" val="1119548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bs-Latn-B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A4100F-A0D3-4C29-834C-1D545C5F503A}" type="datetimeFigureOut">
              <a:rPr lang="bs-Latn-BA" smtClean="0"/>
              <a:pPr/>
              <a:t>16. 10. 2020.</a:t>
            </a:fld>
            <a:endParaRPr lang="bs-Latn-B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bs-Latn-B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9FEEF8-EF53-4509-A6F4-A2A7A25B4182}" type="slidenum">
              <a:rPr lang="bs-Latn-BA" smtClean="0"/>
              <a:pPr/>
              <a:t>‹#›</a:t>
            </a:fld>
            <a:endParaRPr lang="bs-Latn-BA"/>
          </a:p>
        </p:txBody>
      </p:sp>
    </p:spTree>
    <p:extLst>
      <p:ext uri="{BB962C8B-B14F-4D97-AF65-F5344CB8AC3E}">
        <p14:creationId xmlns:p14="http://schemas.microsoft.com/office/powerpoint/2010/main" val="1858665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5860" y="2780928"/>
            <a:ext cx="8012279" cy="1971650"/>
          </a:xfrm>
        </p:spPr>
        <p:txBody>
          <a:bodyPr>
            <a:normAutofit/>
          </a:bodyPr>
          <a:lstStyle/>
          <a:p>
            <a:r>
              <a:rPr lang="bs-Latn-BA" sz="4000" b="1" dirty="0" smtClean="0">
                <a:latin typeface="Times New Roman" panose="02020603050405020304" pitchFamily="18" charset="0"/>
                <a:cs typeface="Times New Roman" panose="02020603050405020304" pitchFamily="18" charset="0"/>
              </a:rPr>
              <a:t>Rad biračkog odbora</a:t>
            </a:r>
            <a:endParaRPr lang="bs-Latn-BA" sz="4000" b="1" dirty="0">
              <a:latin typeface="Times New Roman" panose="02020603050405020304" pitchFamily="18" charset="0"/>
              <a:cs typeface="Times New Roman" panose="02020603050405020304" pitchFamily="18" charset="0"/>
            </a:endParaRPr>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s-Latn-BA"/>
          </a:p>
        </p:txBody>
      </p:sp>
      <p:pic>
        <p:nvPicPr>
          <p:cNvPr id="5121" name="Picture 1" descr="IKBIHweb-novi_02"/>
          <p:cNvPicPr>
            <a:picLocks noChangeAspect="1" noChangeArrowheads="1"/>
          </p:cNvPicPr>
          <p:nvPr/>
        </p:nvPicPr>
        <p:blipFill>
          <a:blip r:embed="rId2" cstate="print">
            <a:extLst>
              <a:ext uri="{28A0092B-C50C-407E-A947-70E740481C1C}">
                <a14:useLocalDpi xmlns:a14="http://schemas.microsoft.com/office/drawing/2010/main" val="0"/>
              </a:ext>
            </a:extLst>
          </a:blip>
          <a:srcRect t="23766" b="28175"/>
          <a:stretch>
            <a:fillRect/>
          </a:stretch>
        </p:blipFill>
        <p:spPr bwMode="auto">
          <a:xfrm>
            <a:off x="1583667" y="457200"/>
            <a:ext cx="5976664" cy="739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2633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PRIJE OTVARANJA BIRAČKOG MJESTA</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576" y="908720"/>
            <a:ext cx="7560840" cy="6370975"/>
          </a:xfrm>
          <a:prstGeom prst="rect">
            <a:avLst/>
          </a:prstGeom>
          <a:noFill/>
        </p:spPr>
        <p:txBody>
          <a:bodyPr wrap="square" rtlCol="0">
            <a:spAutoFit/>
          </a:bodyPr>
          <a:lstStyle/>
          <a:p>
            <a:pPr algn="just"/>
            <a:endParaRPr lang="bs-Latn-BA" sz="2400" b="1" dirty="0" smtClean="0">
              <a:latin typeface="Times New Roman" pitchFamily="18" charset="0"/>
              <a:cs typeface="Times New Roman" pitchFamily="18" charset="0"/>
            </a:endParaRPr>
          </a:p>
          <a:p>
            <a:pPr algn="just"/>
            <a:r>
              <a:rPr lang="bs-Latn-BA" sz="2400" b="1" dirty="0" smtClean="0">
                <a:latin typeface="Times New Roman" pitchFamily="18" charset="0"/>
                <a:cs typeface="Times New Roman" pitchFamily="18" charset="0"/>
              </a:rPr>
              <a:t> </a:t>
            </a:r>
            <a:endParaRPr lang="bs-Latn-BA" sz="2400" b="1" dirty="0">
              <a:latin typeface="Times New Roman" pitchFamily="18" charset="0"/>
              <a:cs typeface="Times New Roman" pitchFamily="18" charset="0"/>
            </a:endParaRPr>
          </a:p>
          <a:p>
            <a:pPr>
              <a:buFont typeface="Arial" pitchFamily="34" charset="0"/>
              <a:buChar char="•"/>
            </a:pPr>
            <a:r>
              <a:rPr lang="bs-Latn-BA" sz="2400" b="1" dirty="0">
                <a:latin typeface="Times New Roman" pitchFamily="18" charset="0"/>
                <a:cs typeface="Times New Roman" pitchFamily="18" charset="0"/>
              </a:rPr>
              <a:t> Predsjednik i članovi biračkog odbora broje imena na izvodu iz Centralnog biračkog spiska i taj podatak upisuju u obrazac brojnog stanja, DIO I: prije otvaranja biračkog </a:t>
            </a:r>
            <a:r>
              <a:rPr lang="bs-Latn-BA" sz="2400" b="1" dirty="0" smtClean="0">
                <a:latin typeface="Times New Roman" pitchFamily="18" charset="0"/>
                <a:cs typeface="Times New Roman" pitchFamily="18" charset="0"/>
              </a:rPr>
              <a:t>mjesta</a:t>
            </a:r>
          </a:p>
          <a:p>
            <a:pPr>
              <a:buFont typeface="Arial" pitchFamily="34" charset="0"/>
              <a:buChar char="•"/>
            </a:pPr>
            <a:endParaRPr lang="bs-Latn-BA" sz="2400" b="1" dirty="0">
              <a:latin typeface="Times New Roman" pitchFamily="18" charset="0"/>
              <a:cs typeface="Times New Roman" pitchFamily="18" charset="0"/>
            </a:endParaRPr>
          </a:p>
          <a:p>
            <a:pPr>
              <a:buFont typeface="Arial" pitchFamily="34" charset="0"/>
              <a:buChar char="•"/>
            </a:pPr>
            <a:r>
              <a:rPr lang="bs-Latn-BA" sz="2400" b="1" dirty="0" smtClean="0">
                <a:latin typeface="Times New Roman" pitchFamily="18" charset="0"/>
                <a:cs typeface="Times New Roman" pitchFamily="18" charset="0"/>
              </a:rPr>
              <a:t> Predsjednik i članovi BO broje glasačke listiće za svaki izborni nivo i u Obrazac brojnog stanja upisuju ukupan broj primljenih listića za svaki nivo</a:t>
            </a:r>
          </a:p>
          <a:p>
            <a:pPr>
              <a:buFont typeface="Arial" pitchFamily="34" charset="0"/>
              <a:buChar char="•"/>
            </a:pPr>
            <a:endParaRPr lang="bs-Latn-BA" sz="2400" b="1" dirty="0">
              <a:latin typeface="Times New Roman" pitchFamily="18" charset="0"/>
              <a:cs typeface="Times New Roman" pitchFamily="18" charset="0"/>
            </a:endParaRPr>
          </a:p>
          <a:p>
            <a:pPr>
              <a:buFont typeface="Arial" pitchFamily="34" charset="0"/>
              <a:buChar char="•"/>
            </a:pPr>
            <a:r>
              <a:rPr lang="bs-Latn-BA" sz="2400" b="1" dirty="0" smtClean="0">
                <a:latin typeface="Times New Roman" pitchFamily="18" charset="0"/>
                <a:cs typeface="Times New Roman" pitchFamily="18" charset="0"/>
              </a:rPr>
              <a:t> Obrasci se popunjavaju crvenom, a glasanje se vrši plavom hemijskom olovkom</a:t>
            </a:r>
            <a:endParaRPr lang="bs-Latn-BA" sz="2400" b="1" dirty="0">
              <a:latin typeface="Times New Roman" pitchFamily="18" charset="0"/>
              <a:cs typeface="Times New Roman" pitchFamily="18" charset="0"/>
            </a:endParaRPr>
          </a:p>
          <a:p>
            <a:pPr>
              <a:buFont typeface="Arial" pitchFamily="34" charset="0"/>
              <a:buChar char="•"/>
            </a:pPr>
            <a:endParaRPr lang="bs-Latn-BA" sz="2400" b="1" dirty="0">
              <a:latin typeface="Times New Roman" pitchFamily="18" charset="0"/>
              <a:cs typeface="Times New Roman" pitchFamily="18" charset="0"/>
            </a:endParaRPr>
          </a:p>
          <a:p>
            <a:endParaRPr lang="bs-Latn-BA" sz="2400" b="1" dirty="0">
              <a:latin typeface="Times New Roman" pitchFamily="18" charset="0"/>
              <a:cs typeface="Times New Roman" pitchFamily="18" charset="0"/>
            </a:endParaRPr>
          </a:p>
          <a:p>
            <a:pPr>
              <a:buFont typeface="Arial" pitchFamily="34" charset="0"/>
              <a:buChar char="•"/>
            </a:pPr>
            <a:endParaRPr lang="bs-Latn-BA" sz="2400" b="1" dirty="0" smtClean="0">
              <a:latin typeface="Times New Roman" pitchFamily="18" charset="0"/>
              <a:cs typeface="Times New Roman" pitchFamily="18" charset="0"/>
            </a:endParaRPr>
          </a:p>
          <a:p>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71622291"/>
      </p:ext>
    </p:extLst>
  </p:cSld>
  <p:clrMapOvr>
    <a:masterClrMapping/>
  </p:clrMapOvr>
  <p:transition spd="slow">
    <p:cover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PRIJE OTVARANJA BIRAČKOG MJESTA</a:t>
            </a:r>
            <a:endParaRPr lang="bs-Latn-BA" sz="26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0" y="734902"/>
            <a:ext cx="9144000" cy="6223626"/>
          </a:xfrm>
          <a:prstGeom prst="rect">
            <a:avLst/>
          </a:prstGeom>
        </p:spPr>
      </p:pic>
    </p:spTree>
    <p:extLst>
      <p:ext uri="{BB962C8B-B14F-4D97-AF65-F5344CB8AC3E}">
        <p14:creationId xmlns:p14="http://schemas.microsoft.com/office/powerpoint/2010/main" val="1652854303"/>
      </p:ext>
    </p:extLst>
  </p:cSld>
  <p:clrMapOvr>
    <a:masterClrMapping/>
  </p:clrMapOvr>
  <p:transition spd="slow">
    <p:cover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892552"/>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Određivanje dužnosti članovima BO (predsjednik i 4 člana)</a:t>
            </a:r>
            <a:endParaRPr lang="bs-Latn-BA" sz="26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67102" y="1185315"/>
            <a:ext cx="8425378" cy="4893647"/>
          </a:xfrm>
          <a:prstGeom prst="rect">
            <a:avLst/>
          </a:prstGeom>
          <a:noFill/>
        </p:spPr>
        <p:txBody>
          <a:bodyPr wrap="square" rtlCol="0">
            <a:spAutoFit/>
          </a:bodyPr>
          <a:lstStyle/>
          <a:p>
            <a:pPr algn="just"/>
            <a:endParaRPr lang="bs-Latn-BA" sz="2400" b="1" dirty="0" smtClean="0">
              <a:latin typeface="Times New Roman" pitchFamily="18" charset="0"/>
              <a:cs typeface="Times New Roman" pitchFamily="18" charset="0"/>
            </a:endParaRPr>
          </a:p>
          <a:p>
            <a:pPr>
              <a:buFont typeface="Arial" pitchFamily="34" charset="0"/>
              <a:buChar char="•"/>
            </a:pPr>
            <a:r>
              <a:rPr lang="bs-Latn-BA" sz="2400" b="1" dirty="0" smtClean="0">
                <a:latin typeface="Times New Roman" pitchFamily="18" charset="0"/>
                <a:cs typeface="Times New Roman" pitchFamily="18" charset="0"/>
              </a:rPr>
              <a:t> Predsjednik biračkog odbora</a:t>
            </a:r>
          </a:p>
          <a:p>
            <a:pPr>
              <a:buFont typeface="Arial" pitchFamily="34" charset="0"/>
              <a:buChar char="•"/>
            </a:pPr>
            <a:r>
              <a:rPr lang="bs-Latn-BA" sz="2400" b="1" dirty="0" smtClean="0">
                <a:latin typeface="Times New Roman" pitchFamily="18" charset="0"/>
                <a:cs typeface="Times New Roman" pitchFamily="18" charset="0"/>
              </a:rPr>
              <a:t> Član biračkog odbora zadužen za kontrolu reda</a:t>
            </a:r>
          </a:p>
          <a:p>
            <a:pPr>
              <a:buFont typeface="Arial" pitchFamily="34" charset="0"/>
              <a:buChar char="•"/>
            </a:pPr>
            <a:r>
              <a:rPr lang="bs-Latn-BA" sz="2400" b="1" dirty="0">
                <a:latin typeface="Times New Roman" pitchFamily="18" charset="0"/>
                <a:cs typeface="Times New Roman" pitchFamily="18" charset="0"/>
              </a:rPr>
              <a:t> </a:t>
            </a:r>
            <a:r>
              <a:rPr lang="bs-Latn-BA" sz="2400" b="1" dirty="0" smtClean="0">
                <a:latin typeface="Times New Roman" pitchFamily="18" charset="0"/>
                <a:cs typeface="Times New Roman" pitchFamily="18" charset="0"/>
              </a:rPr>
              <a:t>Član biračkog odbora zadužen za identifikaciju</a:t>
            </a:r>
          </a:p>
          <a:p>
            <a:pPr>
              <a:buFont typeface="Arial" pitchFamily="34" charset="0"/>
              <a:buChar char="•"/>
            </a:pPr>
            <a:r>
              <a:rPr lang="bs-Latn-BA" sz="2400" b="1" dirty="0">
                <a:latin typeface="Times New Roman" pitchFamily="18" charset="0"/>
                <a:cs typeface="Times New Roman" pitchFamily="18" charset="0"/>
              </a:rPr>
              <a:t> </a:t>
            </a:r>
            <a:r>
              <a:rPr lang="bs-Latn-BA" sz="2400" b="1" dirty="0" smtClean="0">
                <a:latin typeface="Times New Roman" pitchFamily="18" charset="0"/>
                <a:cs typeface="Times New Roman" pitchFamily="18" charset="0"/>
              </a:rPr>
              <a:t>Član biračkog odbora zadužen za izdavanje glasačkih listića</a:t>
            </a:r>
          </a:p>
          <a:p>
            <a:pPr>
              <a:buFont typeface="Arial" pitchFamily="34" charset="0"/>
              <a:buChar char="•"/>
            </a:pPr>
            <a:r>
              <a:rPr lang="bs-Latn-BA" sz="2400" b="1" dirty="0">
                <a:latin typeface="Times New Roman" pitchFamily="18" charset="0"/>
                <a:cs typeface="Times New Roman" pitchFamily="18" charset="0"/>
              </a:rPr>
              <a:t> </a:t>
            </a:r>
            <a:r>
              <a:rPr lang="bs-Latn-BA" sz="2400" b="1" dirty="0" smtClean="0">
                <a:latin typeface="Times New Roman" pitchFamily="18" charset="0"/>
                <a:cs typeface="Times New Roman" pitchFamily="18" charset="0"/>
              </a:rPr>
              <a:t>Član biračkog odbora zadužen za kontrolu glasačke kutije</a:t>
            </a:r>
          </a:p>
          <a:p>
            <a:pPr>
              <a:buFont typeface="Arial" pitchFamily="34" charset="0"/>
              <a:buChar char="•"/>
            </a:pPr>
            <a:endParaRPr lang="bs-Latn-BA" sz="2400" b="1" dirty="0">
              <a:latin typeface="Times New Roman" pitchFamily="18" charset="0"/>
              <a:cs typeface="Times New Roman" pitchFamily="18" charset="0"/>
            </a:endParaRPr>
          </a:p>
          <a:p>
            <a:pPr>
              <a:buFont typeface="Arial" pitchFamily="34" charset="0"/>
              <a:buChar char="•"/>
            </a:pPr>
            <a:endParaRPr lang="bs-Latn-BA" sz="2400" b="1" dirty="0" smtClean="0">
              <a:latin typeface="Times New Roman" pitchFamily="18" charset="0"/>
              <a:cs typeface="Times New Roman" pitchFamily="18" charset="0"/>
            </a:endParaRPr>
          </a:p>
          <a:p>
            <a:pPr>
              <a:buFont typeface="Arial" pitchFamily="34" charset="0"/>
              <a:buChar char="•"/>
            </a:pPr>
            <a:r>
              <a:rPr lang="hr-HR" sz="2400" b="1" dirty="0" smtClean="0">
                <a:latin typeface="Times New Roman" panose="02020603050405020304" pitchFamily="18" charset="0"/>
                <a:cs typeface="Times New Roman" panose="02020603050405020304" pitchFamily="18" charset="0"/>
              </a:rPr>
              <a:t> Ako </a:t>
            </a:r>
            <a:r>
              <a:rPr lang="hr-HR" sz="2400" b="1" dirty="0">
                <a:latin typeface="Times New Roman" panose="02020603050405020304" pitchFamily="18" charset="0"/>
                <a:cs typeface="Times New Roman" panose="02020603050405020304" pitchFamily="18" charset="0"/>
              </a:rPr>
              <a:t>se birački odbor sastoji od predsjednika i dva člana, član biračkog odbora zadužen za kontrolu reda će istovremeno obavljati i kontrolu glasačke kutije, dok će član biračkog odbora zadužen za identifikaciju istovremeno obavljati i izdavanje glasačkih listića</a:t>
            </a:r>
            <a:r>
              <a:rPr lang="hr-HR" sz="2400" b="1" dirty="0" smtClean="0">
                <a:latin typeface="Times New Roman" panose="02020603050405020304" pitchFamily="18" charset="0"/>
                <a:cs typeface="Times New Roman" panose="02020603050405020304" pitchFamily="18" charset="0"/>
              </a:rPr>
              <a:t>.</a:t>
            </a:r>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674965980"/>
      </p:ext>
    </p:extLst>
  </p:cSld>
  <p:clrMapOvr>
    <a:masterClrMapping/>
  </p:clrMapOvr>
  <p:transition spd="slow">
    <p:cover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892552"/>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Određivanje dužnosti članovima BO (predsjednik i 4 člana)</a:t>
            </a:r>
            <a:endParaRPr lang="bs-Latn-BA" sz="26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55133" y="2780928"/>
            <a:ext cx="7560840" cy="830997"/>
          </a:xfrm>
          <a:prstGeom prst="rect">
            <a:avLst/>
          </a:prstGeom>
          <a:noFill/>
        </p:spPr>
        <p:txBody>
          <a:bodyPr wrap="square" rtlCol="0">
            <a:spAutoFit/>
          </a:bodyPr>
          <a:lstStyle/>
          <a:p>
            <a:pPr algn="just"/>
            <a:endParaRPr lang="bs-Latn-BA" sz="2400" b="1" dirty="0" smtClean="0">
              <a:latin typeface="Times New Roman" pitchFamily="18" charset="0"/>
              <a:cs typeface="Times New Roman" pitchFamily="18" charset="0"/>
            </a:endParaRPr>
          </a:p>
          <a:p>
            <a:pPr>
              <a:buFont typeface="Arial" pitchFamily="34" charset="0"/>
              <a:buChar char="•"/>
            </a:pPr>
            <a:r>
              <a:rPr lang="bs-Latn-BA" sz="2400" b="1" dirty="0" smtClean="0">
                <a:latin typeface="Times New Roman" pitchFamily="18" charset="0"/>
                <a:cs typeface="Times New Roman" pitchFamily="18" charset="0"/>
              </a:rPr>
              <a:t> Predsjednik biračkog odbora</a:t>
            </a:r>
          </a:p>
        </p:txBody>
      </p:sp>
    </p:spTree>
    <p:extLst>
      <p:ext uri="{BB962C8B-B14F-4D97-AF65-F5344CB8AC3E}">
        <p14:creationId xmlns:p14="http://schemas.microsoft.com/office/powerpoint/2010/main" val="1703661889"/>
      </p:ext>
    </p:extLst>
  </p:cSld>
  <p:clrMapOvr>
    <a:masterClrMapping/>
  </p:clrMapOvr>
  <p:transition spd="slow">
    <p:cover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Određivanje dužnosti članovima BO</a:t>
            </a:r>
            <a:endParaRPr lang="bs-Latn-BA" sz="26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55133" y="2852936"/>
            <a:ext cx="7560840" cy="2308324"/>
          </a:xfrm>
          <a:prstGeom prst="rect">
            <a:avLst/>
          </a:prstGeom>
          <a:noFill/>
        </p:spPr>
        <p:txBody>
          <a:bodyPr wrap="square" rtlCol="0">
            <a:spAutoFit/>
          </a:bodyPr>
          <a:lstStyle/>
          <a:p>
            <a:pPr algn="just"/>
            <a:endParaRPr lang="bs-Latn-BA" sz="2400" b="1" dirty="0" smtClean="0">
              <a:latin typeface="Times New Roman" pitchFamily="18" charset="0"/>
              <a:cs typeface="Times New Roman" pitchFamily="18" charset="0"/>
            </a:endParaRPr>
          </a:p>
          <a:p>
            <a:pPr>
              <a:buFont typeface="Arial" pitchFamily="34" charset="0"/>
              <a:buChar char="•"/>
            </a:pPr>
            <a:r>
              <a:rPr lang="bs-Latn-BA" sz="2400" b="1" dirty="0" smtClean="0">
                <a:latin typeface="Times New Roman" pitchFamily="18" charset="0"/>
                <a:cs typeface="Times New Roman" pitchFamily="18" charset="0"/>
              </a:rPr>
              <a:t> Član biračkog odbora zadužen za kontrolu reda</a:t>
            </a:r>
          </a:p>
          <a:p>
            <a:endParaRPr lang="bs-Latn-BA" sz="2400" b="1" dirty="0" smtClean="0">
              <a:latin typeface="Times New Roman" pitchFamily="18" charset="0"/>
              <a:cs typeface="Times New Roman" pitchFamily="18" charset="0"/>
            </a:endParaRPr>
          </a:p>
          <a:p>
            <a:endParaRPr lang="bs-Latn-BA" sz="2400" b="1" dirty="0" smtClean="0">
              <a:latin typeface="Times New Roman" pitchFamily="18" charset="0"/>
              <a:cs typeface="Times New Roman" pitchFamily="18" charset="0"/>
            </a:endParaRPr>
          </a:p>
          <a:p>
            <a:pPr>
              <a:buFont typeface="Arial" pitchFamily="34" charset="0"/>
              <a:buChar char="•"/>
            </a:pPr>
            <a:endParaRPr lang="bs-Latn-BA" sz="2400" b="1" dirty="0" smtClean="0">
              <a:latin typeface="Times New Roman" pitchFamily="18" charset="0"/>
              <a:cs typeface="Times New Roman" pitchFamily="18" charset="0"/>
            </a:endParaRPr>
          </a:p>
          <a:p>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12433650"/>
      </p:ext>
    </p:extLst>
  </p:cSld>
  <p:clrMapOvr>
    <a:masterClrMapping/>
  </p:clrMapOvr>
  <p:transition spd="slow">
    <p:cover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Određivanje dužnosti članovima BO</a:t>
            </a:r>
            <a:endParaRPr lang="bs-Latn-BA" sz="26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55133" y="2852936"/>
            <a:ext cx="7560840" cy="2308324"/>
          </a:xfrm>
          <a:prstGeom prst="rect">
            <a:avLst/>
          </a:prstGeom>
          <a:noFill/>
        </p:spPr>
        <p:txBody>
          <a:bodyPr wrap="square" rtlCol="0">
            <a:spAutoFit/>
          </a:bodyPr>
          <a:lstStyle/>
          <a:p>
            <a:pPr algn="just"/>
            <a:endParaRPr lang="bs-Latn-BA" sz="2400" b="1" dirty="0" smtClean="0">
              <a:latin typeface="Times New Roman" pitchFamily="18" charset="0"/>
              <a:cs typeface="Times New Roman" pitchFamily="18" charset="0"/>
            </a:endParaRPr>
          </a:p>
          <a:p>
            <a:pPr>
              <a:buFont typeface="Arial" pitchFamily="34" charset="0"/>
              <a:buChar char="•"/>
            </a:pPr>
            <a:r>
              <a:rPr lang="bs-Latn-BA" sz="2400" b="1" dirty="0" smtClean="0">
                <a:latin typeface="Times New Roman" pitchFamily="18" charset="0"/>
                <a:cs typeface="Times New Roman" pitchFamily="18" charset="0"/>
              </a:rPr>
              <a:t> Član biračkog odbora zadužen za identifikaciju</a:t>
            </a:r>
          </a:p>
          <a:p>
            <a:endParaRPr lang="bs-Latn-BA" sz="2400" b="1" dirty="0" smtClean="0">
              <a:latin typeface="Times New Roman" pitchFamily="18" charset="0"/>
              <a:cs typeface="Times New Roman" pitchFamily="18" charset="0"/>
            </a:endParaRPr>
          </a:p>
          <a:p>
            <a:endParaRPr lang="bs-Latn-BA" sz="2400" b="1" dirty="0" smtClean="0">
              <a:latin typeface="Times New Roman" pitchFamily="18" charset="0"/>
              <a:cs typeface="Times New Roman" pitchFamily="18" charset="0"/>
            </a:endParaRPr>
          </a:p>
          <a:p>
            <a:pPr>
              <a:buFont typeface="Arial" pitchFamily="34" charset="0"/>
              <a:buChar char="•"/>
            </a:pPr>
            <a:endParaRPr lang="bs-Latn-BA" sz="2400" b="1" dirty="0" smtClean="0">
              <a:latin typeface="Times New Roman" pitchFamily="18" charset="0"/>
              <a:cs typeface="Times New Roman" pitchFamily="18" charset="0"/>
            </a:endParaRPr>
          </a:p>
          <a:p>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782910608"/>
      </p:ext>
    </p:extLst>
  </p:cSld>
  <p:clrMapOvr>
    <a:masterClrMapping/>
  </p:clrMapOvr>
  <p:transition spd="slow">
    <p:cover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Određivanje dužnosti članovima BO</a:t>
            </a:r>
            <a:endParaRPr lang="bs-Latn-BA" sz="26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55133" y="2852936"/>
            <a:ext cx="7560840" cy="2677656"/>
          </a:xfrm>
          <a:prstGeom prst="rect">
            <a:avLst/>
          </a:prstGeom>
          <a:noFill/>
        </p:spPr>
        <p:txBody>
          <a:bodyPr wrap="square" rtlCol="0">
            <a:spAutoFit/>
          </a:bodyPr>
          <a:lstStyle/>
          <a:p>
            <a:pPr algn="just"/>
            <a:endParaRPr lang="bs-Latn-BA" sz="2400" b="1" dirty="0" smtClean="0">
              <a:latin typeface="Times New Roman" pitchFamily="18" charset="0"/>
              <a:cs typeface="Times New Roman" pitchFamily="18" charset="0"/>
            </a:endParaRPr>
          </a:p>
          <a:p>
            <a:pPr>
              <a:buFont typeface="Arial" pitchFamily="34" charset="0"/>
              <a:buChar char="•"/>
            </a:pPr>
            <a:r>
              <a:rPr lang="bs-Latn-BA" sz="2400" b="1" dirty="0" smtClean="0">
                <a:latin typeface="Times New Roman" pitchFamily="18" charset="0"/>
                <a:cs typeface="Times New Roman" pitchFamily="18" charset="0"/>
              </a:rPr>
              <a:t> Član biračkog odbora zadužen za izdavanje glasačkih listića</a:t>
            </a:r>
          </a:p>
          <a:p>
            <a:endParaRPr lang="bs-Latn-BA" sz="2400" b="1" dirty="0" smtClean="0">
              <a:latin typeface="Times New Roman" pitchFamily="18" charset="0"/>
              <a:cs typeface="Times New Roman" pitchFamily="18" charset="0"/>
            </a:endParaRPr>
          </a:p>
          <a:p>
            <a:endParaRPr lang="bs-Latn-BA" sz="2400" b="1" dirty="0" smtClean="0">
              <a:latin typeface="Times New Roman" pitchFamily="18" charset="0"/>
              <a:cs typeface="Times New Roman" pitchFamily="18" charset="0"/>
            </a:endParaRPr>
          </a:p>
          <a:p>
            <a:pPr>
              <a:buFont typeface="Arial" pitchFamily="34" charset="0"/>
              <a:buChar char="•"/>
            </a:pPr>
            <a:endParaRPr lang="bs-Latn-BA" sz="2400" b="1" dirty="0" smtClean="0">
              <a:latin typeface="Times New Roman" pitchFamily="18" charset="0"/>
              <a:cs typeface="Times New Roman" pitchFamily="18" charset="0"/>
            </a:endParaRPr>
          </a:p>
          <a:p>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513018568"/>
      </p:ext>
    </p:extLst>
  </p:cSld>
  <p:clrMapOvr>
    <a:masterClrMapping/>
  </p:clrMapOvr>
  <p:transition spd="slow">
    <p:cover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Određivanje dužnosti članovima BO</a:t>
            </a:r>
            <a:endParaRPr lang="bs-Latn-BA" sz="26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55133" y="2852936"/>
            <a:ext cx="7560840" cy="2677656"/>
          </a:xfrm>
          <a:prstGeom prst="rect">
            <a:avLst/>
          </a:prstGeom>
          <a:noFill/>
        </p:spPr>
        <p:txBody>
          <a:bodyPr wrap="square" rtlCol="0">
            <a:spAutoFit/>
          </a:bodyPr>
          <a:lstStyle/>
          <a:p>
            <a:pPr algn="just"/>
            <a:endParaRPr lang="bs-Latn-BA" sz="2400" b="1" dirty="0" smtClean="0">
              <a:latin typeface="Times New Roman" pitchFamily="18" charset="0"/>
              <a:cs typeface="Times New Roman" pitchFamily="18" charset="0"/>
            </a:endParaRPr>
          </a:p>
          <a:p>
            <a:pPr>
              <a:buFont typeface="Arial" pitchFamily="34" charset="0"/>
              <a:buChar char="•"/>
            </a:pPr>
            <a:r>
              <a:rPr lang="bs-Latn-BA" sz="2400" b="1" dirty="0" smtClean="0">
                <a:latin typeface="Times New Roman" pitchFamily="18" charset="0"/>
                <a:cs typeface="Times New Roman" pitchFamily="18" charset="0"/>
              </a:rPr>
              <a:t> Član biračkog odbora zadužen za kontrolu glasačke kutije</a:t>
            </a:r>
          </a:p>
          <a:p>
            <a:endParaRPr lang="bs-Latn-BA" sz="2400" b="1" dirty="0" smtClean="0">
              <a:latin typeface="Times New Roman" pitchFamily="18" charset="0"/>
              <a:cs typeface="Times New Roman" pitchFamily="18" charset="0"/>
            </a:endParaRPr>
          </a:p>
          <a:p>
            <a:endParaRPr lang="bs-Latn-BA" sz="2400" b="1" dirty="0" smtClean="0">
              <a:latin typeface="Times New Roman" pitchFamily="18" charset="0"/>
              <a:cs typeface="Times New Roman" pitchFamily="18" charset="0"/>
            </a:endParaRPr>
          </a:p>
          <a:p>
            <a:pPr>
              <a:buFont typeface="Arial" pitchFamily="34" charset="0"/>
              <a:buChar char="•"/>
            </a:pPr>
            <a:endParaRPr lang="bs-Latn-BA" sz="2400" b="1" dirty="0" smtClean="0">
              <a:latin typeface="Times New Roman" pitchFamily="18" charset="0"/>
              <a:cs typeface="Times New Roman" pitchFamily="18" charset="0"/>
            </a:endParaRPr>
          </a:p>
          <a:p>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827251330"/>
      </p:ext>
    </p:extLst>
  </p:cSld>
  <p:clrMapOvr>
    <a:masterClrMapping/>
  </p:clrMapOvr>
  <p:transition spd="slow">
    <p:cover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PRIJE OTVARANJA BIRAČKOG MJESTA</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133" y="1124744"/>
            <a:ext cx="7560840" cy="5262979"/>
          </a:xfrm>
          <a:prstGeom prst="rect">
            <a:avLst/>
          </a:prstGeom>
          <a:noFill/>
        </p:spPr>
        <p:txBody>
          <a:bodyPr wrap="square" rtlCol="0">
            <a:spAutoFit/>
          </a:bodyPr>
          <a:lstStyle/>
          <a:p>
            <a:pPr algn="ctr"/>
            <a:endParaRPr lang="bs-Latn-BA" sz="2400" b="1" dirty="0" smtClean="0">
              <a:latin typeface="Times New Roman" pitchFamily="18" charset="0"/>
              <a:cs typeface="Times New Roman" pitchFamily="18" charset="0"/>
            </a:endParaRPr>
          </a:p>
          <a:p>
            <a:pPr algn="ctr"/>
            <a:endParaRPr lang="bs-Latn-BA" sz="2400" b="1" dirty="0" smtClean="0">
              <a:latin typeface="Times New Roman" pitchFamily="18" charset="0"/>
              <a:cs typeface="Times New Roman" pitchFamily="18" charset="0"/>
            </a:endParaRPr>
          </a:p>
          <a:p>
            <a:pPr>
              <a:buFont typeface="Arial" pitchFamily="34" charset="0"/>
              <a:buChar char="•"/>
            </a:pPr>
            <a:r>
              <a:rPr lang="bs-Latn-BA" sz="2400" b="1" dirty="0" smtClean="0">
                <a:latin typeface="Times New Roman" pitchFamily="18" charset="0"/>
                <a:cs typeface="Times New Roman" pitchFamily="18" charset="0"/>
              </a:rPr>
              <a:t> Evidencija prisutnih posmatrača</a:t>
            </a:r>
          </a:p>
          <a:p>
            <a:pPr>
              <a:buFont typeface="Arial" pitchFamily="34" charset="0"/>
              <a:buChar char="•"/>
            </a:pPr>
            <a:endParaRPr lang="bs-Latn-BA" sz="2400" b="1" dirty="0" smtClean="0">
              <a:latin typeface="Times New Roman" pitchFamily="18" charset="0"/>
              <a:cs typeface="Times New Roman" pitchFamily="18" charset="0"/>
            </a:endParaRPr>
          </a:p>
          <a:p>
            <a:pPr>
              <a:buFont typeface="Arial" pitchFamily="34" charset="0"/>
              <a:buChar char="•"/>
            </a:pPr>
            <a:r>
              <a:rPr lang="bs-Latn-BA" sz="2400" b="1" dirty="0" smtClean="0">
                <a:latin typeface="Times New Roman" pitchFamily="18" charset="0"/>
                <a:cs typeface="Times New Roman" pitchFamily="18" charset="0"/>
              </a:rPr>
              <a:t> Pokazivanje prazne kutije posmatračima</a:t>
            </a:r>
          </a:p>
          <a:p>
            <a:pPr>
              <a:buFont typeface="Arial" pitchFamily="34" charset="0"/>
              <a:buChar char="•"/>
            </a:pPr>
            <a:endParaRPr lang="bs-Latn-BA" sz="2400" b="1" dirty="0" smtClean="0">
              <a:latin typeface="Times New Roman" pitchFamily="18" charset="0"/>
              <a:cs typeface="Times New Roman" pitchFamily="18" charset="0"/>
            </a:endParaRPr>
          </a:p>
          <a:p>
            <a:pPr>
              <a:buFont typeface="Arial" pitchFamily="34" charset="0"/>
              <a:buChar char="•"/>
            </a:pPr>
            <a:r>
              <a:rPr lang="bs-Latn-BA" sz="2400" b="1" dirty="0">
                <a:latin typeface="Times New Roman" pitchFamily="18" charset="0"/>
                <a:cs typeface="Times New Roman" pitchFamily="18" charset="0"/>
              </a:rPr>
              <a:t> </a:t>
            </a:r>
            <a:r>
              <a:rPr lang="bs-Latn-BA" sz="2400" b="1" dirty="0" smtClean="0">
                <a:latin typeface="Times New Roman" pitchFamily="18" charset="0"/>
                <a:cs typeface="Times New Roman" pitchFamily="18" charset="0"/>
              </a:rPr>
              <a:t>Primjedbe posmatrača</a:t>
            </a:r>
          </a:p>
          <a:p>
            <a:endParaRPr lang="bs-Latn-BA" sz="2400" b="1" dirty="0" smtClean="0">
              <a:latin typeface="Times New Roman" pitchFamily="18" charset="0"/>
              <a:cs typeface="Times New Roman" pitchFamily="18" charset="0"/>
            </a:endParaRPr>
          </a:p>
          <a:p>
            <a:pPr>
              <a:buFont typeface="Arial" pitchFamily="34" charset="0"/>
              <a:buChar char="•"/>
            </a:pPr>
            <a:r>
              <a:rPr lang="bs-Latn-BA" sz="2400" b="1" dirty="0">
                <a:latin typeface="Times New Roman" pitchFamily="18" charset="0"/>
                <a:cs typeface="Times New Roman" pitchFamily="18" charset="0"/>
              </a:rPr>
              <a:t> </a:t>
            </a:r>
            <a:r>
              <a:rPr lang="bs-Latn-BA" sz="2400" b="1" dirty="0" smtClean="0">
                <a:latin typeface="Times New Roman" pitchFamily="18" charset="0"/>
                <a:cs typeface="Times New Roman" pitchFamily="18" charset="0"/>
              </a:rPr>
              <a:t>Upisivanje serijskih brojeva pečata, kojima će se zapečatiti glasačka kutija, u Obrazac brojnog stanja</a:t>
            </a:r>
          </a:p>
          <a:p>
            <a:pPr>
              <a:buFont typeface="Arial" pitchFamily="34" charset="0"/>
              <a:buChar char="•"/>
            </a:pPr>
            <a:endParaRPr lang="bs-Latn-BA" sz="2400" b="1" dirty="0" smtClean="0">
              <a:latin typeface="Times New Roman" pitchFamily="18" charset="0"/>
              <a:cs typeface="Times New Roman" pitchFamily="18" charset="0"/>
            </a:endParaRPr>
          </a:p>
          <a:p>
            <a:endParaRPr lang="bs-Latn-BA" sz="2400" b="1" dirty="0" smtClean="0">
              <a:latin typeface="Times New Roman" pitchFamily="18" charset="0"/>
              <a:cs typeface="Times New Roman" pitchFamily="18" charset="0"/>
            </a:endParaRPr>
          </a:p>
          <a:p>
            <a:pPr>
              <a:buFont typeface="Arial" pitchFamily="34" charset="0"/>
              <a:buChar char="•"/>
            </a:pPr>
            <a:endParaRPr lang="bs-Latn-BA" sz="2400" b="1" dirty="0" smtClean="0">
              <a:latin typeface="Times New Roman" pitchFamily="18" charset="0"/>
              <a:cs typeface="Times New Roman" pitchFamily="18" charset="0"/>
            </a:endParaRPr>
          </a:p>
          <a:p>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289285441"/>
      </p:ext>
    </p:extLst>
  </p:cSld>
  <p:clrMapOvr>
    <a:masterClrMapping/>
  </p:clrMapOvr>
  <p:transition spd="slow">
    <p:cover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Evidencija posmatrača</a:t>
            </a:r>
            <a:endParaRPr lang="bs-Latn-BA" sz="2600" b="1" dirty="0">
              <a:latin typeface="Times New Roman" panose="02020603050405020304" pitchFamily="18" charset="0"/>
              <a:cs typeface="Times New Roman" panose="02020603050405020304" pitchFamily="18" charset="0"/>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611187" y="1268413"/>
            <a:ext cx="8065911" cy="4537075"/>
          </a:xfrm>
          <a:prstGeom prst="rect">
            <a:avLst/>
          </a:prstGeom>
        </p:spPr>
      </p:pic>
    </p:spTree>
    <p:extLst>
      <p:ext uri="{BB962C8B-B14F-4D97-AF65-F5344CB8AC3E}">
        <p14:creationId xmlns:p14="http://schemas.microsoft.com/office/powerpoint/2010/main" val="1283131549"/>
      </p:ext>
    </p:extLst>
  </p:cSld>
  <p:clrMapOvr>
    <a:masterClrMapping/>
  </p:clrMapOvr>
  <p:transition spd="slow">
    <p:cover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DAN UOČI IZBORA</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576" y="1988840"/>
            <a:ext cx="7560840" cy="3785652"/>
          </a:xfrm>
          <a:prstGeom prst="rect">
            <a:avLst/>
          </a:prstGeom>
          <a:noFill/>
        </p:spPr>
        <p:txBody>
          <a:bodyPr wrap="square" rtlCol="0">
            <a:spAutoFit/>
          </a:bodyPr>
          <a:lstStyle/>
          <a:p>
            <a:pPr marL="342900" indent="-342900">
              <a:buFont typeface="Arial" panose="020B0604020202020204" pitchFamily="34" charset="0"/>
              <a:buChar char="•"/>
            </a:pPr>
            <a:r>
              <a:rPr lang="bs-Latn-BA" sz="2400" b="1" dirty="0" smtClean="0">
                <a:latin typeface="Times New Roman" pitchFamily="18" charset="0"/>
                <a:cs typeface="Times New Roman" pitchFamily="18" charset="0"/>
              </a:rPr>
              <a:t>Preuzimanje izbornog materijala</a:t>
            </a:r>
          </a:p>
          <a:p>
            <a:endParaRPr lang="bs-Latn-BA" sz="2400" b="1" dirty="0" smtClean="0">
              <a:latin typeface="Times New Roman" pitchFamily="18" charset="0"/>
              <a:cs typeface="Times New Roman" pitchFamily="18" charset="0"/>
            </a:endParaRPr>
          </a:p>
          <a:p>
            <a:pPr marL="342900" indent="-342900">
              <a:buFont typeface="Arial" panose="020B0604020202020204" pitchFamily="34" charset="0"/>
              <a:buChar char="•"/>
            </a:pPr>
            <a:r>
              <a:rPr lang="bs-Latn-BA" sz="2400" b="1" dirty="0" smtClean="0">
                <a:latin typeface="Times New Roman" pitchFamily="18" charset="0"/>
                <a:cs typeface="Times New Roman" pitchFamily="18" charset="0"/>
              </a:rPr>
              <a:t>Priprema prostora izvan biračkog mjesta</a:t>
            </a:r>
          </a:p>
          <a:p>
            <a:pPr marL="342900" indent="-342900">
              <a:buFont typeface="Arial" panose="020B0604020202020204" pitchFamily="34" charset="0"/>
              <a:buChar char="•"/>
            </a:pPr>
            <a:endParaRPr lang="bs-Latn-BA" sz="2400" b="1" dirty="0">
              <a:latin typeface="Times New Roman" pitchFamily="18" charset="0"/>
              <a:cs typeface="Times New Roman" pitchFamily="18" charset="0"/>
            </a:endParaRPr>
          </a:p>
          <a:p>
            <a:pPr marL="342900" indent="-342900">
              <a:buFont typeface="Arial" panose="020B0604020202020204" pitchFamily="34" charset="0"/>
              <a:buChar char="•"/>
            </a:pPr>
            <a:r>
              <a:rPr lang="bs-Latn-BA" sz="2400" b="1" dirty="0" smtClean="0">
                <a:latin typeface="Times New Roman" pitchFamily="18" charset="0"/>
                <a:cs typeface="Times New Roman" pitchFamily="18" charset="0"/>
              </a:rPr>
              <a:t>Uređenje unutrašnjosti biračkog </a:t>
            </a:r>
            <a:r>
              <a:rPr lang="bs-Latn-BA" sz="2400" b="1" dirty="0" smtClean="0">
                <a:latin typeface="Times New Roman" pitchFamily="18" charset="0"/>
                <a:cs typeface="Times New Roman" pitchFamily="18" charset="0"/>
              </a:rPr>
              <a:t>mjesta</a:t>
            </a:r>
          </a:p>
          <a:p>
            <a:pPr marL="342900" indent="-342900">
              <a:buFont typeface="Arial" panose="020B0604020202020204" pitchFamily="34" charset="0"/>
              <a:buChar char="•"/>
            </a:pPr>
            <a:endParaRPr lang="bs-Latn-BA" sz="2400" b="1" dirty="0">
              <a:latin typeface="Times New Roman" pitchFamily="18" charset="0"/>
              <a:cs typeface="Times New Roman" pitchFamily="18" charset="0"/>
            </a:endParaRPr>
          </a:p>
          <a:p>
            <a:pPr marL="342900" indent="-342900">
              <a:buFont typeface="Arial" panose="020B0604020202020204" pitchFamily="34" charset="0"/>
              <a:buChar char="•"/>
            </a:pPr>
            <a:r>
              <a:rPr lang="bs-Latn-BA" sz="2400" b="1" dirty="0" smtClean="0">
                <a:latin typeface="Times New Roman" pitchFamily="18" charset="0"/>
                <a:cs typeface="Times New Roman" pitchFamily="18" charset="0"/>
              </a:rPr>
              <a:t>Šema biračkog mjesta</a:t>
            </a:r>
            <a:endParaRPr lang="bs-Latn-BA" sz="2400" b="1" dirty="0" smtClean="0">
              <a:latin typeface="Times New Roman" pitchFamily="18" charset="0"/>
              <a:cs typeface="Times New Roman" pitchFamily="18" charset="0"/>
            </a:endParaRPr>
          </a:p>
          <a:p>
            <a:pPr marL="342900" indent="-342900">
              <a:buFont typeface="Arial" panose="020B0604020202020204" pitchFamily="34" charset="0"/>
              <a:buChar char="•"/>
            </a:pPr>
            <a:endParaRPr lang="bs-Latn-BA" sz="2400" b="1" dirty="0" smtClean="0">
              <a:latin typeface="Times New Roman" pitchFamily="18" charset="0"/>
              <a:cs typeface="Times New Roman" pitchFamily="18" charset="0"/>
            </a:endParaRPr>
          </a:p>
          <a:p>
            <a:pPr algn="ctr"/>
            <a:endParaRPr lang="bs-Latn-BA" sz="2400" b="1" dirty="0" smtClean="0">
              <a:latin typeface="Times New Roman" pitchFamily="18" charset="0"/>
              <a:cs typeface="Times New Roman" pitchFamily="18" charset="0"/>
            </a:endParaRPr>
          </a:p>
          <a:p>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576301247"/>
      </p:ext>
    </p:extLst>
  </p:cSld>
  <p:clrMapOvr>
    <a:masterClrMapping/>
  </p:clrMapOvr>
  <p:transition spd="slow">
    <p:cover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OTVARANJE BIRAČKOG MJESTA I GLASANJE</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576" y="1772816"/>
            <a:ext cx="7560840" cy="4524315"/>
          </a:xfrm>
          <a:prstGeom prst="rect">
            <a:avLst/>
          </a:prstGeom>
          <a:noFill/>
        </p:spPr>
        <p:txBody>
          <a:bodyPr wrap="square" rtlCol="0">
            <a:spAutoFit/>
          </a:bodyPr>
          <a:lstStyle/>
          <a:p>
            <a:pPr marL="342900" indent="-342900">
              <a:buFont typeface="Arial" panose="020B0604020202020204" pitchFamily="34" charset="0"/>
              <a:buChar char="•"/>
            </a:pPr>
            <a:r>
              <a:rPr lang="bs-Latn-BA" sz="2400" b="1" dirty="0" smtClean="0">
                <a:latin typeface="Times New Roman" pitchFamily="18" charset="0"/>
                <a:cs typeface="Times New Roman" pitchFamily="18" charset="0"/>
              </a:rPr>
              <a:t>Biračka mjesta su otvorena od 07,00 do 19,00</a:t>
            </a:r>
          </a:p>
          <a:p>
            <a:pPr algn="ct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Birač upisan na izvod iz Centralnog biračkog spiska</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Važeći BH identifikacioni dokumenti sa slikom:</a:t>
            </a:r>
          </a:p>
          <a:p>
            <a:pPr algn="just">
              <a:buFontTx/>
              <a:buChar char="-"/>
            </a:pPr>
            <a:r>
              <a:rPr lang="bs-Latn-BA" sz="2400" b="1" dirty="0" smtClean="0">
                <a:latin typeface="Times New Roman" pitchFamily="18" charset="0"/>
                <a:cs typeface="Times New Roman" pitchFamily="18" charset="0"/>
              </a:rPr>
              <a:t> lična karta</a:t>
            </a:r>
          </a:p>
          <a:p>
            <a:pPr algn="just">
              <a:buFontTx/>
              <a:buChar char="-"/>
            </a:pPr>
            <a:r>
              <a:rPr lang="bs-Latn-BA" sz="2400" b="1" dirty="0" smtClean="0">
                <a:latin typeface="Times New Roman" pitchFamily="18" charset="0"/>
                <a:cs typeface="Times New Roman" pitchFamily="18" charset="0"/>
              </a:rPr>
              <a:t> pasoš</a:t>
            </a:r>
          </a:p>
          <a:p>
            <a:pPr algn="just">
              <a:buFontTx/>
              <a:buChar char="-"/>
            </a:pPr>
            <a:r>
              <a:rPr lang="bs-Latn-BA" sz="2400" b="1" dirty="0" smtClean="0">
                <a:latin typeface="Times New Roman" pitchFamily="18" charset="0"/>
                <a:cs typeface="Times New Roman" pitchFamily="18" charset="0"/>
              </a:rPr>
              <a:t> vozačka dozvola </a:t>
            </a:r>
          </a:p>
          <a:p>
            <a:pPr>
              <a:buFont typeface="Arial" pitchFamily="34" charset="0"/>
              <a:buChar char="•"/>
            </a:pPr>
            <a:endParaRPr lang="bs-Latn-BA" sz="2400" b="1" dirty="0" smtClean="0">
              <a:latin typeface="Times New Roman" pitchFamily="18" charset="0"/>
              <a:cs typeface="Times New Roman" pitchFamily="18" charset="0"/>
            </a:endParaRPr>
          </a:p>
          <a:p>
            <a:endParaRPr lang="bs-Latn-BA" sz="2400" b="1" dirty="0" smtClean="0">
              <a:latin typeface="Times New Roman" pitchFamily="18" charset="0"/>
              <a:cs typeface="Times New Roman" pitchFamily="18" charset="0"/>
            </a:endParaRPr>
          </a:p>
          <a:p>
            <a:pPr>
              <a:buFont typeface="Arial" pitchFamily="34" charset="0"/>
              <a:buChar char="•"/>
            </a:pPr>
            <a:endParaRPr lang="bs-Latn-BA" sz="2400" b="1" dirty="0" smtClean="0">
              <a:latin typeface="Times New Roman" pitchFamily="18" charset="0"/>
              <a:cs typeface="Times New Roman" pitchFamily="18" charset="0"/>
            </a:endParaRPr>
          </a:p>
          <a:p>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289285441"/>
      </p:ext>
    </p:extLst>
  </p:cSld>
  <p:clrMapOvr>
    <a:masterClrMapping/>
  </p:clrMapOvr>
  <p:transition spd="slow">
    <p:cover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GLASANJE</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23528" y="908720"/>
            <a:ext cx="8496944" cy="6001643"/>
          </a:xfrm>
          <a:prstGeom prst="rect">
            <a:avLst/>
          </a:prstGeom>
          <a:noFill/>
        </p:spPr>
        <p:txBody>
          <a:bodyPr wrap="square" rtlCol="0">
            <a:spAutoFit/>
          </a:bodyPr>
          <a:lstStyle/>
          <a:p>
            <a:pPr algn="ct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dolazak na biračko mjesto do kontrolora reda</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identifikacija (potpisivanje birača kao na identifikacionom dokumentu i čitanje imena birača koji je pristupio glasanju)</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izdavanje glasačkih listića (pojašnjenje biraču ispravnog načina glasanja)</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glasanje u glasačkoj kabini (označavanje listića vrši se plavom olovkom)</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ubacivanje glasačkih listića u glasačku kutiju (jedan po jedan)</a:t>
            </a:r>
          </a:p>
          <a:p>
            <a:endParaRPr lang="bs-Latn-BA" sz="2400" b="1" dirty="0" smtClean="0">
              <a:latin typeface="Times New Roman" pitchFamily="18" charset="0"/>
              <a:cs typeface="Times New Roman" pitchFamily="18" charset="0"/>
            </a:endParaRPr>
          </a:p>
          <a:p>
            <a:pPr>
              <a:buFont typeface="Arial" pitchFamily="34" charset="0"/>
              <a:buChar char="•"/>
            </a:pPr>
            <a:endParaRPr lang="bs-Latn-BA" sz="2400" b="1" dirty="0" smtClean="0">
              <a:latin typeface="Times New Roman" pitchFamily="18" charset="0"/>
              <a:cs typeface="Times New Roman" pitchFamily="18" charset="0"/>
            </a:endParaRPr>
          </a:p>
          <a:p>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289285441"/>
      </p:ext>
    </p:extLst>
  </p:cSld>
  <p:clrMapOvr>
    <a:masterClrMapping/>
  </p:clrMapOvr>
  <p:transition spd="slow">
    <p:cover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GLASANJE</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576" y="1772816"/>
            <a:ext cx="7560840" cy="4154984"/>
          </a:xfrm>
          <a:prstGeom prst="rect">
            <a:avLst/>
          </a:prstGeom>
          <a:noFill/>
        </p:spPr>
        <p:txBody>
          <a:bodyPr wrap="square" rtlCol="0">
            <a:spAutoFit/>
          </a:bodyPr>
          <a:lstStyle/>
          <a:p>
            <a:pPr algn="ctr"/>
            <a:r>
              <a:rPr lang="bs-Latn-BA" sz="2400" b="1" dirty="0" smtClean="0">
                <a:latin typeface="Times New Roman" pitchFamily="18" charset="0"/>
                <a:cs typeface="Times New Roman" pitchFamily="18" charset="0"/>
              </a:rPr>
              <a:t>Oštećeni glasački listići</a:t>
            </a:r>
          </a:p>
          <a:p>
            <a:pPr algn="ct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Pravo birača da zamjeni jedan ili oba glasačka listića</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Izdavanje novog glasačkog listića umjesto oštećenog</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Markiranje i pakiranje oštećenog glasačkog listića u kovertu</a:t>
            </a:r>
          </a:p>
          <a:p>
            <a:endParaRPr lang="bs-Latn-BA" sz="2400" b="1" dirty="0" smtClean="0">
              <a:latin typeface="Times New Roman" pitchFamily="18" charset="0"/>
              <a:cs typeface="Times New Roman" pitchFamily="18" charset="0"/>
            </a:endParaRPr>
          </a:p>
          <a:p>
            <a:pPr>
              <a:buFont typeface="Arial" pitchFamily="34" charset="0"/>
              <a:buChar char="•"/>
            </a:pPr>
            <a:endParaRPr lang="bs-Latn-BA" sz="2400" b="1" dirty="0" smtClean="0">
              <a:latin typeface="Times New Roman" pitchFamily="18" charset="0"/>
              <a:cs typeface="Times New Roman" pitchFamily="18" charset="0"/>
            </a:endParaRPr>
          </a:p>
          <a:p>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289285441"/>
      </p:ext>
    </p:extLst>
  </p:cSld>
  <p:clrMapOvr>
    <a:masterClrMapping/>
  </p:clrMapOvr>
  <p:transition spd="slow">
    <p:cover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GLASANJE</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133" y="1124744"/>
            <a:ext cx="7560840" cy="5632311"/>
          </a:xfrm>
          <a:prstGeom prst="rect">
            <a:avLst/>
          </a:prstGeom>
          <a:noFill/>
        </p:spPr>
        <p:txBody>
          <a:bodyPr wrap="square" rtlCol="0">
            <a:spAutoFit/>
          </a:bodyPr>
          <a:lstStyle/>
          <a:p>
            <a:pPr algn="ctr"/>
            <a:r>
              <a:rPr lang="bs-Latn-BA" sz="2400" b="1" dirty="0" smtClean="0">
                <a:latin typeface="Times New Roman" pitchFamily="18" charset="0"/>
                <a:cs typeface="Times New Roman" pitchFamily="18" charset="0"/>
              </a:rPr>
              <a:t>Pomoć drugog lica</a:t>
            </a:r>
          </a:p>
          <a:p>
            <a:pPr algn="ctr"/>
            <a:r>
              <a:rPr lang="bs-Latn-BA" sz="2400" b="1" dirty="0" smtClean="0">
                <a:latin typeface="Times New Roman" pitchFamily="18" charset="0"/>
                <a:cs typeface="Times New Roman" pitchFamily="18" charset="0"/>
              </a:rPr>
              <a:t>(na biračkom mjestu)</a:t>
            </a:r>
          </a:p>
          <a:p>
            <a:pPr algn="ct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Izjava birača da mu je potrebna pomoć</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Određivanje lica koje pomaže biraču (zabrana za birački odbor i posmatrače)</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Potpisivanje birača (XX, broj lične karte birača i lica koje pomaže i potpis lica koje pomaže)</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Glasanje </a:t>
            </a:r>
          </a:p>
          <a:p>
            <a:endParaRPr lang="bs-Latn-BA" sz="2400" b="1" dirty="0" smtClean="0">
              <a:latin typeface="Times New Roman" pitchFamily="18" charset="0"/>
              <a:cs typeface="Times New Roman" pitchFamily="18" charset="0"/>
            </a:endParaRPr>
          </a:p>
          <a:p>
            <a:pPr>
              <a:buFont typeface="Arial" pitchFamily="34" charset="0"/>
              <a:buChar char="•"/>
            </a:pPr>
            <a:endParaRPr lang="bs-Latn-BA" sz="2400" b="1" dirty="0" smtClean="0">
              <a:latin typeface="Times New Roman" pitchFamily="18" charset="0"/>
              <a:cs typeface="Times New Roman" pitchFamily="18" charset="0"/>
            </a:endParaRPr>
          </a:p>
          <a:p>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289285441"/>
      </p:ext>
    </p:extLst>
  </p:cSld>
  <p:clrMapOvr>
    <a:masterClrMapping/>
  </p:clrMapOvr>
  <p:transition spd="slow">
    <p:cover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GLASANJE</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576" y="1052737"/>
            <a:ext cx="7560840" cy="6001643"/>
          </a:xfrm>
          <a:prstGeom prst="rect">
            <a:avLst/>
          </a:prstGeom>
          <a:noFill/>
        </p:spPr>
        <p:txBody>
          <a:bodyPr wrap="square" rtlCol="0">
            <a:spAutoFit/>
          </a:bodyPr>
          <a:lstStyle/>
          <a:p>
            <a:pPr algn="ctr"/>
            <a:r>
              <a:rPr lang="bs-Latn-BA" sz="2400" b="1" dirty="0" smtClean="0">
                <a:latin typeface="Times New Roman" pitchFamily="18" charset="0"/>
                <a:cs typeface="Times New Roman" pitchFamily="18" charset="0"/>
              </a:rPr>
              <a:t>Glasanje birača izvan biračkog mjesta</a:t>
            </a:r>
          </a:p>
          <a:p>
            <a:pPr algn="ct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Upoznavanje na identifikaciji o biraču koji ne može ući na biračko mjesto</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Odlazak člana biračkog odbora sa Zapisnikom, kovertom i glasačkim listićima do birača</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Potpisivanje birača u Zapisnik i glasanje birača</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Ubacivanje glasačkih listića u glasačku kutiju i vraćanje koverte biračkom odboru i potpis lica na izvod iz CBS-a </a:t>
            </a:r>
          </a:p>
          <a:p>
            <a:endParaRPr lang="bs-Latn-BA" sz="2400" b="1" dirty="0" smtClean="0">
              <a:latin typeface="Times New Roman" pitchFamily="18" charset="0"/>
              <a:cs typeface="Times New Roman" pitchFamily="18" charset="0"/>
            </a:endParaRPr>
          </a:p>
          <a:p>
            <a:pPr>
              <a:buFont typeface="Arial" pitchFamily="34" charset="0"/>
              <a:buChar char="•"/>
            </a:pPr>
            <a:endParaRPr lang="bs-Latn-BA" sz="2400" b="1" dirty="0" smtClean="0">
              <a:latin typeface="Times New Roman" pitchFamily="18" charset="0"/>
              <a:cs typeface="Times New Roman" pitchFamily="18" charset="0"/>
            </a:endParaRPr>
          </a:p>
          <a:p>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289285441"/>
      </p:ext>
    </p:extLst>
  </p:cSld>
  <p:clrMapOvr>
    <a:masterClrMapping/>
  </p:clrMapOvr>
  <p:transition spd="slow">
    <p:cover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GLASANJE</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133" y="1052736"/>
            <a:ext cx="7560840" cy="4154984"/>
          </a:xfrm>
          <a:prstGeom prst="rect">
            <a:avLst/>
          </a:prstGeom>
          <a:noFill/>
        </p:spPr>
        <p:txBody>
          <a:bodyPr wrap="square" rtlCol="0">
            <a:spAutoFit/>
          </a:bodyPr>
          <a:lstStyle/>
          <a:p>
            <a:pPr algn="just"/>
            <a:endParaRPr lang="bs-Latn-BA" sz="2400" b="1" dirty="0" smtClean="0">
              <a:latin typeface="Times New Roman" pitchFamily="18" charset="0"/>
              <a:cs typeface="Times New Roman" pitchFamily="18" charset="0"/>
            </a:endParaRPr>
          </a:p>
          <a:p>
            <a:pPr algn="ctr"/>
            <a:r>
              <a:rPr lang="bs-Latn-BA" sz="2400" b="1" dirty="0" smtClean="0">
                <a:latin typeface="Times New Roman" pitchFamily="18" charset="0"/>
                <a:cs typeface="Times New Roman" pitchFamily="18" charset="0"/>
              </a:rPr>
              <a:t>Prekid u radu BO</a:t>
            </a:r>
          </a:p>
          <a:p>
            <a:pPr algn="just">
              <a:buFont typeface="Arial" pitchFamily="34" charset="0"/>
              <a:buChar char="•"/>
            </a:pPr>
            <a:r>
              <a:rPr lang="bs-Latn-BA" sz="2400" b="1" dirty="0" smtClean="0">
                <a:latin typeface="Times New Roman" pitchFamily="18" charset="0"/>
                <a:cs typeface="Times New Roman" pitchFamily="18" charset="0"/>
              </a:rPr>
              <a:t> Do 3 sata</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Preko 3 sata</a:t>
            </a:r>
          </a:p>
          <a:p>
            <a:pPr algn="just">
              <a:buFont typeface="Arial" pitchFamily="34" charset="0"/>
              <a:buChar char="•"/>
            </a:pPr>
            <a:endParaRPr lang="bs-Latn-BA" sz="2400" b="1" dirty="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Pipadnicima policije nije dozvoljeno unošenje oružja na biračko mjesto, osim ako su pozvani na biračko mjesto da održe red i mir</a:t>
            </a:r>
          </a:p>
          <a:p>
            <a:pPr>
              <a:buFont typeface="Arial" pitchFamily="34" charset="0"/>
              <a:buChar char="•"/>
            </a:pPr>
            <a:endParaRPr lang="bs-Latn-BA" sz="2400" b="1" dirty="0" smtClean="0">
              <a:latin typeface="Times New Roman" pitchFamily="18" charset="0"/>
              <a:cs typeface="Times New Roman" pitchFamily="18" charset="0"/>
            </a:endParaRPr>
          </a:p>
          <a:p>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289285441"/>
      </p:ext>
    </p:extLst>
  </p:cSld>
  <p:clrMapOvr>
    <a:masterClrMapping/>
  </p:clrMapOvr>
  <p:transition spd="slow">
    <p:cover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rot="16200000">
            <a:off x="1589065" y="-567411"/>
            <a:ext cx="8779548" cy="52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bs-Latn-BA"/>
          </a:p>
        </p:txBody>
      </p:sp>
      <p:sp>
        <p:nvSpPr>
          <p:cNvPr id="5" name="Rectangle 4"/>
          <p:cNvSpPr/>
          <p:nvPr/>
        </p:nvSpPr>
        <p:spPr>
          <a:xfrm>
            <a:off x="467101" y="56237"/>
            <a:ext cx="8136904" cy="369332"/>
          </a:xfrm>
          <a:prstGeom prst="rect">
            <a:avLst/>
          </a:prstGeom>
        </p:spPr>
        <p:txBody>
          <a:bodyPr wrap="square">
            <a:spAutoFit/>
          </a:bodyPr>
          <a:lstStyle/>
          <a:p>
            <a:pPr lvl="0" algn="ctr"/>
            <a:r>
              <a:rPr lang="hr-HR" b="1" dirty="0" smtClean="0">
                <a:latin typeface="Times New Roman" panose="02020603050405020304" pitchFamily="18" charset="0"/>
                <a:cs typeface="Times New Roman" panose="02020603050405020304" pitchFamily="18" charset="0"/>
              </a:rPr>
              <a:t>Zapisnik o primopredaji glasačkih listića – COVID – 19 </a:t>
            </a:r>
            <a:endParaRPr lang="bs-Latn-BA"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1907295" y="371172"/>
            <a:ext cx="5040969" cy="6486828"/>
          </a:xfrm>
          <a:prstGeom prst="rect">
            <a:avLst/>
          </a:prstGeom>
        </p:spPr>
      </p:pic>
    </p:spTree>
    <p:extLst>
      <p:ext uri="{BB962C8B-B14F-4D97-AF65-F5344CB8AC3E}">
        <p14:creationId xmlns:p14="http://schemas.microsoft.com/office/powerpoint/2010/main" val="30018082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ZATVARANJE BIRAČKOG MJESTA</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576" y="1700808"/>
            <a:ext cx="7560840" cy="4524315"/>
          </a:xfrm>
          <a:prstGeom prst="rect">
            <a:avLst/>
          </a:prstGeom>
          <a:noFill/>
        </p:spPr>
        <p:txBody>
          <a:bodyPr wrap="square" rtlCol="0">
            <a:spAutoFit/>
          </a:bodyPr>
          <a:lstStyle/>
          <a:p>
            <a:pPr algn="ctr"/>
            <a:r>
              <a:rPr lang="bs-Latn-BA" sz="2400" b="1" dirty="0" smtClean="0">
                <a:latin typeface="Times New Roman" pitchFamily="18" charset="0"/>
                <a:cs typeface="Times New Roman" pitchFamily="18" charset="0"/>
              </a:rPr>
              <a:t>Obavještenje i radnje kod zatvaranja biračkog mjesta</a:t>
            </a:r>
          </a:p>
          <a:p>
            <a:pPr algn="ct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10 minuta prije zatvaranja obavještenje</a:t>
            </a:r>
          </a:p>
          <a:p>
            <a:pPr algn="ct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stajanje kontrolora reda na kraj reda birača</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zatvaranje biračkog mjesta</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lijepljenje otvora glasačke kutije i formiranje radne površine od stolova </a:t>
            </a:r>
          </a:p>
          <a:p>
            <a:pPr>
              <a:buFont typeface="Arial" pitchFamily="34" charset="0"/>
              <a:buChar char="•"/>
            </a:pPr>
            <a:endParaRPr lang="bs-Latn-BA" sz="2400" b="1" dirty="0" smtClean="0">
              <a:latin typeface="Times New Roman" pitchFamily="18" charset="0"/>
              <a:cs typeface="Times New Roman" pitchFamily="18" charset="0"/>
            </a:endParaRPr>
          </a:p>
          <a:p>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289285441"/>
      </p:ext>
    </p:extLst>
  </p:cSld>
  <p:clrMapOvr>
    <a:masterClrMapping/>
  </p:clrMapOvr>
  <p:transition spd="slow">
    <p:cover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ZATVARANJE BIRAČKOG MJESTA</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576" y="1700808"/>
            <a:ext cx="7560840" cy="4893647"/>
          </a:xfrm>
          <a:prstGeom prst="rect">
            <a:avLst/>
          </a:prstGeom>
          <a:noFill/>
        </p:spPr>
        <p:txBody>
          <a:bodyPr wrap="square" rtlCol="0">
            <a:spAutoFit/>
          </a:bodyPr>
          <a:lstStyle/>
          <a:p>
            <a:pPr algn="ctr"/>
            <a:r>
              <a:rPr lang="bs-Latn-BA" sz="2400" b="1" dirty="0" smtClean="0">
                <a:latin typeface="Times New Roman" pitchFamily="18" charset="0"/>
                <a:cs typeface="Times New Roman" pitchFamily="18" charset="0"/>
              </a:rPr>
              <a:t>Utvrđivanje statističkih podataka</a:t>
            </a:r>
          </a:p>
          <a:p>
            <a:pPr algn="ctr"/>
            <a:r>
              <a:rPr lang="bs-Latn-BA" sz="2400" b="1" dirty="0" smtClean="0">
                <a:latin typeface="Times New Roman" pitchFamily="18" charset="0"/>
                <a:cs typeface="Times New Roman" pitchFamily="18" charset="0"/>
              </a:rPr>
              <a:t>(Popunjavanje Obrasca brojnog stanja BS)</a:t>
            </a:r>
          </a:p>
          <a:p>
            <a:pPr algn="ct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Broj potpisa na izvodu iz Centralnog biračkog spiska</a:t>
            </a:r>
          </a:p>
          <a:p>
            <a:pPr algn="ct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Broj oštećenih glasačkih listića</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Broj neiskorištenih glasačkih listića</a:t>
            </a:r>
          </a:p>
          <a:p>
            <a:pPr algn="just">
              <a:buFont typeface="Arial" pitchFamily="34" charset="0"/>
              <a:buChar char="•"/>
            </a:pPr>
            <a:endParaRPr lang="bs-Latn-BA" sz="2400" b="1" dirty="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Otećeni i neiskorišteni glasački listići se pakuju u providne plastične vreće, za svaki nivo posebno.</a:t>
            </a:r>
          </a:p>
          <a:p>
            <a:pPr>
              <a:buFont typeface="Arial" pitchFamily="34" charset="0"/>
              <a:buChar char="•"/>
            </a:pPr>
            <a:endParaRPr lang="bs-Latn-BA" sz="2400" b="1" dirty="0" smtClean="0">
              <a:latin typeface="Times New Roman" pitchFamily="18" charset="0"/>
              <a:cs typeface="Times New Roman" pitchFamily="18" charset="0"/>
            </a:endParaRPr>
          </a:p>
          <a:p>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289285441"/>
      </p:ext>
    </p:extLst>
  </p:cSld>
  <p:clrMapOvr>
    <a:masterClrMapping/>
  </p:clrMapOvr>
  <p:transition spd="slow">
    <p:cover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rot="16200000">
            <a:off x="1589065" y="-567411"/>
            <a:ext cx="8779548" cy="52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bs-Latn-BA"/>
          </a:p>
        </p:txBody>
      </p:sp>
      <p:pic>
        <p:nvPicPr>
          <p:cNvPr id="3" name="Picture 2"/>
          <p:cNvPicPr>
            <a:picLocks noChangeAspect="1"/>
          </p:cNvPicPr>
          <p:nvPr/>
        </p:nvPicPr>
        <p:blipFill>
          <a:blip r:embed="rId3"/>
          <a:stretch>
            <a:fillRect/>
          </a:stretch>
        </p:blipFill>
        <p:spPr>
          <a:xfrm>
            <a:off x="0" y="671009"/>
            <a:ext cx="9144000" cy="6142367"/>
          </a:xfrm>
          <a:prstGeom prst="rect">
            <a:avLst/>
          </a:prstGeom>
          <a:ln w="38100" cmpd="sng">
            <a:noFill/>
          </a:ln>
        </p:spPr>
      </p:pic>
      <p:sp>
        <p:nvSpPr>
          <p:cNvPr id="5" name="Rectangle 4"/>
          <p:cNvSpPr/>
          <p:nvPr/>
        </p:nvSpPr>
        <p:spPr>
          <a:xfrm>
            <a:off x="467101" y="56237"/>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ZATVARANJE BIRAČKOG MJESTA</a:t>
            </a:r>
            <a:endParaRPr lang="bs-Latn-BA" sz="2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34681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DAN UOČI IZBORA</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133" y="1268760"/>
            <a:ext cx="7560840" cy="4524315"/>
          </a:xfrm>
          <a:prstGeom prst="rect">
            <a:avLst/>
          </a:prstGeom>
          <a:noFill/>
        </p:spPr>
        <p:txBody>
          <a:bodyPr wrap="square" rtlCol="0">
            <a:spAutoFit/>
          </a:bodyPr>
          <a:lstStyle/>
          <a:p>
            <a:pPr algn="ctr"/>
            <a:r>
              <a:rPr lang="bs-Latn-BA" sz="2400" b="1" dirty="0" smtClean="0">
                <a:latin typeface="Times New Roman" pitchFamily="18" charset="0"/>
                <a:cs typeface="Times New Roman" pitchFamily="18" charset="0"/>
              </a:rPr>
              <a:t>Preuzimanje izbornog materijala</a:t>
            </a:r>
          </a:p>
          <a:p>
            <a:pPr algn="ctr"/>
            <a:endParaRPr lang="bs-Latn-BA" sz="2400" b="1" dirty="0" smtClean="0">
              <a:latin typeface="Times New Roman" pitchFamily="18" charset="0"/>
              <a:cs typeface="Times New Roman" pitchFamily="18" charset="0"/>
            </a:endParaRPr>
          </a:p>
          <a:p>
            <a:pPr marL="342900" indent="-342900">
              <a:buFont typeface="Arial" panose="020B0604020202020204" pitchFamily="34" charset="0"/>
              <a:buChar char="•"/>
            </a:pPr>
            <a:r>
              <a:rPr lang="bs-Latn-BA" sz="2400" b="1" dirty="0" smtClean="0">
                <a:latin typeface="Times New Roman" pitchFamily="18" charset="0"/>
                <a:cs typeface="Times New Roman" pitchFamily="18" charset="0"/>
              </a:rPr>
              <a:t>Neosjetljivi  izborni materijal</a:t>
            </a:r>
          </a:p>
          <a:p>
            <a:pPr marL="342900" indent="-342900">
              <a:buFont typeface="Arial" panose="020B0604020202020204" pitchFamily="34" charset="0"/>
              <a:buChar char="•"/>
            </a:pPr>
            <a:endParaRPr lang="bs-Latn-BA" sz="2400" b="1" dirty="0" smtClean="0">
              <a:latin typeface="Times New Roman" pitchFamily="18" charset="0"/>
              <a:cs typeface="Times New Roman" pitchFamily="18" charset="0"/>
            </a:endParaRPr>
          </a:p>
          <a:p>
            <a:pPr marL="342900" indent="-342900">
              <a:buFont typeface="Arial" panose="020B0604020202020204" pitchFamily="34" charset="0"/>
              <a:buChar char="•"/>
            </a:pPr>
            <a:r>
              <a:rPr lang="bs-Latn-BA" sz="2400" b="1" dirty="0" smtClean="0">
                <a:latin typeface="Times New Roman" pitchFamily="18" charset="0"/>
                <a:cs typeface="Times New Roman" pitchFamily="18" charset="0"/>
              </a:rPr>
              <a:t>Osjetljivi  izborni materijal (glasački listići, obrasci i izvod iz CBS)</a:t>
            </a:r>
          </a:p>
          <a:p>
            <a:pPr marL="342900" indent="-342900">
              <a:buFont typeface="Arial" panose="020B0604020202020204" pitchFamily="34" charset="0"/>
              <a:buChar char="•"/>
            </a:pPr>
            <a:endParaRPr lang="bs-Latn-BA" sz="2400" b="1" dirty="0" smtClean="0">
              <a:latin typeface="Times New Roman" pitchFamily="18" charset="0"/>
              <a:cs typeface="Times New Roman" pitchFamily="18" charset="0"/>
            </a:endParaRPr>
          </a:p>
          <a:p>
            <a:pPr marL="342900" indent="-342900">
              <a:buFont typeface="Arial" panose="020B0604020202020204" pitchFamily="34" charset="0"/>
              <a:buChar char="•"/>
            </a:pPr>
            <a:r>
              <a:rPr lang="bs-Latn-BA" sz="2400" b="1" dirty="0" smtClean="0">
                <a:latin typeface="Times New Roman" pitchFamily="18" charset="0"/>
                <a:cs typeface="Times New Roman" pitchFamily="18" charset="0"/>
              </a:rPr>
              <a:t>Određivanje skladištenja izbornog materijala</a:t>
            </a:r>
          </a:p>
          <a:p>
            <a:pPr marL="342900" indent="-342900">
              <a:buFont typeface="Arial" panose="020B0604020202020204" pitchFamily="34" charset="0"/>
              <a:buChar char="•"/>
            </a:pPr>
            <a:endParaRPr lang="bs-Latn-BA" sz="2400" b="1" dirty="0">
              <a:latin typeface="Times New Roman" pitchFamily="18" charset="0"/>
              <a:cs typeface="Times New Roman" pitchFamily="18" charset="0"/>
            </a:endParaRPr>
          </a:p>
          <a:p>
            <a:pPr marL="342900" indent="-342900">
              <a:buFont typeface="Arial" panose="020B0604020202020204" pitchFamily="34" charset="0"/>
              <a:buChar char="•"/>
            </a:pPr>
            <a:r>
              <a:rPr lang="bs-Latn-BA" sz="2400" b="1" dirty="0" smtClean="0">
                <a:latin typeface="Times New Roman" pitchFamily="18" charset="0"/>
                <a:cs typeface="Times New Roman" pitchFamily="18" charset="0"/>
              </a:rPr>
              <a:t>Dezinfekcija biračkog mjesta u saradnji sa nadležnim organima</a:t>
            </a:r>
          </a:p>
          <a:p>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289285441"/>
      </p:ext>
    </p:extLst>
  </p:cSld>
  <p:clrMapOvr>
    <a:masterClrMapping/>
  </p:clrMapOvr>
  <p:transition spd="slow">
    <p:cover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ZATVARANJE BIRAČKOG MJESTA</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576" y="1052737"/>
            <a:ext cx="7560840" cy="3785652"/>
          </a:xfrm>
          <a:prstGeom prst="rect">
            <a:avLst/>
          </a:prstGeom>
          <a:noFill/>
        </p:spPr>
        <p:txBody>
          <a:bodyPr wrap="square" rtlCol="0">
            <a:spAutoFit/>
          </a:bodyPr>
          <a:lstStyle/>
          <a:p>
            <a:pPr marL="342900" indent="-342900">
              <a:buFont typeface="Arial" panose="020B0604020202020204" pitchFamily="34" charset="0"/>
              <a:buChar char="•"/>
            </a:pPr>
            <a:r>
              <a:rPr lang="bs-Latn-BA" sz="2400" b="1" dirty="0" smtClean="0">
                <a:latin typeface="Times New Roman" pitchFamily="18" charset="0"/>
                <a:cs typeface="Times New Roman" pitchFamily="18" charset="0"/>
              </a:rPr>
              <a:t>Obrazac brojnog stanja </a:t>
            </a:r>
          </a:p>
          <a:p>
            <a:pPr algn="ct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Zelena kopija – koverta predsjednik IK</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Crvena kopija – koverta predsjednik biračkog odbora</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Original u koricama – koverta Centralna izborna komisija BiH</a:t>
            </a:r>
          </a:p>
          <a:p>
            <a:pPr>
              <a:buFont typeface="Arial" pitchFamily="34" charset="0"/>
              <a:buChar char="•"/>
            </a:pPr>
            <a:endParaRPr lang="bs-Latn-BA" sz="2400" b="1" dirty="0" smtClean="0">
              <a:latin typeface="Times New Roman" pitchFamily="18" charset="0"/>
              <a:cs typeface="Times New Roman" pitchFamily="18" charset="0"/>
            </a:endParaRPr>
          </a:p>
          <a:p>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289285441"/>
      </p:ext>
    </p:extLst>
  </p:cSld>
  <p:clrMapOvr>
    <a:masterClrMapping/>
  </p:clrMapOvr>
  <p:transition spd="slow">
    <p:cover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BROJANJE GLASAČKIH LISTIĆA</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576" y="1340768"/>
            <a:ext cx="7560840" cy="3785652"/>
          </a:xfrm>
          <a:prstGeom prst="rect">
            <a:avLst/>
          </a:prstGeom>
          <a:noFill/>
        </p:spPr>
        <p:txBody>
          <a:bodyPr wrap="square" rtlCol="0">
            <a:spAutoFit/>
          </a:bodyPr>
          <a:lstStyle/>
          <a:p>
            <a:pPr>
              <a:buFont typeface="Arial" pitchFamily="34" charset="0"/>
              <a:buChar char="•"/>
            </a:pPr>
            <a:endParaRPr lang="bs-Latn-BA" sz="2400" b="1" dirty="0" smtClean="0">
              <a:latin typeface="Times New Roman" pitchFamily="18" charset="0"/>
              <a:cs typeface="Times New Roman" pitchFamily="18" charset="0"/>
            </a:endParaRPr>
          </a:p>
          <a:p>
            <a:pPr>
              <a:buFont typeface="Arial" pitchFamily="34" charset="0"/>
              <a:buChar char="•"/>
            </a:pPr>
            <a:r>
              <a:rPr lang="bs-Latn-BA" sz="2400" b="1" dirty="0" smtClean="0">
                <a:latin typeface="Times New Roman" pitchFamily="18" charset="0"/>
                <a:cs typeface="Times New Roman" pitchFamily="18" charset="0"/>
              </a:rPr>
              <a:t> Otvaranje glasačke kutije i predočavanje prazne glasačke kutije svim prisutnim na biračkom mjestu</a:t>
            </a:r>
          </a:p>
          <a:p>
            <a:pPr>
              <a:buFont typeface="Arial" pitchFamily="34" charset="0"/>
              <a:buChar char="•"/>
            </a:pPr>
            <a:endParaRPr lang="bs-Latn-BA" sz="2400" b="1" dirty="0" smtClean="0">
              <a:latin typeface="Times New Roman" pitchFamily="18" charset="0"/>
              <a:cs typeface="Times New Roman" pitchFamily="18" charset="0"/>
            </a:endParaRPr>
          </a:p>
          <a:p>
            <a:pPr>
              <a:buFont typeface="Arial" pitchFamily="34" charset="0"/>
              <a:buChar char="•"/>
            </a:pPr>
            <a:r>
              <a:rPr lang="bs-Latn-BA" sz="2400" b="1" dirty="0" smtClean="0">
                <a:latin typeface="Times New Roman" pitchFamily="18" charset="0"/>
                <a:cs typeface="Times New Roman" pitchFamily="18" charset="0"/>
              </a:rPr>
              <a:t> Razvrstavanje glasačkih listića po nivoima</a:t>
            </a:r>
          </a:p>
          <a:p>
            <a:pPr>
              <a:buFont typeface="Arial" pitchFamily="34" charset="0"/>
              <a:buChar char="•"/>
            </a:pPr>
            <a:endParaRPr lang="bs-Latn-BA" sz="2400" b="1" dirty="0">
              <a:latin typeface="Times New Roman" pitchFamily="18" charset="0"/>
              <a:cs typeface="Times New Roman" pitchFamily="18" charset="0"/>
            </a:endParaRPr>
          </a:p>
          <a:p>
            <a:pPr>
              <a:buFont typeface="Arial" pitchFamily="34" charset="0"/>
              <a:buChar char="•"/>
            </a:pPr>
            <a:r>
              <a:rPr lang="bs-Latn-BA" sz="2400" b="1" dirty="0" smtClean="0">
                <a:latin typeface="Times New Roman" pitchFamily="18" charset="0"/>
                <a:cs typeface="Times New Roman" pitchFamily="18" charset="0"/>
              </a:rPr>
              <a:t> Glasački listići za nivo koji se trenutno ne broji se pakuju u providnu plastičnu vreću</a:t>
            </a:r>
          </a:p>
          <a:p>
            <a:pPr>
              <a:buFont typeface="Arial" pitchFamily="34" charset="0"/>
              <a:buChar char="•"/>
            </a:pPr>
            <a:endParaRPr lang="bs-Latn-BA" sz="2400" b="1" dirty="0" smtClean="0">
              <a:latin typeface="Times New Roman" pitchFamily="18" charset="0"/>
              <a:cs typeface="Times New Roman" pitchFamily="18" charset="0"/>
            </a:endParaRPr>
          </a:p>
          <a:p>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289285441"/>
      </p:ext>
    </p:extLst>
  </p:cSld>
  <p:clrMapOvr>
    <a:masterClrMapping/>
  </p:clrMapOvr>
  <p:transition spd="slow">
    <p:cover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44624"/>
            <a:ext cx="8136904" cy="523220"/>
          </a:xfrm>
          <a:prstGeom prst="rect">
            <a:avLst/>
          </a:prstGeom>
        </p:spPr>
        <p:txBody>
          <a:bodyPr wrap="square">
            <a:spAutoFit/>
          </a:bodyPr>
          <a:lstStyle/>
          <a:p>
            <a:pPr algn="ctr"/>
            <a:r>
              <a:rPr lang="bs-Latn-BA" sz="2800" b="1" dirty="0">
                <a:latin typeface="Times New Roman" pitchFamily="18" charset="0"/>
                <a:cs typeface="Times New Roman" pitchFamily="18" charset="0"/>
              </a:rPr>
              <a:t>Redoslijed brojanja glasačkih listića</a:t>
            </a:r>
          </a:p>
        </p:txBody>
      </p:sp>
      <p:sp>
        <p:nvSpPr>
          <p:cNvPr id="5" name="TextBox 4"/>
          <p:cNvSpPr txBox="1"/>
          <p:nvPr/>
        </p:nvSpPr>
        <p:spPr>
          <a:xfrm>
            <a:off x="467101" y="836712"/>
            <a:ext cx="3672408" cy="5539978"/>
          </a:xfrm>
          <a:prstGeom prst="rect">
            <a:avLst/>
          </a:prstGeom>
          <a:noFill/>
          <a:ln>
            <a:solidFill>
              <a:schemeClr val="tx1"/>
            </a:solidFill>
          </a:ln>
        </p:spPr>
        <p:txBody>
          <a:bodyPr wrap="square" rtlCol="0">
            <a:spAutoFit/>
          </a:bodyPr>
          <a:lstStyle/>
          <a:p>
            <a:r>
              <a:rPr lang="hr-HR" sz="2200" b="1" dirty="0" smtClean="0">
                <a:latin typeface="Times New Roman" panose="02020603050405020304" pitchFamily="18" charset="0"/>
                <a:cs typeface="Times New Roman" panose="02020603050405020304" pitchFamily="18" charset="0"/>
              </a:rPr>
              <a:t>u </a:t>
            </a:r>
            <a:r>
              <a:rPr lang="hr-HR" sz="2200" b="1" dirty="0">
                <a:latin typeface="Times New Roman" panose="02020603050405020304" pitchFamily="18" charset="0"/>
                <a:cs typeface="Times New Roman" panose="02020603050405020304" pitchFamily="18" charset="0"/>
              </a:rPr>
              <a:t>Federaciji BiH</a:t>
            </a:r>
            <a:r>
              <a:rPr lang="hr-HR" sz="2200" b="1" dirty="0" smtClean="0">
                <a:latin typeface="Times New Roman" panose="02020603050405020304" pitchFamily="18" charset="0"/>
                <a:cs typeface="Times New Roman" panose="02020603050405020304" pitchFamily="18" charset="0"/>
              </a:rPr>
              <a:t>:</a:t>
            </a:r>
            <a:r>
              <a:rPr lang="hr-HR" sz="2200" b="1" dirty="0">
                <a:latin typeface="Times New Roman" panose="02020603050405020304" pitchFamily="18" charset="0"/>
                <a:cs typeface="Times New Roman" panose="02020603050405020304" pitchFamily="18" charset="0"/>
              </a:rPr>
              <a:t> </a:t>
            </a:r>
            <a:endParaRPr lang="bs-Latn-BA"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hr-HR" sz="2200" dirty="0">
                <a:latin typeface="Times New Roman" panose="02020603050405020304" pitchFamily="18" charset="0"/>
                <a:cs typeface="Times New Roman" panose="02020603050405020304" pitchFamily="18" charset="0"/>
              </a:rPr>
              <a:t>Načelnik općine / gradonačelnik grada — sistem, VEĆINSKI </a:t>
            </a:r>
            <a:r>
              <a:rPr lang="hr-HR" sz="2200" dirty="0" smtClean="0">
                <a:latin typeface="Times New Roman" panose="02020603050405020304" pitchFamily="18" charset="0"/>
                <a:cs typeface="Times New Roman" panose="02020603050405020304" pitchFamily="18" charset="0"/>
              </a:rPr>
              <a:t>GLAS</a:t>
            </a:r>
            <a:r>
              <a:rPr lang="hr-HR" sz="2200" dirty="0">
                <a:latin typeface="Times New Roman" panose="02020603050405020304" pitchFamily="18" charset="0"/>
                <a:cs typeface="Times New Roman" panose="02020603050405020304" pitchFamily="18" charset="0"/>
              </a:rPr>
              <a:t> </a:t>
            </a:r>
            <a:endParaRPr lang="bs-Latn-BA"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hr-HR" sz="2200" dirty="0">
                <a:latin typeface="Times New Roman" panose="02020603050405020304" pitchFamily="18" charset="0"/>
                <a:cs typeface="Times New Roman" panose="02020603050405020304" pitchFamily="18" charset="0"/>
              </a:rPr>
              <a:t>Gradsko / općinsko vijeće — sistem, OTVORENA </a:t>
            </a:r>
            <a:r>
              <a:rPr lang="hr-HR" sz="2200" dirty="0" smtClean="0">
                <a:latin typeface="Times New Roman" panose="02020603050405020304" pitchFamily="18" charset="0"/>
                <a:cs typeface="Times New Roman" panose="02020603050405020304" pitchFamily="18" charset="0"/>
              </a:rPr>
              <a:t>LISTA</a:t>
            </a:r>
            <a:r>
              <a:rPr lang="hr-HR" sz="2200" dirty="0">
                <a:latin typeface="Times New Roman" panose="02020603050405020304" pitchFamily="18" charset="0"/>
                <a:cs typeface="Times New Roman" panose="02020603050405020304" pitchFamily="18" charset="0"/>
              </a:rPr>
              <a:t> </a:t>
            </a:r>
            <a:endParaRPr lang="hr-HR" sz="2200" dirty="0" smtClean="0">
              <a:latin typeface="Times New Roman" panose="02020603050405020304" pitchFamily="18" charset="0"/>
              <a:cs typeface="Times New Roman" panose="02020603050405020304" pitchFamily="18" charset="0"/>
            </a:endParaRPr>
          </a:p>
          <a:p>
            <a:endParaRPr lang="bs-Latn-BA" sz="2200" dirty="0">
              <a:latin typeface="Times New Roman" panose="02020603050405020304" pitchFamily="18" charset="0"/>
              <a:cs typeface="Times New Roman" panose="02020603050405020304" pitchFamily="18" charset="0"/>
            </a:endParaRPr>
          </a:p>
          <a:p>
            <a:r>
              <a:rPr lang="hr-HR" sz="2200" b="1" dirty="0">
                <a:latin typeface="Times New Roman" panose="02020603050405020304" pitchFamily="18" charset="0"/>
                <a:cs typeface="Times New Roman" panose="02020603050405020304" pitchFamily="18" charset="0"/>
              </a:rPr>
              <a:t>u Republici Srpskoj</a:t>
            </a:r>
            <a:r>
              <a:rPr lang="hr-HR" sz="2200" b="1" dirty="0" smtClean="0">
                <a:latin typeface="Times New Roman" panose="02020603050405020304" pitchFamily="18" charset="0"/>
                <a:cs typeface="Times New Roman" panose="02020603050405020304" pitchFamily="18" charset="0"/>
              </a:rPr>
              <a:t>:</a:t>
            </a:r>
            <a:r>
              <a:rPr lang="hr-HR" sz="2200" b="1" dirty="0">
                <a:latin typeface="Times New Roman" panose="02020603050405020304" pitchFamily="18" charset="0"/>
                <a:cs typeface="Times New Roman" panose="02020603050405020304" pitchFamily="18" charset="0"/>
              </a:rPr>
              <a:t> </a:t>
            </a:r>
            <a:endParaRPr lang="bs-Latn-BA"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hr-HR" sz="2200" dirty="0">
                <a:latin typeface="Times New Roman" panose="02020603050405020304" pitchFamily="18" charset="0"/>
                <a:cs typeface="Times New Roman" panose="02020603050405020304" pitchFamily="18" charset="0"/>
              </a:rPr>
              <a:t>Načelnik općine / gradonačelnik grada — sistem, VEĆINSKI </a:t>
            </a:r>
            <a:r>
              <a:rPr lang="hr-HR" sz="2200" dirty="0" smtClean="0">
                <a:latin typeface="Times New Roman" panose="02020603050405020304" pitchFamily="18" charset="0"/>
                <a:cs typeface="Times New Roman" panose="02020603050405020304" pitchFamily="18" charset="0"/>
              </a:rPr>
              <a:t>GLAS</a:t>
            </a:r>
            <a:r>
              <a:rPr lang="hr-HR" sz="2200" dirty="0">
                <a:latin typeface="Times New Roman" panose="02020603050405020304" pitchFamily="18" charset="0"/>
                <a:cs typeface="Times New Roman" panose="02020603050405020304" pitchFamily="18" charset="0"/>
              </a:rPr>
              <a:t> </a:t>
            </a:r>
            <a:endParaRPr lang="bs-Latn-BA"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hr-HR" sz="2200" dirty="0">
                <a:latin typeface="Times New Roman" panose="02020603050405020304" pitchFamily="18" charset="0"/>
                <a:cs typeface="Times New Roman" panose="02020603050405020304" pitchFamily="18" charset="0"/>
              </a:rPr>
              <a:t>Skupština opštine / grada — sistem, OTVORENA </a:t>
            </a:r>
            <a:r>
              <a:rPr lang="hr-HR" sz="2200" dirty="0" smtClean="0">
                <a:latin typeface="Times New Roman" panose="02020603050405020304" pitchFamily="18" charset="0"/>
                <a:cs typeface="Times New Roman" panose="02020603050405020304" pitchFamily="18" charset="0"/>
              </a:rPr>
              <a:t>LISTA</a:t>
            </a:r>
          </a:p>
          <a:p>
            <a:endParaRPr lang="bs-Latn-BA" sz="2400" b="1" dirty="0" smtClean="0">
              <a:latin typeface="Times New Roman" pitchFamily="18" charset="0"/>
              <a:cs typeface="Times New Roman" pitchFamily="18" charset="0"/>
            </a:endParaRPr>
          </a:p>
        </p:txBody>
      </p:sp>
      <p:sp>
        <p:nvSpPr>
          <p:cNvPr id="4" name="TextBox 3"/>
          <p:cNvSpPr txBox="1"/>
          <p:nvPr/>
        </p:nvSpPr>
        <p:spPr>
          <a:xfrm>
            <a:off x="4716016" y="836712"/>
            <a:ext cx="3672408" cy="5509200"/>
          </a:xfrm>
          <a:prstGeom prst="rect">
            <a:avLst/>
          </a:prstGeom>
          <a:noFill/>
          <a:ln>
            <a:solidFill>
              <a:schemeClr val="tx1"/>
            </a:solidFill>
          </a:ln>
        </p:spPr>
        <p:txBody>
          <a:bodyPr wrap="square" rtlCol="0">
            <a:spAutoFit/>
          </a:bodyPr>
          <a:lstStyle/>
          <a:p>
            <a:r>
              <a:rPr lang="hr-HR" sz="2200" b="1" dirty="0" smtClean="0">
                <a:latin typeface="Times New Roman" panose="02020603050405020304" pitchFamily="18" charset="0"/>
                <a:cs typeface="Times New Roman" panose="02020603050405020304" pitchFamily="18" charset="0"/>
              </a:rPr>
              <a:t>Gradonačelnik Grada Istočno Sarajevo: </a:t>
            </a:r>
          </a:p>
          <a:p>
            <a:pPr marL="342900" indent="-342900">
              <a:buFont typeface="Arial" panose="020B0604020202020204" pitchFamily="34" charset="0"/>
              <a:buChar char="•"/>
            </a:pPr>
            <a:r>
              <a:rPr lang="hr-HR" sz="2200" dirty="0" smtClean="0">
                <a:latin typeface="Times New Roman" panose="02020603050405020304" pitchFamily="18" charset="0"/>
                <a:cs typeface="Times New Roman" panose="02020603050405020304" pitchFamily="18" charset="0"/>
              </a:rPr>
              <a:t>Načelnik </a:t>
            </a:r>
            <a:endParaRPr lang="hr-HR"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hr-HR" sz="2200" dirty="0">
                <a:latin typeface="Times New Roman" panose="02020603050405020304" pitchFamily="18" charset="0"/>
                <a:cs typeface="Times New Roman" panose="02020603050405020304" pitchFamily="18" charset="0"/>
              </a:rPr>
              <a:t>Gradonačelnik</a:t>
            </a:r>
          </a:p>
          <a:p>
            <a:pPr marL="342900" indent="-342900">
              <a:buFont typeface="Arial" panose="020B0604020202020204" pitchFamily="34" charset="0"/>
              <a:buChar char="•"/>
            </a:pPr>
            <a:r>
              <a:rPr lang="hr-HR" sz="2200" dirty="0">
                <a:latin typeface="Times New Roman" panose="02020603050405020304" pitchFamily="18" charset="0"/>
                <a:cs typeface="Times New Roman" panose="02020603050405020304" pitchFamily="18" charset="0"/>
              </a:rPr>
              <a:t>Skupština </a:t>
            </a:r>
            <a:r>
              <a:rPr lang="hr-HR" sz="2200" dirty="0" smtClean="0">
                <a:latin typeface="Times New Roman" panose="02020603050405020304" pitchFamily="18" charset="0"/>
                <a:cs typeface="Times New Roman" panose="02020603050405020304" pitchFamily="18" charset="0"/>
              </a:rPr>
              <a:t>opštine</a:t>
            </a:r>
          </a:p>
          <a:p>
            <a:endParaRPr lang="hr-HR" sz="2200" dirty="0" smtClean="0">
              <a:latin typeface="Times New Roman" panose="02020603050405020304" pitchFamily="18" charset="0"/>
              <a:cs typeface="Times New Roman" panose="02020603050405020304" pitchFamily="18" charset="0"/>
            </a:endParaRPr>
          </a:p>
          <a:p>
            <a:r>
              <a:rPr lang="hr-HR" sz="2200" b="1" dirty="0" smtClean="0">
                <a:latin typeface="Times New Roman" panose="02020603050405020304" pitchFamily="18" charset="0"/>
                <a:cs typeface="Times New Roman" panose="02020603050405020304" pitchFamily="18" charset="0"/>
              </a:rPr>
              <a:t>Brčko </a:t>
            </a:r>
            <a:r>
              <a:rPr lang="hr-HR" sz="2200" b="1" dirty="0">
                <a:latin typeface="Times New Roman" panose="02020603050405020304" pitchFamily="18" charset="0"/>
                <a:cs typeface="Times New Roman" panose="02020603050405020304" pitchFamily="18" charset="0"/>
              </a:rPr>
              <a:t>Distriktu BiH</a:t>
            </a:r>
            <a:r>
              <a:rPr lang="hr-HR" sz="2200" b="1" dirty="0" smtClean="0">
                <a:latin typeface="Times New Roman" panose="02020603050405020304" pitchFamily="18" charset="0"/>
                <a:cs typeface="Times New Roman" panose="02020603050405020304" pitchFamily="18" charset="0"/>
              </a:rPr>
              <a:t>:</a:t>
            </a:r>
            <a:endParaRPr lang="bs-Latn-BA"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hr-HR" sz="2200" dirty="0">
                <a:latin typeface="Times New Roman" panose="02020603050405020304" pitchFamily="18" charset="0"/>
                <a:cs typeface="Times New Roman" panose="02020603050405020304" pitchFamily="18" charset="0"/>
              </a:rPr>
              <a:t>Skupština Brčko Distrikta BiH — sistem, OTVORENA LISTA</a:t>
            </a:r>
            <a:r>
              <a:rPr lang="hr-HR" sz="2200" dirty="0" smtClean="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endParaRPr lang="hr-HR" sz="2200" dirty="0">
              <a:latin typeface="Times New Roman" panose="02020603050405020304" pitchFamily="18" charset="0"/>
              <a:cs typeface="Times New Roman" panose="02020603050405020304" pitchFamily="18" charset="0"/>
            </a:endParaRPr>
          </a:p>
          <a:p>
            <a:r>
              <a:rPr lang="hr-HR" sz="2200" b="1" dirty="0" smtClean="0">
                <a:latin typeface="Times New Roman" panose="02020603050405020304" pitchFamily="18" charset="0"/>
                <a:cs typeface="Times New Roman" panose="02020603050405020304" pitchFamily="18" charset="0"/>
              </a:rPr>
              <a:t>Mostar:</a:t>
            </a:r>
          </a:p>
          <a:p>
            <a:r>
              <a:rPr lang="hr-HR" sz="2200" dirty="0" smtClean="0">
                <a:latin typeface="Times New Roman" panose="02020603050405020304" pitchFamily="18" charset="0"/>
                <a:cs typeface="Times New Roman" panose="02020603050405020304" pitchFamily="18" charset="0"/>
              </a:rPr>
              <a:t>Gradska izborna jedinica (199)</a:t>
            </a:r>
          </a:p>
          <a:p>
            <a:r>
              <a:rPr lang="hr-HR" sz="2200" dirty="0" smtClean="0">
                <a:latin typeface="Times New Roman" panose="02020603050405020304" pitchFamily="18" charset="0"/>
                <a:cs typeface="Times New Roman" panose="02020603050405020304" pitchFamily="18" charset="0"/>
              </a:rPr>
              <a:t>Izborna jedinica gradskog područja (151 – 156), sistem OTVORENA LISTA</a:t>
            </a:r>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861396923"/>
      </p:ext>
    </p:extLst>
  </p:cSld>
  <p:clrMapOvr>
    <a:masterClrMapping/>
  </p:clrMapOvr>
  <p:transition spd="slow">
    <p:cover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BROJANJE GLASAČKIH LISTIĆA</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576" y="1124744"/>
            <a:ext cx="7560840" cy="5262979"/>
          </a:xfrm>
          <a:prstGeom prst="rect">
            <a:avLst/>
          </a:prstGeom>
          <a:noFill/>
        </p:spPr>
        <p:txBody>
          <a:bodyPr wrap="square" rtlCol="0">
            <a:spAutoFit/>
          </a:bodyPr>
          <a:lstStyle/>
          <a:p>
            <a:pPr algn="ctr"/>
            <a:r>
              <a:rPr lang="bs-Latn-BA" sz="2400" b="1" dirty="0" smtClean="0">
                <a:latin typeface="Times New Roman" pitchFamily="18" charset="0"/>
                <a:cs typeface="Times New Roman" pitchFamily="18" charset="0"/>
              </a:rPr>
              <a:t>Većinski glas</a:t>
            </a:r>
          </a:p>
          <a:p>
            <a:pPr algn="just">
              <a:buFont typeface="Arial" pitchFamily="34" charset="0"/>
              <a:buChar char="•"/>
            </a:pPr>
            <a:r>
              <a:rPr lang="bs-Latn-BA" sz="2400" b="1" dirty="0" smtClean="0">
                <a:latin typeface="Times New Roman" pitchFamily="18" charset="0"/>
                <a:cs typeface="Times New Roman" pitchFamily="18" charset="0"/>
              </a:rPr>
              <a:t> Početak popunjavanja obrasca ZR – većinski glas (broj BM i broj potpisa na izvodu iz CBS-a)</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Utvrđivanje broja glasačkih listića u kutiji (timovi po dvoje, duplo brojanje po 25)</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Prenos imena kandidata na stikere</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Razvrstavanje glasačkih listića prema glasovima po kandidatima</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Utvrđivanje nevažećih glasačkih listića (neoznačenih i ostalih)</a:t>
            </a:r>
          </a:p>
        </p:txBody>
      </p:sp>
    </p:spTree>
    <p:extLst>
      <p:ext uri="{BB962C8B-B14F-4D97-AF65-F5344CB8AC3E}">
        <p14:creationId xmlns:p14="http://schemas.microsoft.com/office/powerpoint/2010/main" val="2858424589"/>
      </p:ext>
    </p:extLst>
  </p:cSld>
  <p:clrMapOvr>
    <a:masterClrMapping/>
  </p:clrMapOvr>
  <p:transition spd="slow">
    <p:cover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101" y="260648"/>
            <a:ext cx="8136904" cy="892552"/>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PRIMJER ISPRAVNO POPUNJENOG GLASAČKOG LISTIĆA (VEĆINSKI GLAS)</a:t>
            </a:r>
            <a:endParaRPr lang="bs-Latn-BA" sz="26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144" y="1697736"/>
            <a:ext cx="7601712" cy="3462528"/>
          </a:xfrm>
          <a:prstGeom prst="rect">
            <a:avLst/>
          </a:prstGeom>
        </p:spPr>
      </p:pic>
    </p:spTree>
    <p:extLst>
      <p:ext uri="{BB962C8B-B14F-4D97-AF65-F5344CB8AC3E}">
        <p14:creationId xmlns:p14="http://schemas.microsoft.com/office/powerpoint/2010/main" val="33148884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BROJANJE GLASAČKIH LISTIĆA</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576" y="1340768"/>
            <a:ext cx="7560840" cy="3785652"/>
          </a:xfrm>
          <a:prstGeom prst="rect">
            <a:avLst/>
          </a:prstGeom>
          <a:noFill/>
        </p:spPr>
        <p:txBody>
          <a:bodyPr wrap="square" rtlCol="0">
            <a:spAutoFit/>
          </a:bodyPr>
          <a:lstStyle/>
          <a:p>
            <a:pPr algn="ctr"/>
            <a:r>
              <a:rPr lang="bs-Latn-BA" sz="2400" b="1" dirty="0" smtClean="0">
                <a:latin typeface="Times New Roman" pitchFamily="18" charset="0"/>
                <a:cs typeface="Times New Roman" pitchFamily="18" charset="0"/>
              </a:rPr>
              <a:t>Većinski glas</a:t>
            </a:r>
          </a:p>
          <a:p>
            <a:pPr algn="just"/>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Brojanje glasačkih listića za kandidate (timovi po dvoje, duplo brojanje po 25)</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Unos broja glasova po kandidatima u obrazac ZR – većinski glas</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Kompletno popunjavanje obrasca ZR – većinski glas</a:t>
            </a:r>
          </a:p>
          <a:p>
            <a:pPr algn="just">
              <a:buFont typeface="Arial" pitchFamily="34" charset="0"/>
              <a:buChar char="•"/>
            </a:pPr>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289285441"/>
      </p:ext>
    </p:extLst>
  </p:cSld>
  <p:clrMapOvr>
    <a:masterClrMapping/>
  </p:clrMapOvr>
  <p:transition spd="slow">
    <p:cover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Uvezivanje u svežnjeve po 25 glasačkih listića</a:t>
            </a:r>
            <a:endParaRPr lang="bs-Latn-BA" sz="2600" b="1" dirty="0">
              <a:latin typeface="Times New Roman" panose="02020603050405020304" pitchFamily="18" charset="0"/>
              <a:cs typeface="Times New Roman" panose="02020603050405020304" pitchFamily="18" charset="0"/>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611187" y="1281533"/>
            <a:ext cx="8064501" cy="4536282"/>
          </a:xfrm>
          <a:prstGeom prst="rect">
            <a:avLst/>
          </a:prstGeom>
        </p:spPr>
      </p:pic>
    </p:spTree>
    <p:extLst>
      <p:ext uri="{BB962C8B-B14F-4D97-AF65-F5344CB8AC3E}">
        <p14:creationId xmlns:p14="http://schemas.microsoft.com/office/powerpoint/2010/main" val="2956514037"/>
      </p:ext>
    </p:extLst>
  </p:cSld>
  <p:clrMapOvr>
    <a:masterClrMapping/>
  </p:clrMapOvr>
  <p:transition spd="slow">
    <p:cover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8506"/>
            <a:ext cx="5864969" cy="6815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5935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116632"/>
            <a:ext cx="8136904" cy="461665"/>
          </a:xfrm>
          <a:prstGeom prst="rect">
            <a:avLst/>
          </a:prstGeom>
        </p:spPr>
        <p:txBody>
          <a:bodyPr wrap="square">
            <a:spAutoFit/>
          </a:bodyPr>
          <a:lstStyle/>
          <a:p>
            <a:pPr algn="ctr"/>
            <a:r>
              <a:rPr lang="bs-Latn-BA" sz="2400" b="1" dirty="0">
                <a:latin typeface="Times New Roman" pitchFamily="18" charset="0"/>
                <a:cs typeface="Times New Roman" pitchFamily="18" charset="0"/>
              </a:rPr>
              <a:t>Pakiranje izbornog materijala</a:t>
            </a:r>
          </a:p>
        </p:txBody>
      </p:sp>
      <p:sp>
        <p:nvSpPr>
          <p:cNvPr id="5" name="TextBox 4"/>
          <p:cNvSpPr txBox="1"/>
          <p:nvPr/>
        </p:nvSpPr>
        <p:spPr>
          <a:xfrm>
            <a:off x="467102" y="548680"/>
            <a:ext cx="8497386" cy="6001643"/>
          </a:xfrm>
          <a:prstGeom prst="rect">
            <a:avLst/>
          </a:prstGeom>
          <a:noFill/>
        </p:spPr>
        <p:txBody>
          <a:bodyPr wrap="square" rtlCol="0">
            <a:spAutoFit/>
          </a:bodyPr>
          <a:lstStyle/>
          <a:p>
            <a:pPr algn="ctr"/>
            <a:r>
              <a:rPr lang="bs-Latn-BA" sz="2400" b="1" dirty="0" smtClean="0">
                <a:latin typeface="Times New Roman" pitchFamily="18" charset="0"/>
                <a:cs typeface="Times New Roman" pitchFamily="18" charset="0"/>
              </a:rPr>
              <a:t>Većinski glas</a:t>
            </a:r>
          </a:p>
          <a:p>
            <a:pPr marL="342900" indent="-342900">
              <a:buFont typeface="Arial" panose="020B0604020202020204" pitchFamily="34" charset="0"/>
              <a:buChar char="•"/>
            </a:pPr>
            <a:r>
              <a:rPr lang="bs-Latn-BA" sz="2400" b="1" dirty="0" smtClean="0">
                <a:latin typeface="Times New Roman" pitchFamily="18" charset="0"/>
                <a:cs typeface="Times New Roman" pitchFamily="18" charset="0"/>
              </a:rPr>
              <a:t>Boja vreće u koju se pakuju prebrojani glasački listići odgovara boji glasačkih listića.</a:t>
            </a:r>
          </a:p>
          <a:p>
            <a:pPr marL="342900" indent="-342900">
              <a:buFont typeface="Arial" panose="020B0604020202020204" pitchFamily="34" charset="0"/>
              <a:buChar char="•"/>
            </a:pPr>
            <a:r>
              <a:rPr lang="bs-Latn-BA" sz="2400" b="1" dirty="0" smtClean="0">
                <a:latin typeface="Times New Roman" pitchFamily="18" charset="0"/>
                <a:cs typeface="Times New Roman" pitchFamily="18" charset="0"/>
              </a:rPr>
              <a:t>Vreće se pečate plastičnim pečatima i na svaku vreću treba napisati broj biračkog mjesta</a:t>
            </a:r>
          </a:p>
          <a:p>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Važeći i nevažeći glasački listići i plava kopija obrasca ZR – većinski glas (siva vreća)</a:t>
            </a:r>
          </a:p>
          <a:p>
            <a:pPr algn="just">
              <a:buFont typeface="Arial" pitchFamily="34" charset="0"/>
              <a:buChar char="•"/>
            </a:pPr>
            <a:endParaRPr lang="bs-Latn-BA" sz="2400" b="1" dirty="0" smtClean="0">
              <a:latin typeface="Times New Roman" pitchFamily="18" charset="0"/>
              <a:cs typeface="Times New Roman" pitchFamily="18" charset="0"/>
            </a:endParaRPr>
          </a:p>
          <a:p>
            <a:pPr algn="ctr"/>
            <a:r>
              <a:rPr lang="bs-Latn-BA" sz="2400" b="1" dirty="0" smtClean="0">
                <a:latin typeface="Times New Roman" pitchFamily="18" charset="0"/>
                <a:cs typeface="Times New Roman" pitchFamily="18" charset="0"/>
              </a:rPr>
              <a:t>Obrazac ZR – većinski glas</a:t>
            </a:r>
          </a:p>
          <a:p>
            <a:pPr algn="ct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Žuta kopija na zid biračkog mjesta</a:t>
            </a:r>
          </a:p>
          <a:p>
            <a:pPr algn="just">
              <a:buFont typeface="Arial" pitchFamily="34" charset="0"/>
              <a:buChar char="•"/>
            </a:pPr>
            <a:r>
              <a:rPr lang="bs-Latn-BA" sz="2400" b="1" dirty="0" smtClean="0">
                <a:latin typeface="Times New Roman" pitchFamily="18" charset="0"/>
                <a:cs typeface="Times New Roman" pitchFamily="18" charset="0"/>
              </a:rPr>
              <a:t> Zelena kopija – koverta za predsjednika IK</a:t>
            </a:r>
          </a:p>
          <a:p>
            <a:pPr algn="just">
              <a:buFont typeface="Arial" pitchFamily="34" charset="0"/>
              <a:buChar char="•"/>
            </a:pPr>
            <a:r>
              <a:rPr lang="bs-Latn-BA" sz="2400" b="1" dirty="0" smtClean="0">
                <a:latin typeface="Times New Roman" pitchFamily="18" charset="0"/>
                <a:cs typeface="Times New Roman" pitchFamily="18" charset="0"/>
              </a:rPr>
              <a:t> Crvena kopija – koverta predsjednik biračkog odbora</a:t>
            </a:r>
          </a:p>
          <a:p>
            <a:pPr algn="just">
              <a:buFont typeface="Arial" pitchFamily="34" charset="0"/>
              <a:buChar char="•"/>
            </a:pPr>
            <a:r>
              <a:rPr lang="bs-Latn-BA" sz="2400" b="1" dirty="0" smtClean="0">
                <a:latin typeface="Times New Roman" pitchFamily="18" charset="0"/>
                <a:cs typeface="Times New Roman" pitchFamily="18" charset="0"/>
              </a:rPr>
              <a:t> Original u koricama – koverta za Centralnu izbornu komisiju BiH</a:t>
            </a:r>
          </a:p>
        </p:txBody>
      </p:sp>
    </p:spTree>
    <p:extLst>
      <p:ext uri="{BB962C8B-B14F-4D97-AF65-F5344CB8AC3E}">
        <p14:creationId xmlns:p14="http://schemas.microsoft.com/office/powerpoint/2010/main" val="2289285441"/>
      </p:ext>
    </p:extLst>
  </p:cSld>
  <p:clrMapOvr>
    <a:masterClrMapping/>
  </p:clrMapOvr>
  <p:transition spd="slow">
    <p:cover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BROJANJE GLASAČKIH LISTIĆA</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576" y="908721"/>
            <a:ext cx="7560840" cy="6001643"/>
          </a:xfrm>
          <a:prstGeom prst="rect">
            <a:avLst/>
          </a:prstGeom>
          <a:noFill/>
        </p:spPr>
        <p:txBody>
          <a:bodyPr wrap="square" rtlCol="0">
            <a:spAutoFit/>
          </a:bodyPr>
          <a:lstStyle/>
          <a:p>
            <a:pPr algn="ctr"/>
            <a:r>
              <a:rPr lang="bs-Latn-BA" sz="2400" b="1" dirty="0" smtClean="0">
                <a:latin typeface="Times New Roman" pitchFamily="18" charset="0"/>
                <a:cs typeface="Times New Roman" pitchFamily="18" charset="0"/>
              </a:rPr>
              <a:t>Otvorena lista</a:t>
            </a:r>
          </a:p>
          <a:p>
            <a:pPr algn="ctr"/>
            <a:r>
              <a:rPr lang="bs-Latn-BA" sz="2400" b="1" dirty="0" smtClean="0">
                <a:latin typeface="Times New Roman" pitchFamily="18" charset="0"/>
                <a:cs typeface="Times New Roman" pitchFamily="18" charset="0"/>
              </a:rPr>
              <a:t>(Prvi krug brojanja glasačkih listića)</a:t>
            </a:r>
          </a:p>
          <a:p>
            <a:pPr algn="ct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Početak popunjavanja obrasca ZR – otvorena lista (broj BM i broj potpisa na izvodu iz CBS-a)</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Utvrđivanje broja glasačkih listića u kutiji (timovi po dvoje, duplo brojanje po 25)</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Prenos naziva političkih subjekata na stikere</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Razvrstavanje glasačkih listića prema glasovima po političkim subjektima</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Utvrđivanje nevažećih (neoznačenih i ostalih)</a:t>
            </a:r>
          </a:p>
          <a:p>
            <a:pPr algn="just">
              <a:buFont typeface="Arial" pitchFamily="34" charset="0"/>
              <a:buChar char="•"/>
            </a:pPr>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289285441"/>
      </p:ext>
    </p:extLst>
  </p:cSld>
  <p:clrMapOvr>
    <a:masterClrMapping/>
  </p:clrMapOvr>
  <p:transition spd="slow">
    <p:cover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00253"/>
            <a:ext cx="8136904" cy="492443"/>
          </a:xfrm>
          <a:prstGeom prst="rect">
            <a:avLst/>
          </a:prstGeom>
        </p:spPr>
        <p:txBody>
          <a:bodyPr wrap="square">
            <a:spAutoFit/>
          </a:bodyPr>
          <a:lstStyle/>
          <a:p>
            <a:pPr lvl="0" algn="ctr"/>
            <a:r>
              <a:rPr lang="hr-HR" sz="2600" b="1" dirty="0">
                <a:latin typeface="Times New Roman" panose="02020603050405020304" pitchFamily="18" charset="0"/>
                <a:cs typeface="Times New Roman" panose="02020603050405020304" pitchFamily="18" charset="0"/>
              </a:rPr>
              <a:t>DAN UOČI IZBORA</a:t>
            </a:r>
            <a:endParaRPr lang="bs-Latn-BA" sz="26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427459" y="836712"/>
            <a:ext cx="4232773" cy="5993169"/>
          </a:xfrm>
          <a:prstGeom prst="rect">
            <a:avLst/>
          </a:prstGeom>
        </p:spPr>
      </p:pic>
    </p:spTree>
    <p:extLst>
      <p:ext uri="{BB962C8B-B14F-4D97-AF65-F5344CB8AC3E}">
        <p14:creationId xmlns:p14="http://schemas.microsoft.com/office/powerpoint/2010/main" val="2959275531"/>
      </p:ext>
    </p:extLst>
  </p:cSld>
  <p:clrMapOvr>
    <a:masterClrMapping/>
  </p:clrMapOvr>
  <p:transition spd="slow">
    <p:cover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1279"/>
            <a:ext cx="9144000" cy="6356721"/>
          </a:xfrm>
          <a:prstGeom prst="rect">
            <a:avLst/>
          </a:prstGeom>
        </p:spPr>
      </p:pic>
      <p:sp>
        <p:nvSpPr>
          <p:cNvPr id="4" name="Rectangle 3"/>
          <p:cNvSpPr/>
          <p:nvPr/>
        </p:nvSpPr>
        <p:spPr>
          <a:xfrm>
            <a:off x="503548" y="5760"/>
            <a:ext cx="8136904" cy="646331"/>
          </a:xfrm>
          <a:prstGeom prst="rect">
            <a:avLst/>
          </a:prstGeom>
        </p:spPr>
        <p:txBody>
          <a:bodyPr wrap="square">
            <a:spAutoFit/>
          </a:bodyPr>
          <a:lstStyle/>
          <a:p>
            <a:pPr lvl="0" algn="ctr"/>
            <a:r>
              <a:rPr lang="hr-HR" b="1" dirty="0" smtClean="0">
                <a:latin typeface="Times New Roman" panose="02020603050405020304" pitchFamily="18" charset="0"/>
                <a:cs typeface="Times New Roman" panose="02020603050405020304" pitchFamily="18" charset="0"/>
              </a:rPr>
              <a:t>PRIMJERI PRAVILNO POPUNJENIH GLASAČKIH LISTIĆA (OTVORENA LISTA</a:t>
            </a:r>
            <a:endParaRPr lang="bs-Latn-BA"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91359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6234"/>
            <a:ext cx="9144000" cy="6356721"/>
          </a:xfrm>
          <a:prstGeom prst="rect">
            <a:avLst/>
          </a:prstGeom>
        </p:spPr>
      </p:pic>
      <p:sp>
        <p:nvSpPr>
          <p:cNvPr id="4" name="Rectangle 3"/>
          <p:cNvSpPr/>
          <p:nvPr/>
        </p:nvSpPr>
        <p:spPr>
          <a:xfrm>
            <a:off x="503548" y="5760"/>
            <a:ext cx="8136904" cy="646331"/>
          </a:xfrm>
          <a:prstGeom prst="rect">
            <a:avLst/>
          </a:prstGeom>
        </p:spPr>
        <p:txBody>
          <a:bodyPr wrap="square">
            <a:spAutoFit/>
          </a:bodyPr>
          <a:lstStyle/>
          <a:p>
            <a:pPr lvl="0" algn="ctr"/>
            <a:r>
              <a:rPr lang="hr-HR" b="1" dirty="0" smtClean="0">
                <a:latin typeface="Times New Roman" panose="02020603050405020304" pitchFamily="18" charset="0"/>
                <a:cs typeface="Times New Roman" panose="02020603050405020304" pitchFamily="18" charset="0"/>
              </a:rPr>
              <a:t>PRIMJERI PRAVILNO POPUNJENIH GLASAČKIH LISTIĆA (OTVORENA LISTA</a:t>
            </a:r>
            <a:endParaRPr lang="bs-Latn-BA"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616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8663"/>
            <a:ext cx="9144000" cy="6356721"/>
          </a:xfrm>
          <a:prstGeom prst="rect">
            <a:avLst/>
          </a:prstGeom>
        </p:spPr>
      </p:pic>
      <p:sp>
        <p:nvSpPr>
          <p:cNvPr id="4" name="Rectangle 3"/>
          <p:cNvSpPr/>
          <p:nvPr/>
        </p:nvSpPr>
        <p:spPr>
          <a:xfrm>
            <a:off x="503548" y="5760"/>
            <a:ext cx="8136904" cy="646331"/>
          </a:xfrm>
          <a:prstGeom prst="rect">
            <a:avLst/>
          </a:prstGeom>
        </p:spPr>
        <p:txBody>
          <a:bodyPr wrap="square">
            <a:spAutoFit/>
          </a:bodyPr>
          <a:lstStyle/>
          <a:p>
            <a:pPr lvl="0" algn="ctr"/>
            <a:r>
              <a:rPr lang="hr-HR" b="1" dirty="0" smtClean="0">
                <a:latin typeface="Times New Roman" panose="02020603050405020304" pitchFamily="18" charset="0"/>
                <a:cs typeface="Times New Roman" panose="02020603050405020304" pitchFamily="18" charset="0"/>
              </a:rPr>
              <a:t>PRIMJERI PRAVILNO POPUNJENIH GLASAČKIH LISTIĆA (OTVORENA LISTA</a:t>
            </a:r>
            <a:endParaRPr lang="bs-Latn-BA"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90974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3548" y="5760"/>
            <a:ext cx="8136904" cy="646331"/>
          </a:xfrm>
          <a:prstGeom prst="rect">
            <a:avLst/>
          </a:prstGeom>
        </p:spPr>
        <p:txBody>
          <a:bodyPr wrap="square">
            <a:spAutoFit/>
          </a:bodyPr>
          <a:lstStyle/>
          <a:p>
            <a:pPr lvl="0" algn="ctr"/>
            <a:r>
              <a:rPr lang="hr-HR" b="1" dirty="0" smtClean="0">
                <a:latin typeface="Times New Roman" panose="02020603050405020304" pitchFamily="18" charset="0"/>
                <a:cs typeface="Times New Roman" panose="02020603050405020304" pitchFamily="18" charset="0"/>
              </a:rPr>
              <a:t>PRIMJERI PRAVILNO POPUNJENIH GLASAČKIH LISTIĆA (OTVORENA LISTA</a:t>
            </a:r>
            <a:endParaRPr lang="bs-Latn-BA"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8663"/>
            <a:ext cx="9144000" cy="6356721"/>
          </a:xfrm>
          <a:prstGeom prst="rect">
            <a:avLst/>
          </a:prstGeom>
        </p:spPr>
      </p:pic>
    </p:spTree>
    <p:extLst>
      <p:ext uri="{BB962C8B-B14F-4D97-AF65-F5344CB8AC3E}">
        <p14:creationId xmlns:p14="http://schemas.microsoft.com/office/powerpoint/2010/main" val="14551063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BROJANJE GLASAČKIH LISTIĆA</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576" y="1340768"/>
            <a:ext cx="7560840" cy="4154984"/>
          </a:xfrm>
          <a:prstGeom prst="rect">
            <a:avLst/>
          </a:prstGeom>
          <a:noFill/>
        </p:spPr>
        <p:txBody>
          <a:bodyPr wrap="square" rtlCol="0">
            <a:spAutoFit/>
          </a:bodyPr>
          <a:lstStyle/>
          <a:p>
            <a:pPr algn="ctr"/>
            <a:r>
              <a:rPr lang="bs-Latn-BA" sz="2400" b="1" dirty="0" smtClean="0">
                <a:latin typeface="Times New Roman" pitchFamily="18" charset="0"/>
                <a:cs typeface="Times New Roman" pitchFamily="18" charset="0"/>
              </a:rPr>
              <a:t>Otvorena lista</a:t>
            </a:r>
          </a:p>
          <a:p>
            <a:pPr algn="ctr"/>
            <a:r>
              <a:rPr lang="bs-Latn-BA" sz="2400" b="1" dirty="0" smtClean="0">
                <a:latin typeface="Times New Roman" pitchFamily="18" charset="0"/>
                <a:cs typeface="Times New Roman" pitchFamily="18" charset="0"/>
              </a:rPr>
              <a:t>(Prvi krug brojanja glasačkih listića)</a:t>
            </a:r>
          </a:p>
          <a:p>
            <a:pPr algn="just"/>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Brojanje glasačkih listića za političke subjekte (timovi po dvoje, duplo brojanje po 25)</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Unos broja glasova po političkim subjektima u obrazac ZR – otvorena lista</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Popunjavanje obrasca ZR – otvorena lista</a:t>
            </a:r>
          </a:p>
          <a:p>
            <a:pPr algn="just">
              <a:buFont typeface="Arial" pitchFamily="34" charset="0"/>
              <a:buChar char="•"/>
            </a:pPr>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289285441"/>
      </p:ext>
    </p:extLst>
  </p:cSld>
  <p:clrMapOvr>
    <a:masterClrMapping/>
  </p:clrMapOvr>
  <p:transition spd="slow">
    <p:cover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o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908720"/>
            <a:ext cx="8366961" cy="547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79458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o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052736"/>
            <a:ext cx="8608724"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7415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BROJANJE GLASAČKIH LISTIĆA</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576" y="1340768"/>
            <a:ext cx="7560840" cy="4154984"/>
          </a:xfrm>
          <a:prstGeom prst="rect">
            <a:avLst/>
          </a:prstGeom>
          <a:noFill/>
        </p:spPr>
        <p:txBody>
          <a:bodyPr wrap="square" rtlCol="0">
            <a:spAutoFit/>
          </a:bodyPr>
          <a:lstStyle/>
          <a:p>
            <a:pPr algn="ctr"/>
            <a:r>
              <a:rPr lang="bs-Latn-BA" sz="2400" b="1" dirty="0" smtClean="0">
                <a:latin typeface="Times New Roman" pitchFamily="18" charset="0"/>
                <a:cs typeface="Times New Roman" pitchFamily="18" charset="0"/>
              </a:rPr>
              <a:t>Otvorena lista</a:t>
            </a:r>
          </a:p>
          <a:p>
            <a:pPr algn="ctr"/>
            <a:r>
              <a:rPr lang="bs-Latn-BA" sz="2400" b="1" dirty="0" smtClean="0">
                <a:latin typeface="Times New Roman" pitchFamily="18" charset="0"/>
                <a:cs typeface="Times New Roman" pitchFamily="18" charset="0"/>
              </a:rPr>
              <a:t>(Drugi krug brojanja glasačkih listića)</a:t>
            </a:r>
          </a:p>
          <a:p>
            <a:pPr algn="just"/>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Formiranje tima od 4 člana biračkog odbora (čitač, kontrolor čitanja i dva evidentičara)</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Čitanje glasova po kandidatima svežnja od 25 glasačkih listića</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Kontrola čitanja glasačkih listića</a:t>
            </a:r>
          </a:p>
          <a:p>
            <a:pPr algn="just">
              <a:buFont typeface="Arial" pitchFamily="34" charset="0"/>
              <a:buChar char="•"/>
            </a:pPr>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289285441"/>
      </p:ext>
    </p:extLst>
  </p:cSld>
  <p:clrMapOvr>
    <a:masterClrMapping/>
  </p:clrMapOvr>
  <p:transition spd="slow">
    <p:cover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BROJANJE GLASAČKIH LISTIĆA</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576" y="1340768"/>
            <a:ext cx="7560840" cy="3046988"/>
          </a:xfrm>
          <a:prstGeom prst="rect">
            <a:avLst/>
          </a:prstGeom>
          <a:noFill/>
        </p:spPr>
        <p:txBody>
          <a:bodyPr wrap="square" rtlCol="0">
            <a:spAutoFit/>
          </a:bodyPr>
          <a:lstStyle/>
          <a:p>
            <a:pPr algn="ctr"/>
            <a:r>
              <a:rPr lang="bs-Latn-BA" sz="2400" b="1" dirty="0" smtClean="0">
                <a:latin typeface="Times New Roman" pitchFamily="18" charset="0"/>
                <a:cs typeface="Times New Roman" pitchFamily="18" charset="0"/>
              </a:rPr>
              <a:t>Otvorena lista</a:t>
            </a:r>
          </a:p>
          <a:p>
            <a:pPr algn="ctr"/>
            <a:r>
              <a:rPr lang="bs-Latn-BA" sz="2400" b="1" dirty="0" smtClean="0">
                <a:latin typeface="Times New Roman" pitchFamily="18" charset="0"/>
                <a:cs typeface="Times New Roman" pitchFamily="18" charset="0"/>
              </a:rPr>
              <a:t>(Drugi krug brojanja glasačkih listića)</a:t>
            </a:r>
          </a:p>
          <a:p>
            <a:pPr algn="just"/>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Evidentiranje brojeva uspravnim crticama u Pomoćni obrazac za drugi krug brojanja glasova po kandidatima</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smtClean="0">
                <a:latin typeface="Times New Roman" pitchFamily="18" charset="0"/>
                <a:cs typeface="Times New Roman" pitchFamily="18" charset="0"/>
              </a:rPr>
              <a:t> Peta crtica je kosa </a:t>
            </a:r>
            <a:r>
              <a:rPr lang="bs-Latn-BA" sz="2400" b="1" dirty="0" smtClean="0">
                <a:latin typeface="Times New Roman" pitchFamily="18" charset="0"/>
                <a:cs typeface="Times New Roman" pitchFamily="18" charset="0"/>
              </a:rPr>
              <a:t>preko četiri uspravne crtice</a:t>
            </a:r>
          </a:p>
          <a:p>
            <a:pPr algn="just">
              <a:buFont typeface="Arial" pitchFamily="34" charset="0"/>
              <a:buChar char="•"/>
            </a:pPr>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289285441"/>
      </p:ext>
    </p:extLst>
  </p:cSld>
  <p:clrMapOvr>
    <a:masterClrMapping/>
  </p:clrMapOvr>
  <p:transition spd="slow">
    <p:cover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Evidentiranje u pomoćni obrazac</a:t>
            </a:r>
            <a:endParaRPr lang="bs-Latn-BA" sz="2600" b="1" dirty="0">
              <a:latin typeface="Times New Roman" panose="02020603050405020304" pitchFamily="18" charset="0"/>
              <a:cs typeface="Times New Roman" panose="02020603050405020304" pitchFamily="18" charset="0"/>
            </a:endParaRPr>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t="-16584" b="16584"/>
          <a:stretch/>
        </p:blipFill>
        <p:spPr>
          <a:xfrm>
            <a:off x="538094" y="1412776"/>
            <a:ext cx="8065911" cy="4359768"/>
          </a:xfrm>
          <a:prstGeom prst="rect">
            <a:avLst/>
          </a:prstGeom>
        </p:spPr>
      </p:pic>
    </p:spTree>
    <p:extLst>
      <p:ext uri="{BB962C8B-B14F-4D97-AF65-F5344CB8AC3E}">
        <p14:creationId xmlns:p14="http://schemas.microsoft.com/office/powerpoint/2010/main" val="3629448885"/>
      </p:ext>
    </p:extLst>
  </p:cSld>
  <p:clrMapOvr>
    <a:masterClrMapping/>
  </p:clrMapOvr>
  <p:transition spd="slow">
    <p:cover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DAN UOČI IZBORA</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576" y="2348880"/>
            <a:ext cx="7560840" cy="1938992"/>
          </a:xfrm>
          <a:prstGeom prst="rect">
            <a:avLst/>
          </a:prstGeom>
          <a:noFill/>
        </p:spPr>
        <p:txBody>
          <a:bodyPr wrap="square" rtlCol="0">
            <a:spAutoFit/>
          </a:bodyPr>
          <a:lstStyle/>
          <a:p>
            <a:pPr algn="ctr"/>
            <a:r>
              <a:rPr lang="bs-Latn-BA" sz="2400" b="1" dirty="0" smtClean="0">
                <a:latin typeface="Times New Roman" pitchFamily="18" charset="0"/>
                <a:cs typeface="Times New Roman" pitchFamily="18" charset="0"/>
              </a:rPr>
              <a:t>Priprema prostora izvan biračkog mjesta</a:t>
            </a:r>
          </a:p>
          <a:p>
            <a:pPr algn="ctr"/>
            <a:endParaRPr lang="bs-Latn-BA" sz="2400" b="1" dirty="0" smtClean="0">
              <a:latin typeface="Times New Roman" pitchFamily="18" charset="0"/>
              <a:cs typeface="Times New Roman" pitchFamily="18" charset="0"/>
            </a:endParaRPr>
          </a:p>
          <a:p>
            <a:pPr>
              <a:buFont typeface="Arial" pitchFamily="34" charset="0"/>
              <a:buChar char="•"/>
            </a:pPr>
            <a:r>
              <a:rPr lang="bs-Latn-BA" sz="2400" b="1" dirty="0" smtClean="0">
                <a:latin typeface="Times New Roman" pitchFamily="18" charset="0"/>
                <a:cs typeface="Times New Roman" pitchFamily="18" charset="0"/>
              </a:rPr>
              <a:t> Uklanjanje obilježja političkih subjekata</a:t>
            </a:r>
          </a:p>
          <a:p>
            <a:pPr>
              <a:buFont typeface="Arial" pitchFamily="34" charset="0"/>
              <a:buChar char="•"/>
            </a:pPr>
            <a:endParaRPr lang="bs-Latn-BA" sz="2400" b="1" dirty="0" smtClean="0">
              <a:latin typeface="Times New Roman" pitchFamily="18" charset="0"/>
              <a:cs typeface="Times New Roman" pitchFamily="18" charset="0"/>
            </a:endParaRPr>
          </a:p>
          <a:p>
            <a:pPr>
              <a:buFont typeface="Arial" pitchFamily="34" charset="0"/>
              <a:buChar char="•"/>
            </a:pPr>
            <a:r>
              <a:rPr lang="bs-Latn-BA" sz="2400" b="1" dirty="0" smtClean="0">
                <a:latin typeface="Times New Roman" pitchFamily="18" charset="0"/>
                <a:cs typeface="Times New Roman" pitchFamily="18" charset="0"/>
              </a:rPr>
              <a:t> Lijepljenje plakata i oznaka ispred biračkog mjesta </a:t>
            </a:r>
          </a:p>
        </p:txBody>
      </p:sp>
    </p:spTree>
    <p:extLst>
      <p:ext uri="{BB962C8B-B14F-4D97-AF65-F5344CB8AC3E}">
        <p14:creationId xmlns:p14="http://schemas.microsoft.com/office/powerpoint/2010/main" val="2289285441"/>
      </p:ext>
    </p:extLst>
  </p:cSld>
  <p:clrMapOvr>
    <a:masterClrMapping/>
  </p:clrMapOvr>
  <p:transition spd="slow">
    <p:cover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BROJANJE GLASAČKIH LISTIĆA</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576" y="1340768"/>
            <a:ext cx="7560840" cy="3046988"/>
          </a:xfrm>
          <a:prstGeom prst="rect">
            <a:avLst/>
          </a:prstGeom>
          <a:noFill/>
        </p:spPr>
        <p:txBody>
          <a:bodyPr wrap="square" rtlCol="0">
            <a:spAutoFit/>
          </a:bodyPr>
          <a:lstStyle/>
          <a:p>
            <a:pPr algn="ctr"/>
            <a:r>
              <a:rPr lang="bs-Latn-BA" sz="2400" b="1" dirty="0" smtClean="0">
                <a:latin typeface="Times New Roman" pitchFamily="18" charset="0"/>
                <a:cs typeface="Times New Roman" pitchFamily="18" charset="0"/>
              </a:rPr>
              <a:t>Otvorena lista</a:t>
            </a:r>
          </a:p>
          <a:p>
            <a:pPr algn="ctr"/>
            <a:r>
              <a:rPr lang="bs-Latn-BA" sz="2400" b="1" dirty="0" smtClean="0">
                <a:latin typeface="Times New Roman" pitchFamily="18" charset="0"/>
                <a:cs typeface="Times New Roman" pitchFamily="18" charset="0"/>
              </a:rPr>
              <a:t>(Drugi krug brojanja glasačkih listića)</a:t>
            </a:r>
          </a:p>
          <a:p>
            <a:pPr algn="just"/>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Sumiranje uspravnih crtica po redovima</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Upoređivanje rezultata</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Postupak ispravljanja greške kod određenog reda </a:t>
            </a:r>
          </a:p>
        </p:txBody>
      </p:sp>
    </p:spTree>
    <p:extLst>
      <p:ext uri="{BB962C8B-B14F-4D97-AF65-F5344CB8AC3E}">
        <p14:creationId xmlns:p14="http://schemas.microsoft.com/office/powerpoint/2010/main" val="2289285441"/>
      </p:ext>
    </p:extLst>
  </p:cSld>
  <p:clrMapOvr>
    <a:masterClrMapping/>
  </p:clrMapOvr>
  <p:transition spd="slow">
    <p:cover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965"/>
            <a:ext cx="4624025" cy="691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85910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Sumiranje rezultata po redovima </a:t>
            </a:r>
            <a:endParaRPr lang="bs-Latn-BA" sz="2600" b="1" dirty="0">
              <a:latin typeface="Times New Roman" panose="02020603050405020304" pitchFamily="18" charset="0"/>
              <a:cs typeface="Times New Roman" panose="02020603050405020304" pitchFamily="18" charset="0"/>
            </a:endParaRP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611187" y="1268413"/>
            <a:ext cx="8065911" cy="4537075"/>
          </a:xfrm>
          <a:prstGeom prst="rect">
            <a:avLst/>
          </a:prstGeom>
        </p:spPr>
      </p:pic>
    </p:spTree>
    <p:extLst>
      <p:ext uri="{BB962C8B-B14F-4D97-AF65-F5344CB8AC3E}">
        <p14:creationId xmlns:p14="http://schemas.microsoft.com/office/powerpoint/2010/main" val="757176730"/>
      </p:ext>
    </p:extLst>
  </p:cSld>
  <p:clrMapOvr>
    <a:masterClrMapping/>
  </p:clrMapOvr>
  <p:transition spd="slow">
    <p:cover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BROJANJE GLASAČKIH LISTIĆA</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576" y="1340768"/>
            <a:ext cx="7560840" cy="3416320"/>
          </a:xfrm>
          <a:prstGeom prst="rect">
            <a:avLst/>
          </a:prstGeom>
          <a:noFill/>
        </p:spPr>
        <p:txBody>
          <a:bodyPr wrap="square" rtlCol="0">
            <a:spAutoFit/>
          </a:bodyPr>
          <a:lstStyle/>
          <a:p>
            <a:pPr algn="ctr"/>
            <a:r>
              <a:rPr lang="bs-Latn-BA" sz="2400" b="1" dirty="0" smtClean="0">
                <a:latin typeface="Times New Roman" pitchFamily="18" charset="0"/>
                <a:cs typeface="Times New Roman" pitchFamily="18" charset="0"/>
              </a:rPr>
              <a:t>Otvorena lista</a:t>
            </a:r>
          </a:p>
          <a:p>
            <a:pPr algn="ctr"/>
            <a:r>
              <a:rPr lang="bs-Latn-BA" sz="2400" b="1" dirty="0" smtClean="0">
                <a:latin typeface="Times New Roman" pitchFamily="18" charset="0"/>
                <a:cs typeface="Times New Roman" pitchFamily="18" charset="0"/>
              </a:rPr>
              <a:t>(Drugi krug brojanja glasačkih listića)</a:t>
            </a:r>
          </a:p>
          <a:p>
            <a:pPr algn="just"/>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Čitanje rezultata narednih svežnjeva sa glasačkim listićima</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Sumiranje rezultata po redovima na kraju stranice</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Prenos rezultata na narednu stranicu</a:t>
            </a:r>
          </a:p>
        </p:txBody>
      </p:sp>
    </p:spTree>
    <p:extLst>
      <p:ext uri="{BB962C8B-B14F-4D97-AF65-F5344CB8AC3E}">
        <p14:creationId xmlns:p14="http://schemas.microsoft.com/office/powerpoint/2010/main" val="2289285441"/>
      </p:ext>
    </p:extLst>
  </p:cSld>
  <p:clrMapOvr>
    <a:masterClrMapping/>
  </p:clrMapOvr>
  <p:transition spd="slow">
    <p:cover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Sumiranje rezultata na kraju stranice</a:t>
            </a:r>
            <a:endParaRPr lang="bs-Latn-BA" sz="2600" b="1" dirty="0">
              <a:latin typeface="Times New Roman" panose="02020603050405020304" pitchFamily="18" charset="0"/>
              <a:cs typeface="Times New Roman" panose="02020603050405020304" pitchFamily="18" charset="0"/>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611187" y="1268413"/>
            <a:ext cx="8065911" cy="4537075"/>
          </a:xfrm>
          <a:prstGeom prst="rect">
            <a:avLst/>
          </a:prstGeom>
        </p:spPr>
      </p:pic>
    </p:spTree>
    <p:extLst>
      <p:ext uri="{BB962C8B-B14F-4D97-AF65-F5344CB8AC3E}">
        <p14:creationId xmlns:p14="http://schemas.microsoft.com/office/powerpoint/2010/main" val="334739811"/>
      </p:ext>
    </p:extLst>
  </p:cSld>
  <p:clrMapOvr>
    <a:masterClrMapping/>
  </p:clrMapOvr>
  <p:transition spd="slow">
    <p:cover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BROJANJE GLASAČKIH LISTIĆA</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576" y="1340768"/>
            <a:ext cx="7560840" cy="3046988"/>
          </a:xfrm>
          <a:prstGeom prst="rect">
            <a:avLst/>
          </a:prstGeom>
          <a:noFill/>
        </p:spPr>
        <p:txBody>
          <a:bodyPr wrap="square" rtlCol="0">
            <a:spAutoFit/>
          </a:bodyPr>
          <a:lstStyle/>
          <a:p>
            <a:pPr algn="ctr"/>
            <a:r>
              <a:rPr lang="bs-Latn-BA" sz="2400" b="1" dirty="0" smtClean="0">
                <a:latin typeface="Times New Roman" pitchFamily="18" charset="0"/>
                <a:cs typeface="Times New Roman" pitchFamily="18" charset="0"/>
              </a:rPr>
              <a:t>Otvorena lista</a:t>
            </a:r>
          </a:p>
          <a:p>
            <a:pPr algn="ctr"/>
            <a:r>
              <a:rPr lang="bs-Latn-BA" sz="2400" b="1" dirty="0" smtClean="0">
                <a:latin typeface="Times New Roman" pitchFamily="18" charset="0"/>
                <a:cs typeface="Times New Roman" pitchFamily="18" charset="0"/>
              </a:rPr>
              <a:t>(Drugi krug brojanja glasačkih listića)</a:t>
            </a:r>
          </a:p>
          <a:p>
            <a:pPr algn="just"/>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Unos rezultata u obrazac ZR – otvorena lista sa pomoćnog obrasca za drugi krug brojanja glasova po kandidatima</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Kompletno popunjavanje obrasca ZR – otvorena lista</a:t>
            </a:r>
          </a:p>
        </p:txBody>
      </p:sp>
    </p:spTree>
    <p:extLst>
      <p:ext uri="{BB962C8B-B14F-4D97-AF65-F5344CB8AC3E}">
        <p14:creationId xmlns:p14="http://schemas.microsoft.com/office/powerpoint/2010/main" val="2289285441"/>
      </p:ext>
    </p:extLst>
  </p:cSld>
  <p:clrMapOvr>
    <a:masterClrMapping/>
  </p:clrMapOvr>
  <p:transition spd="slow">
    <p:cover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o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496994" y="-625161"/>
            <a:ext cx="6653695" cy="842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4381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523220"/>
          </a:xfrm>
          <a:prstGeom prst="rect">
            <a:avLst/>
          </a:prstGeom>
        </p:spPr>
        <p:txBody>
          <a:bodyPr wrap="square">
            <a:spAutoFit/>
          </a:bodyPr>
          <a:lstStyle/>
          <a:p>
            <a:pPr lvl="0" algn="ctr"/>
            <a:r>
              <a:rPr lang="bs-Latn-BA" sz="2800" b="1" dirty="0" smtClean="0">
                <a:latin typeface="Times New Roman" pitchFamily="18" charset="0"/>
                <a:cs typeface="Times New Roman" pitchFamily="18" charset="0"/>
              </a:rPr>
              <a:t>Pakiranje </a:t>
            </a:r>
            <a:r>
              <a:rPr lang="bs-Latn-BA" sz="2800" b="1" dirty="0">
                <a:latin typeface="Times New Roman" pitchFamily="18" charset="0"/>
                <a:cs typeface="Times New Roman" pitchFamily="18" charset="0"/>
              </a:rPr>
              <a:t>izbornog materijala</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576" y="1052737"/>
            <a:ext cx="7560840" cy="5262979"/>
          </a:xfrm>
          <a:prstGeom prst="rect">
            <a:avLst/>
          </a:prstGeom>
          <a:noFill/>
        </p:spPr>
        <p:txBody>
          <a:bodyPr wrap="square" rtlCol="0">
            <a:spAutoFit/>
          </a:bodyPr>
          <a:lstStyle/>
          <a:p>
            <a:pPr algn="ctr"/>
            <a:r>
              <a:rPr lang="bs-Latn-BA" sz="2400" b="1" dirty="0" smtClean="0">
                <a:latin typeface="Times New Roman" pitchFamily="18" charset="0"/>
                <a:cs typeface="Times New Roman" pitchFamily="18" charset="0"/>
              </a:rPr>
              <a:t>Otvorena lista</a:t>
            </a:r>
          </a:p>
          <a:p>
            <a:pPr algn="just"/>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Važeći i nevažeći glasački listići i plava kopija obrasca ZR – otvorena lista (plava vreća)</a:t>
            </a:r>
          </a:p>
          <a:p>
            <a:pPr algn="ctr"/>
            <a:r>
              <a:rPr lang="bs-Latn-BA" sz="2400" b="1" dirty="0" smtClean="0">
                <a:latin typeface="Times New Roman" pitchFamily="18" charset="0"/>
                <a:cs typeface="Times New Roman" pitchFamily="18" charset="0"/>
              </a:rPr>
              <a:t>Obrazac ZR – otvorena lista</a:t>
            </a:r>
          </a:p>
          <a:p>
            <a:pPr algn="just">
              <a:buFont typeface="Arial" pitchFamily="34" charset="0"/>
              <a:buChar char="•"/>
            </a:pPr>
            <a:r>
              <a:rPr lang="bs-Latn-BA" sz="2400" b="1" dirty="0" smtClean="0">
                <a:latin typeface="Times New Roman" pitchFamily="18" charset="0"/>
                <a:cs typeface="Times New Roman" pitchFamily="18" charset="0"/>
              </a:rPr>
              <a:t> Žuta kopija na zid biračkog mjesta</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Zelena kopija – koverta za predsjednika IK</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Crvena kopija – koverta predsjednik biračkog odbora</a:t>
            </a:r>
          </a:p>
          <a:p>
            <a:pPr algn="just">
              <a:buFont typeface="Arial" pitchFamily="34" charset="0"/>
              <a:buChar char="•"/>
            </a:pPr>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Original u koricama – koverta za Centralnu izbornu komisiju BiH</a:t>
            </a:r>
          </a:p>
          <a:p>
            <a:pPr algn="just">
              <a:buFont typeface="Arial" pitchFamily="34" charset="0"/>
              <a:buChar char="•"/>
            </a:pPr>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289285441"/>
      </p:ext>
    </p:extLst>
  </p:cSld>
  <p:clrMapOvr>
    <a:masterClrMapping/>
  </p:clrMapOvr>
  <p:transition spd="slow">
    <p:cover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05"/>
          <p:cNvSpPr>
            <a:spLocks noChangeArrowheads="1"/>
          </p:cNvSpPr>
          <p:nvPr/>
        </p:nvSpPr>
        <p:spPr bwMode="auto">
          <a:xfrm>
            <a:off x="4735286" y="979714"/>
            <a:ext cx="4136571" cy="1306286"/>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1" name="Text Box 15"/>
          <p:cNvSpPr txBox="1">
            <a:spLocks noChangeArrowheads="1"/>
          </p:cNvSpPr>
          <p:nvPr/>
        </p:nvSpPr>
        <p:spPr bwMode="auto">
          <a:xfrm>
            <a:off x="217714" y="217714"/>
            <a:ext cx="8763000" cy="6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lgn="ctr" eaLnBrk="1" hangingPunct="1">
              <a:spcBef>
                <a:spcPct val="50000"/>
              </a:spcBef>
              <a:buFontTx/>
              <a:buNone/>
            </a:pPr>
            <a:r>
              <a:rPr lang="hr-BA" altLang="sr-Latn-RS" sz="1714" b="1">
                <a:solidFill>
                  <a:schemeClr val="accent2"/>
                </a:solidFill>
                <a:latin typeface="Arial" panose="020B0604020202020204" pitchFamily="34" charset="0"/>
              </a:rPr>
              <a:t>Šema pakovanja/pakiranja materijala na redovnom/redovitom biračkom mjestu FBiH</a:t>
            </a:r>
            <a:endParaRPr lang="en-US" altLang="sr-Latn-RS" sz="1714" b="1">
              <a:solidFill>
                <a:schemeClr val="accent2"/>
              </a:solidFill>
              <a:latin typeface="Arial" panose="020B0604020202020204" pitchFamily="34" charset="0"/>
            </a:endParaRPr>
          </a:p>
        </p:txBody>
      </p:sp>
      <p:sp>
        <p:nvSpPr>
          <p:cNvPr id="2052" name="Rectangle 121"/>
          <p:cNvSpPr>
            <a:spLocks noChangeArrowheads="1"/>
          </p:cNvSpPr>
          <p:nvPr/>
        </p:nvSpPr>
        <p:spPr bwMode="auto">
          <a:xfrm>
            <a:off x="4735286" y="4626429"/>
            <a:ext cx="4136571" cy="1088571"/>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3" name="Text Box 126"/>
          <p:cNvSpPr txBox="1">
            <a:spLocks noChangeArrowheads="1"/>
          </p:cNvSpPr>
          <p:nvPr/>
        </p:nvSpPr>
        <p:spPr bwMode="auto">
          <a:xfrm>
            <a:off x="5878286" y="4769303"/>
            <a:ext cx="2906259" cy="75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975" indent="4763"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en-US" altLang="sr-Latn-RS" sz="714" b="1" noProof="1">
                <a:latin typeface="+mn-lt"/>
              </a:rPr>
              <a:t>Koverta</a:t>
            </a:r>
            <a:r>
              <a:rPr lang="hr-BA" altLang="sr-Latn-RS" sz="714" b="1" dirty="0">
                <a:latin typeface="+mn-lt"/>
              </a:rPr>
              <a:t>/kuverta</a:t>
            </a:r>
            <a:r>
              <a:rPr lang="hr-BA" altLang="sr-Latn-RS" sz="714" b="1" noProof="1">
                <a:latin typeface="+mn-lt"/>
              </a:rPr>
              <a:t> za </a:t>
            </a:r>
            <a:r>
              <a:rPr lang="hr-BA" altLang="sr-Latn-RS" sz="714" b="1" dirty="0">
                <a:latin typeface="+mn-lt"/>
              </a:rPr>
              <a:t>p</a:t>
            </a:r>
            <a:r>
              <a:rPr lang="hr-BA" altLang="sr-Latn-RS" sz="714" b="1" noProof="1">
                <a:latin typeface="+mn-lt"/>
              </a:rPr>
              <a:t>redsjednika izborne komisije</a:t>
            </a:r>
            <a:r>
              <a:rPr lang="hr-BA" altLang="sr-Latn-RS" sz="714" b="1" dirty="0">
                <a:latin typeface="+mn-lt"/>
              </a:rPr>
              <a:t>/povjerenstva</a:t>
            </a:r>
            <a:r>
              <a:rPr lang="hr-BA" altLang="sr-Latn-RS" sz="714" b="1" noProof="1">
                <a:latin typeface="+mn-lt"/>
              </a:rPr>
              <a:t>:</a:t>
            </a:r>
          </a:p>
          <a:p>
            <a:pPr eaLnBrk="1" hangingPunct="1">
              <a:spcBef>
                <a:spcPct val="0"/>
              </a:spcBef>
              <a:buFontTx/>
              <a:buNone/>
              <a:defRPr/>
            </a:pPr>
            <a:r>
              <a:rPr lang="hr-BA" altLang="sr-Latn-RS" sz="714" noProof="1">
                <a:latin typeface="+mn-lt"/>
              </a:rPr>
              <a:t>- Obrazac </a:t>
            </a:r>
            <a:r>
              <a:rPr lang="hr-BA" altLang="sr-Latn-RS" sz="714" dirty="0">
                <a:latin typeface="+mn-lt"/>
              </a:rPr>
              <a:t>za </a:t>
            </a:r>
            <a:r>
              <a:rPr lang="hr-BA" altLang="sr-Latn-RS" sz="714" noProof="1">
                <a:latin typeface="+mn-lt"/>
              </a:rPr>
              <a:t>brojno stanj</a:t>
            </a:r>
            <a:r>
              <a:rPr lang="hr-BA" altLang="sr-Latn-RS" sz="714" dirty="0">
                <a:latin typeface="+mn-lt"/>
              </a:rPr>
              <a:t>e BS</a:t>
            </a:r>
            <a:r>
              <a:rPr lang="hr-BA" altLang="sr-Latn-RS" sz="714" noProof="1">
                <a:latin typeface="+mn-lt"/>
              </a:rPr>
              <a:t> (zelena kopija</a:t>
            </a:r>
            <a:r>
              <a:rPr lang="hr-BA" altLang="sr-Latn-RS" sz="714" dirty="0">
                <a:latin typeface="+mn-lt"/>
              </a:rPr>
              <a:t>/preslik</a:t>
            </a:r>
            <a:r>
              <a:rPr lang="hr-BA" altLang="sr-Latn-RS" sz="714" noProof="1">
                <a:latin typeface="+mn-lt"/>
              </a:rPr>
              <a:t>)</a:t>
            </a:r>
          </a:p>
          <a:p>
            <a:pPr eaLnBrk="1" hangingPunct="1">
              <a:spcBef>
                <a:spcPct val="0"/>
              </a:spcBef>
              <a:buFontTx/>
              <a:buNone/>
              <a:defRPr/>
            </a:pPr>
            <a:r>
              <a:rPr lang="hr-HR" altLang="sr-Latn-RS" sz="714" dirty="0">
                <a:latin typeface="+mn-lt"/>
              </a:rPr>
              <a:t>- Obra</a:t>
            </a:r>
            <a:r>
              <a:rPr lang="en-US" altLang="sr-Latn-RS" sz="714" dirty="0" err="1">
                <a:latin typeface="+mn-lt"/>
              </a:rPr>
              <a:t>sci</a:t>
            </a:r>
            <a:r>
              <a:rPr lang="hr-HR" altLang="sr-Latn-RS" sz="714" dirty="0">
                <a:latin typeface="+mn-lt"/>
              </a:rPr>
              <a:t> za zbirne/zbrojne rezultate ZR –većinski glas i otvorena lista (zelena kopija/preslik)</a:t>
            </a:r>
          </a:p>
          <a:p>
            <a:pPr eaLnBrk="1" hangingPunct="1">
              <a:spcBef>
                <a:spcPct val="0"/>
              </a:spcBef>
              <a:buFontTx/>
              <a:buNone/>
              <a:defRPr/>
            </a:pPr>
            <a:r>
              <a:rPr lang="hr-HR" altLang="sr-Latn-RS" sz="714" dirty="0">
                <a:latin typeface="+mn-lt"/>
              </a:rPr>
              <a:t>- </a:t>
            </a:r>
            <a:r>
              <a:rPr lang="hr-BA" altLang="sr-Latn-RS" sz="714" dirty="0">
                <a:latin typeface="+mn-lt"/>
              </a:rPr>
              <a:t>Zapisnik o radu biračkog odbora ZARBO (zelena kopija/preslik)</a:t>
            </a:r>
            <a:endParaRPr lang="hr-BA" altLang="sr-Latn-RS" sz="714" noProof="1">
              <a:latin typeface="+mn-lt"/>
            </a:endParaRPr>
          </a:p>
          <a:p>
            <a:pPr eaLnBrk="1" hangingPunct="1">
              <a:spcBef>
                <a:spcPct val="0"/>
              </a:spcBef>
              <a:buFontTx/>
              <a:buChar char="-"/>
              <a:defRPr/>
            </a:pPr>
            <a:endParaRPr lang="hr-HR" altLang="sr-Latn-RS" sz="714" dirty="0">
              <a:latin typeface="+mn-lt"/>
            </a:endParaRPr>
          </a:p>
        </p:txBody>
      </p:sp>
      <p:sp>
        <p:nvSpPr>
          <p:cNvPr id="2054" name="Rectangle 128"/>
          <p:cNvSpPr>
            <a:spLocks noChangeArrowheads="1"/>
          </p:cNvSpPr>
          <p:nvPr/>
        </p:nvSpPr>
        <p:spPr bwMode="auto">
          <a:xfrm>
            <a:off x="4735286" y="3483429"/>
            <a:ext cx="4136571" cy="1088571"/>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5" name="Text Box 137"/>
          <p:cNvSpPr txBox="1">
            <a:spLocks noChangeArrowheads="1"/>
          </p:cNvSpPr>
          <p:nvPr/>
        </p:nvSpPr>
        <p:spPr bwMode="auto">
          <a:xfrm>
            <a:off x="381000" y="4883831"/>
            <a:ext cx="4136571" cy="883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pPr>
            <a:r>
              <a:rPr lang="hr-BA" altLang="sr-Latn-RS" sz="1714" b="1">
                <a:solidFill>
                  <a:srgbClr val="FF3300"/>
                </a:solidFill>
                <a:latin typeface="Arial" panose="020B0604020202020204" pitchFamily="34" charset="0"/>
              </a:rPr>
              <a:t>Napomena: Na svaku vreću potrebno/potrebito je napisati broj biračkog mjesta!!</a:t>
            </a:r>
            <a:endParaRPr lang="en-US" altLang="sr-Latn-RS" sz="1714" b="1">
              <a:solidFill>
                <a:srgbClr val="FF3300"/>
              </a:solidFill>
              <a:latin typeface="Arial" panose="020B0604020202020204" pitchFamily="34" charset="0"/>
            </a:endParaRPr>
          </a:p>
        </p:txBody>
      </p:sp>
      <p:sp>
        <p:nvSpPr>
          <p:cNvPr id="2057" name="Rectangle 81"/>
          <p:cNvSpPr>
            <a:spLocks noChangeArrowheads="1"/>
          </p:cNvSpPr>
          <p:nvPr/>
        </p:nvSpPr>
        <p:spPr bwMode="auto">
          <a:xfrm>
            <a:off x="489857" y="3429000"/>
            <a:ext cx="3755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8" name="Rectangle 51"/>
          <p:cNvSpPr>
            <a:spLocks noChangeArrowheads="1"/>
          </p:cNvSpPr>
          <p:nvPr/>
        </p:nvSpPr>
        <p:spPr bwMode="auto">
          <a:xfrm>
            <a:off x="381000" y="979714"/>
            <a:ext cx="4136571" cy="3646714"/>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9" name="Text Box 13"/>
          <p:cNvSpPr txBox="1">
            <a:spLocks noChangeArrowheads="1"/>
          </p:cNvSpPr>
          <p:nvPr/>
        </p:nvSpPr>
        <p:spPr bwMode="auto">
          <a:xfrm>
            <a:off x="598714" y="217714"/>
            <a:ext cx="7946571"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pPr>
            <a:endParaRPr lang="sr-Latn-CS" altLang="sr-Latn-RS" sz="1786"/>
          </a:p>
        </p:txBody>
      </p:sp>
      <p:sp>
        <p:nvSpPr>
          <p:cNvPr id="2060" name="Text Box 54"/>
          <p:cNvSpPr txBox="1">
            <a:spLocks noChangeArrowheads="1"/>
          </p:cNvSpPr>
          <p:nvPr/>
        </p:nvSpPr>
        <p:spPr bwMode="auto">
          <a:xfrm>
            <a:off x="489857" y="1306285"/>
            <a:ext cx="3537857"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pPr>
            <a:endParaRPr lang="sr-Latn-CS" altLang="sr-Latn-RS" sz="1786"/>
          </a:p>
        </p:txBody>
      </p:sp>
      <p:sp>
        <p:nvSpPr>
          <p:cNvPr id="2061" name="Rectangle 56"/>
          <p:cNvSpPr>
            <a:spLocks noChangeArrowheads="1"/>
          </p:cNvSpPr>
          <p:nvPr/>
        </p:nvSpPr>
        <p:spPr bwMode="auto">
          <a:xfrm>
            <a:off x="489857" y="2286000"/>
            <a:ext cx="3755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62" name="Freeform 57"/>
          <p:cNvSpPr>
            <a:spLocks/>
          </p:cNvSpPr>
          <p:nvPr/>
        </p:nvSpPr>
        <p:spPr bwMode="auto">
          <a:xfrm>
            <a:off x="598714" y="3646714"/>
            <a:ext cx="816429" cy="720045"/>
          </a:xfrm>
          <a:custGeom>
            <a:avLst/>
            <a:gdLst>
              <a:gd name="T0" fmla="*/ 232712926 w 2196"/>
              <a:gd name="T1" fmla="*/ 129598224 h 2304"/>
              <a:gd name="T2" fmla="*/ 222418639 w 2196"/>
              <a:gd name="T3" fmla="*/ 148932558 h 2304"/>
              <a:gd name="T4" fmla="*/ 201287193 w 2196"/>
              <a:gd name="T5" fmla="*/ 168075692 h 2304"/>
              <a:gd name="T6" fmla="*/ 154961340 w 2196"/>
              <a:gd name="T7" fmla="*/ 203107631 h 2304"/>
              <a:gd name="T8" fmla="*/ 103488344 w 2196"/>
              <a:gd name="T9" fmla="*/ 245222263 h 2304"/>
              <a:gd name="T10" fmla="*/ 67456779 w 2196"/>
              <a:gd name="T11" fmla="*/ 286762422 h 2304"/>
              <a:gd name="T12" fmla="*/ 57162492 w 2196"/>
              <a:gd name="T13" fmla="*/ 318348396 h 2304"/>
              <a:gd name="T14" fmla="*/ 54995164 w 2196"/>
              <a:gd name="T15" fmla="*/ 336534220 h 2304"/>
              <a:gd name="T16" fmla="*/ 49035012 w 2196"/>
              <a:gd name="T17" fmla="*/ 354528844 h 2304"/>
              <a:gd name="T18" fmla="*/ 28716574 w 2196"/>
              <a:gd name="T19" fmla="*/ 372331832 h 2304"/>
              <a:gd name="T20" fmla="*/ 7856303 w 2196"/>
              <a:gd name="T21" fmla="*/ 397791985 h 2304"/>
              <a:gd name="T22" fmla="*/ 0 w 2196"/>
              <a:gd name="T23" fmla="*/ 421720793 h 2304"/>
              <a:gd name="T24" fmla="*/ 22214590 w 2196"/>
              <a:gd name="T25" fmla="*/ 433780797 h 2304"/>
              <a:gd name="T26" fmla="*/ 52014828 w 2196"/>
              <a:gd name="T27" fmla="*/ 431674978 h 2304"/>
              <a:gd name="T28" fmla="*/ 77751586 w 2196"/>
              <a:gd name="T29" fmla="*/ 422103630 h 2304"/>
              <a:gd name="T30" fmla="*/ 101591672 w 2196"/>
              <a:gd name="T31" fmla="*/ 413489154 h 2304"/>
              <a:gd name="T32" fmla="*/ 124619270 w 2196"/>
              <a:gd name="T33" fmla="*/ 413489154 h 2304"/>
              <a:gd name="T34" fmla="*/ 160650836 w 2196"/>
              <a:gd name="T35" fmla="*/ 422486466 h 2304"/>
              <a:gd name="T36" fmla="*/ 213207496 w 2196"/>
              <a:gd name="T37" fmla="*/ 434163634 h 2304"/>
              <a:gd name="T38" fmla="*/ 279581131 w 2196"/>
              <a:gd name="T39" fmla="*/ 440672290 h 2304"/>
              <a:gd name="T40" fmla="*/ 357874549 w 2196"/>
              <a:gd name="T41" fmla="*/ 436269453 h 2304"/>
              <a:gd name="T42" fmla="*/ 422351512 w 2196"/>
              <a:gd name="T43" fmla="*/ 420955121 h 2304"/>
              <a:gd name="T44" fmla="*/ 465697029 w 2196"/>
              <a:gd name="T45" fmla="*/ 403917806 h 2304"/>
              <a:gd name="T46" fmla="*/ 493330459 w 2196"/>
              <a:gd name="T47" fmla="*/ 392240639 h 2304"/>
              <a:gd name="T48" fmla="*/ 513919553 w 2196"/>
              <a:gd name="T49" fmla="*/ 393389148 h 2304"/>
              <a:gd name="T50" fmla="*/ 537759639 w 2196"/>
              <a:gd name="T51" fmla="*/ 398174822 h 2304"/>
              <a:gd name="T52" fmla="*/ 564580061 w 2196"/>
              <a:gd name="T53" fmla="*/ 399132132 h 2304"/>
              <a:gd name="T54" fmla="*/ 586794652 w 2196"/>
              <a:gd name="T55" fmla="*/ 394537657 h 2304"/>
              <a:gd name="T56" fmla="*/ 593838467 w 2196"/>
              <a:gd name="T57" fmla="*/ 376925869 h 2304"/>
              <a:gd name="T58" fmla="*/ 581918164 w 2196"/>
              <a:gd name="T59" fmla="*/ 361420337 h 2304"/>
              <a:gd name="T60" fmla="*/ 561870902 w 2196"/>
              <a:gd name="T61" fmla="*/ 346871678 h 2304"/>
              <a:gd name="T62" fmla="*/ 540739975 w 2196"/>
              <a:gd name="T63" fmla="*/ 334428400 h 2304"/>
              <a:gd name="T64" fmla="*/ 525298025 w 2196"/>
              <a:gd name="T65" fmla="*/ 319496905 h 2304"/>
              <a:gd name="T66" fmla="*/ 521234025 w 2196"/>
              <a:gd name="T67" fmla="*/ 299779735 h 2304"/>
              <a:gd name="T68" fmla="*/ 515003217 w 2196"/>
              <a:gd name="T69" fmla="*/ 273362272 h 2304"/>
              <a:gd name="T70" fmla="*/ 497122762 w 2196"/>
              <a:gd name="T71" fmla="*/ 240818988 h 2304"/>
              <a:gd name="T72" fmla="*/ 462446557 w 2196"/>
              <a:gd name="T73" fmla="*/ 206744796 h 2304"/>
              <a:gd name="T74" fmla="*/ 424518840 w 2196"/>
              <a:gd name="T75" fmla="*/ 180518532 h 2304"/>
              <a:gd name="T76" fmla="*/ 391467611 w 2196"/>
              <a:gd name="T77" fmla="*/ 159844052 h 2304"/>
              <a:gd name="T78" fmla="*/ 371419828 w 2196"/>
              <a:gd name="T79" fmla="*/ 141849865 h 2304"/>
              <a:gd name="T80" fmla="*/ 366272684 w 2196"/>
              <a:gd name="T81" fmla="*/ 124046877 h 2304"/>
              <a:gd name="T82" fmla="*/ 367356348 w 2196"/>
              <a:gd name="T83" fmla="*/ 103755234 h 2304"/>
              <a:gd name="T84" fmla="*/ 372503492 w 2196"/>
              <a:gd name="T85" fmla="*/ 83654791 h 2304"/>
              <a:gd name="T86" fmla="*/ 381172803 w 2196"/>
              <a:gd name="T87" fmla="*/ 66617913 h 2304"/>
              <a:gd name="T88" fmla="*/ 400678234 w 2196"/>
              <a:gd name="T89" fmla="*/ 48814488 h 2304"/>
              <a:gd name="T90" fmla="*/ 417203848 w 2196"/>
              <a:gd name="T91" fmla="*/ 31968810 h 2304"/>
              <a:gd name="T92" fmla="*/ 402845561 w 2196"/>
              <a:gd name="T93" fmla="*/ 14931496 h 2304"/>
              <a:gd name="T94" fmla="*/ 379005475 w 2196"/>
              <a:gd name="T95" fmla="*/ 4785674 h 2304"/>
              <a:gd name="T96" fmla="*/ 349747070 w 2196"/>
              <a:gd name="T97" fmla="*/ 0 h 2304"/>
              <a:gd name="T98" fmla="*/ 322926648 w 2196"/>
              <a:gd name="T99" fmla="*/ 3637165 h 2304"/>
              <a:gd name="T100" fmla="*/ 300712057 w 2196"/>
              <a:gd name="T101" fmla="*/ 14931496 h 2304"/>
              <a:gd name="T102" fmla="*/ 266847820 w 2196"/>
              <a:gd name="T103" fmla="*/ 29862991 h 2304"/>
              <a:gd name="T104" fmla="*/ 245175061 w 2196"/>
              <a:gd name="T105" fmla="*/ 31203138 h 2304"/>
              <a:gd name="T106" fmla="*/ 221063799 w 2196"/>
              <a:gd name="T107" fmla="*/ 26991499 h 2304"/>
              <a:gd name="T108" fmla="*/ 199932873 w 2196"/>
              <a:gd name="T109" fmla="*/ 22205825 h 2304"/>
              <a:gd name="T110" fmla="*/ 170945123 w 2196"/>
              <a:gd name="T111" fmla="*/ 28714482 h 2304"/>
              <a:gd name="T112" fmla="*/ 158754164 w 2196"/>
              <a:gd name="T113" fmla="*/ 42497468 h 2304"/>
              <a:gd name="T114" fmla="*/ 146834381 w 2196"/>
              <a:gd name="T115" fmla="*/ 56854928 h 2304"/>
              <a:gd name="T116" fmla="*/ 144125221 w 2196"/>
              <a:gd name="T117" fmla="*/ 75614788 h 2304"/>
              <a:gd name="T118" fmla="*/ 167423475 w 2196"/>
              <a:gd name="T119" fmla="*/ 84038065 h 2304"/>
              <a:gd name="T120" fmla="*/ 192618402 w 2196"/>
              <a:gd name="T121" fmla="*/ 93226576 h 2304"/>
              <a:gd name="T122" fmla="*/ 215374824 w 2196"/>
              <a:gd name="T123" fmla="*/ 103372398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286"/>
          </a:p>
        </p:txBody>
      </p:sp>
      <p:sp>
        <p:nvSpPr>
          <p:cNvPr id="2" name="Text Box 70"/>
          <p:cNvSpPr txBox="1">
            <a:spLocks noChangeArrowheads="1"/>
          </p:cNvSpPr>
          <p:nvPr/>
        </p:nvSpPr>
        <p:spPr bwMode="auto">
          <a:xfrm>
            <a:off x="489857" y="2286000"/>
            <a:ext cx="1306286"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a:solidFill>
                  <a:schemeClr val="tx1"/>
                </a:solidFill>
                <a:latin typeface="Verdana" panose="020B0604030504040204" pitchFamily="34" charset="0"/>
                <a:cs typeface="Arial" panose="020B0604020202020204" pitchFamily="34" charset="0"/>
              </a:defRPr>
            </a:lvl1pPr>
            <a:lvl2pPr marL="742950" indent="-285750" defTabSz="1279525" eaLnBrk="0" hangingPunct="0">
              <a:defRPr sz="2500">
                <a:solidFill>
                  <a:schemeClr val="tx1"/>
                </a:solidFill>
                <a:latin typeface="Verdana" panose="020B0604030504040204" pitchFamily="34" charset="0"/>
                <a:cs typeface="Arial" panose="020B0604020202020204" pitchFamily="34" charset="0"/>
              </a:defRPr>
            </a:lvl2pPr>
            <a:lvl3pPr marL="1143000" indent="-228600" defTabSz="1279525" eaLnBrk="0" hangingPunct="0">
              <a:defRPr sz="2500">
                <a:solidFill>
                  <a:schemeClr val="tx1"/>
                </a:solidFill>
                <a:latin typeface="Verdana" panose="020B0604030504040204" pitchFamily="34" charset="0"/>
                <a:cs typeface="Arial" panose="020B0604020202020204" pitchFamily="34" charset="0"/>
              </a:defRPr>
            </a:lvl3pPr>
            <a:lvl4pPr marL="1600200" indent="-228600" defTabSz="1279525" eaLnBrk="0" hangingPunct="0">
              <a:defRPr sz="2500">
                <a:solidFill>
                  <a:schemeClr val="tx1"/>
                </a:solidFill>
                <a:latin typeface="Verdana" panose="020B0604030504040204" pitchFamily="34" charset="0"/>
                <a:cs typeface="Arial" panose="020B0604020202020204" pitchFamily="34" charset="0"/>
              </a:defRPr>
            </a:lvl4pPr>
            <a:lvl5pPr marL="2057400" indent="-228600" defTabSz="1279525" eaLnBrk="0" hangingPunct="0">
              <a:defRPr sz="25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9pPr>
          </a:lstStyle>
          <a:p>
            <a:pPr eaLnBrk="1" hangingPunct="1">
              <a:spcBef>
                <a:spcPct val="50000"/>
              </a:spcBef>
              <a:defRPr/>
            </a:pPr>
            <a:r>
              <a:rPr lang="hr-BA" altLang="sr-Latn-RS" sz="714" i="1">
                <a:solidFill>
                  <a:schemeClr val="accent2"/>
                </a:solidFill>
                <a:latin typeface="+mj-lt"/>
              </a:rPr>
              <a:t>Plava zaštitna vreća</a:t>
            </a:r>
            <a:endParaRPr lang="en-US" altLang="sr-Latn-RS" sz="714" i="1">
              <a:solidFill>
                <a:schemeClr val="accent2"/>
              </a:solidFill>
              <a:latin typeface="+mj-lt"/>
            </a:endParaRPr>
          </a:p>
        </p:txBody>
      </p:sp>
      <p:sp>
        <p:nvSpPr>
          <p:cNvPr id="2064" name="Text Box 59"/>
          <p:cNvSpPr txBox="1">
            <a:spLocks noChangeArrowheads="1"/>
          </p:cNvSpPr>
          <p:nvPr/>
        </p:nvSpPr>
        <p:spPr bwMode="auto">
          <a:xfrm>
            <a:off x="1469571" y="3739696"/>
            <a:ext cx="2775857" cy="53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en-US" altLang="sr-Latn-RS" sz="714" dirty="0">
                <a:latin typeface="+mn-lt"/>
              </a:rPr>
              <a:t>1. </a:t>
            </a:r>
            <a:r>
              <a:rPr lang="en-US" altLang="sr-Latn-RS" sz="714" dirty="0" err="1">
                <a:latin typeface="+mn-lt"/>
              </a:rPr>
              <a:t>Neiskorišteni</a:t>
            </a:r>
            <a:r>
              <a:rPr lang="en-US" altLang="sr-Latn-RS" sz="714" dirty="0">
                <a:latin typeface="+mn-lt"/>
              </a:rPr>
              <a:t> </a:t>
            </a:r>
            <a:r>
              <a:rPr lang="en-US" altLang="sr-Latn-RS" sz="714" dirty="0" err="1">
                <a:latin typeface="+mn-lt"/>
              </a:rPr>
              <a:t>glasački</a:t>
            </a:r>
            <a:r>
              <a:rPr lang="en-US" altLang="sr-Latn-RS" sz="714" dirty="0">
                <a:latin typeface="+mn-lt"/>
              </a:rPr>
              <a:t> </a:t>
            </a:r>
            <a:r>
              <a:rPr lang="en-US" altLang="sr-Latn-RS" sz="714" dirty="0" err="1">
                <a:latin typeface="+mn-lt"/>
              </a:rPr>
              <a:t>listići</a:t>
            </a:r>
            <a:r>
              <a:rPr lang="en-US" altLang="sr-Latn-RS" sz="714" dirty="0">
                <a:latin typeface="+mn-lt"/>
              </a:rPr>
              <a:t> (</a:t>
            </a:r>
            <a:r>
              <a:rPr lang="en-US" altLang="sr-Latn-RS" sz="714" dirty="0" err="1">
                <a:latin typeface="+mn-lt"/>
              </a:rPr>
              <a:t>upakovani</a:t>
            </a:r>
            <a:r>
              <a:rPr lang="en-US" altLang="sr-Latn-RS" sz="714" dirty="0">
                <a:latin typeface="+mn-lt"/>
              </a:rPr>
              <a:t> u </a:t>
            </a:r>
            <a:r>
              <a:rPr lang="en-US" altLang="sr-Latn-RS" sz="714" dirty="0" err="1">
                <a:latin typeface="+mn-lt"/>
              </a:rPr>
              <a:t>originalne</a:t>
            </a:r>
            <a:endParaRPr lang="hr-BA" altLang="sr-Latn-RS" sz="714" dirty="0">
              <a:latin typeface="+mn-lt"/>
            </a:endParaRPr>
          </a:p>
          <a:p>
            <a:pPr eaLnBrk="1" hangingPunct="1">
              <a:spcBef>
                <a:spcPct val="0"/>
              </a:spcBef>
              <a:buFontTx/>
              <a:buNone/>
              <a:defRPr/>
            </a:pPr>
            <a:r>
              <a:rPr lang="hr-BA" altLang="sr-Latn-RS" sz="714" dirty="0">
                <a:latin typeface="+mn-lt"/>
              </a:rPr>
              <a:t>    </a:t>
            </a:r>
            <a:r>
              <a:rPr lang="en-US" altLang="sr-Latn-RS" sz="714" dirty="0" err="1">
                <a:latin typeface="+mn-lt"/>
              </a:rPr>
              <a:t>kutije</a:t>
            </a:r>
            <a:r>
              <a:rPr lang="en-US" altLang="sr-Latn-RS" sz="714" dirty="0">
                <a:latin typeface="+mn-lt"/>
              </a:rPr>
              <a:t>)</a:t>
            </a:r>
            <a:endParaRPr lang="hr-BA" altLang="sr-Latn-RS" sz="714" dirty="0">
              <a:latin typeface="+mn-lt"/>
            </a:endParaRPr>
          </a:p>
          <a:p>
            <a:pPr eaLnBrk="1" hangingPunct="1">
              <a:spcBef>
                <a:spcPct val="0"/>
              </a:spcBef>
              <a:buFontTx/>
              <a:buNone/>
              <a:defRPr/>
            </a:pPr>
            <a:endParaRPr lang="en-US" altLang="sr-Latn-RS" sz="714" dirty="0">
              <a:latin typeface="+mn-lt"/>
            </a:endParaRPr>
          </a:p>
          <a:p>
            <a:pPr eaLnBrk="1" hangingPunct="1">
              <a:spcBef>
                <a:spcPct val="0"/>
              </a:spcBef>
              <a:buFontTx/>
              <a:buNone/>
              <a:defRPr/>
            </a:pPr>
            <a:r>
              <a:rPr lang="en-US" altLang="sr-Latn-RS" sz="714" dirty="0">
                <a:latin typeface="+mn-lt"/>
              </a:rPr>
              <a:t>2. </a:t>
            </a:r>
            <a:r>
              <a:rPr lang="en-US" altLang="sr-Latn-RS" sz="714" dirty="0" err="1">
                <a:latin typeface="+mn-lt"/>
              </a:rPr>
              <a:t>Koverta</a:t>
            </a:r>
            <a:r>
              <a:rPr lang="hr-BA" altLang="sr-Latn-RS" sz="714" dirty="0">
                <a:latin typeface="+mn-lt"/>
              </a:rPr>
              <a:t>/kuverta sa</a:t>
            </a:r>
            <a:r>
              <a:rPr lang="en-US" altLang="sr-Latn-RS" sz="714" dirty="0">
                <a:latin typeface="+mn-lt"/>
              </a:rPr>
              <a:t> </a:t>
            </a:r>
            <a:r>
              <a:rPr lang="hr-BA" altLang="sr-Latn-RS" sz="714" dirty="0">
                <a:latin typeface="+mn-lt"/>
              </a:rPr>
              <a:t>ošteć</a:t>
            </a:r>
            <a:r>
              <a:rPr lang="en-US" altLang="sr-Latn-RS" sz="714" dirty="0" err="1">
                <a:latin typeface="+mn-lt"/>
              </a:rPr>
              <a:t>eni</a:t>
            </a:r>
            <a:r>
              <a:rPr lang="hr-BA" altLang="sr-Latn-RS" sz="714" dirty="0">
                <a:latin typeface="+mn-lt"/>
              </a:rPr>
              <a:t>m</a:t>
            </a:r>
            <a:r>
              <a:rPr lang="en-US" altLang="sr-Latn-RS" sz="714" dirty="0">
                <a:latin typeface="+mn-lt"/>
              </a:rPr>
              <a:t> </a:t>
            </a:r>
            <a:r>
              <a:rPr lang="en-US" altLang="sr-Latn-RS" sz="714" dirty="0" err="1">
                <a:latin typeface="+mn-lt"/>
              </a:rPr>
              <a:t>glasački</a:t>
            </a:r>
            <a:r>
              <a:rPr lang="hr-BA" altLang="sr-Latn-RS" sz="714" dirty="0">
                <a:latin typeface="+mn-lt"/>
              </a:rPr>
              <a:t>m</a:t>
            </a:r>
            <a:r>
              <a:rPr lang="en-US" altLang="sr-Latn-RS" sz="714" dirty="0">
                <a:latin typeface="+mn-lt"/>
              </a:rPr>
              <a:t> </a:t>
            </a:r>
            <a:r>
              <a:rPr lang="en-US" altLang="sr-Latn-RS" sz="714" dirty="0" err="1">
                <a:latin typeface="+mn-lt"/>
              </a:rPr>
              <a:t>listići</a:t>
            </a:r>
            <a:r>
              <a:rPr lang="hr-BA" altLang="sr-Latn-RS" sz="714" dirty="0">
                <a:latin typeface="+mn-lt"/>
              </a:rPr>
              <a:t>ma</a:t>
            </a:r>
            <a:endParaRPr lang="en-US" altLang="sr-Latn-RS" sz="714" dirty="0">
              <a:latin typeface="+mn-lt"/>
            </a:endParaRPr>
          </a:p>
        </p:txBody>
      </p:sp>
      <p:sp>
        <p:nvSpPr>
          <p:cNvPr id="3" name="Text Box 72"/>
          <p:cNvSpPr txBox="1">
            <a:spLocks noChangeArrowheads="1"/>
          </p:cNvSpPr>
          <p:nvPr/>
        </p:nvSpPr>
        <p:spPr bwMode="auto">
          <a:xfrm>
            <a:off x="544286" y="3483428"/>
            <a:ext cx="3320143"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a:solidFill>
                  <a:schemeClr val="tx1"/>
                </a:solidFill>
                <a:latin typeface="Verdana" panose="020B0604030504040204" pitchFamily="34" charset="0"/>
                <a:cs typeface="Arial" panose="020B0604020202020204" pitchFamily="34" charset="0"/>
              </a:defRPr>
            </a:lvl1pPr>
            <a:lvl2pPr marL="742950" indent="-285750" defTabSz="1279525" eaLnBrk="0" hangingPunct="0">
              <a:defRPr sz="2500">
                <a:solidFill>
                  <a:schemeClr val="tx1"/>
                </a:solidFill>
                <a:latin typeface="Verdana" panose="020B0604030504040204" pitchFamily="34" charset="0"/>
                <a:cs typeface="Arial" panose="020B0604020202020204" pitchFamily="34" charset="0"/>
              </a:defRPr>
            </a:lvl2pPr>
            <a:lvl3pPr marL="1143000" indent="-228600" defTabSz="1279525" eaLnBrk="0" hangingPunct="0">
              <a:defRPr sz="2500">
                <a:solidFill>
                  <a:schemeClr val="tx1"/>
                </a:solidFill>
                <a:latin typeface="Verdana" panose="020B0604030504040204" pitchFamily="34" charset="0"/>
                <a:cs typeface="Arial" panose="020B0604020202020204" pitchFamily="34" charset="0"/>
              </a:defRPr>
            </a:lvl3pPr>
            <a:lvl4pPr marL="1600200" indent="-228600" defTabSz="1279525" eaLnBrk="0" hangingPunct="0">
              <a:defRPr sz="2500">
                <a:solidFill>
                  <a:schemeClr val="tx1"/>
                </a:solidFill>
                <a:latin typeface="Verdana" panose="020B0604030504040204" pitchFamily="34" charset="0"/>
                <a:cs typeface="Arial" panose="020B0604020202020204" pitchFamily="34" charset="0"/>
              </a:defRPr>
            </a:lvl4pPr>
            <a:lvl5pPr marL="2057400" indent="-228600" defTabSz="1279525" eaLnBrk="0" hangingPunct="0">
              <a:defRPr sz="25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9pPr>
          </a:lstStyle>
          <a:p>
            <a:pPr eaLnBrk="1" hangingPunct="1">
              <a:spcBef>
                <a:spcPct val="50000"/>
              </a:spcBef>
              <a:defRPr/>
            </a:pPr>
            <a:r>
              <a:rPr lang="hr-BA" altLang="sr-Latn-RS" sz="714" i="1" dirty="0">
                <a:solidFill>
                  <a:schemeClr val="accent2"/>
                </a:solidFill>
                <a:latin typeface="+mj-lt"/>
              </a:rPr>
              <a:t>Providna plastična (VEĆA) vreća X 2 – po jedna za svaki  nivo</a:t>
            </a:r>
            <a:endParaRPr lang="en-US" altLang="sr-Latn-RS" sz="714" i="1" dirty="0">
              <a:solidFill>
                <a:schemeClr val="accent2"/>
              </a:solidFill>
              <a:latin typeface="+mj-lt"/>
            </a:endParaRPr>
          </a:p>
        </p:txBody>
      </p:sp>
      <p:sp>
        <p:nvSpPr>
          <p:cNvPr id="2066" name="Freeform 95"/>
          <p:cNvSpPr>
            <a:spLocks/>
          </p:cNvSpPr>
          <p:nvPr/>
        </p:nvSpPr>
        <p:spPr bwMode="auto">
          <a:xfrm>
            <a:off x="544286" y="2503714"/>
            <a:ext cx="816429" cy="720045"/>
          </a:xfrm>
          <a:custGeom>
            <a:avLst/>
            <a:gdLst>
              <a:gd name="T0" fmla="*/ 232712926 w 2196"/>
              <a:gd name="T1" fmla="*/ 129598224 h 2304"/>
              <a:gd name="T2" fmla="*/ 222418639 w 2196"/>
              <a:gd name="T3" fmla="*/ 148932558 h 2304"/>
              <a:gd name="T4" fmla="*/ 201287193 w 2196"/>
              <a:gd name="T5" fmla="*/ 168075692 h 2304"/>
              <a:gd name="T6" fmla="*/ 154961340 w 2196"/>
              <a:gd name="T7" fmla="*/ 203107631 h 2304"/>
              <a:gd name="T8" fmla="*/ 103488344 w 2196"/>
              <a:gd name="T9" fmla="*/ 245222263 h 2304"/>
              <a:gd name="T10" fmla="*/ 67456779 w 2196"/>
              <a:gd name="T11" fmla="*/ 286762422 h 2304"/>
              <a:gd name="T12" fmla="*/ 57162492 w 2196"/>
              <a:gd name="T13" fmla="*/ 318348396 h 2304"/>
              <a:gd name="T14" fmla="*/ 54995164 w 2196"/>
              <a:gd name="T15" fmla="*/ 336534220 h 2304"/>
              <a:gd name="T16" fmla="*/ 49035012 w 2196"/>
              <a:gd name="T17" fmla="*/ 354528844 h 2304"/>
              <a:gd name="T18" fmla="*/ 28716574 w 2196"/>
              <a:gd name="T19" fmla="*/ 372331832 h 2304"/>
              <a:gd name="T20" fmla="*/ 7856303 w 2196"/>
              <a:gd name="T21" fmla="*/ 397791985 h 2304"/>
              <a:gd name="T22" fmla="*/ 0 w 2196"/>
              <a:gd name="T23" fmla="*/ 421720793 h 2304"/>
              <a:gd name="T24" fmla="*/ 22214590 w 2196"/>
              <a:gd name="T25" fmla="*/ 433780797 h 2304"/>
              <a:gd name="T26" fmla="*/ 52014828 w 2196"/>
              <a:gd name="T27" fmla="*/ 431674978 h 2304"/>
              <a:gd name="T28" fmla="*/ 77751586 w 2196"/>
              <a:gd name="T29" fmla="*/ 422103630 h 2304"/>
              <a:gd name="T30" fmla="*/ 101591672 w 2196"/>
              <a:gd name="T31" fmla="*/ 413489154 h 2304"/>
              <a:gd name="T32" fmla="*/ 124619270 w 2196"/>
              <a:gd name="T33" fmla="*/ 413489154 h 2304"/>
              <a:gd name="T34" fmla="*/ 160650836 w 2196"/>
              <a:gd name="T35" fmla="*/ 422486466 h 2304"/>
              <a:gd name="T36" fmla="*/ 213207496 w 2196"/>
              <a:gd name="T37" fmla="*/ 434163634 h 2304"/>
              <a:gd name="T38" fmla="*/ 279581131 w 2196"/>
              <a:gd name="T39" fmla="*/ 440672290 h 2304"/>
              <a:gd name="T40" fmla="*/ 357874549 w 2196"/>
              <a:gd name="T41" fmla="*/ 436269453 h 2304"/>
              <a:gd name="T42" fmla="*/ 422351512 w 2196"/>
              <a:gd name="T43" fmla="*/ 420955121 h 2304"/>
              <a:gd name="T44" fmla="*/ 465697029 w 2196"/>
              <a:gd name="T45" fmla="*/ 403917806 h 2304"/>
              <a:gd name="T46" fmla="*/ 493330459 w 2196"/>
              <a:gd name="T47" fmla="*/ 392240639 h 2304"/>
              <a:gd name="T48" fmla="*/ 513919553 w 2196"/>
              <a:gd name="T49" fmla="*/ 393389148 h 2304"/>
              <a:gd name="T50" fmla="*/ 537759639 w 2196"/>
              <a:gd name="T51" fmla="*/ 398174822 h 2304"/>
              <a:gd name="T52" fmla="*/ 564580061 w 2196"/>
              <a:gd name="T53" fmla="*/ 399132132 h 2304"/>
              <a:gd name="T54" fmla="*/ 586794652 w 2196"/>
              <a:gd name="T55" fmla="*/ 394537657 h 2304"/>
              <a:gd name="T56" fmla="*/ 593838467 w 2196"/>
              <a:gd name="T57" fmla="*/ 376925869 h 2304"/>
              <a:gd name="T58" fmla="*/ 581918164 w 2196"/>
              <a:gd name="T59" fmla="*/ 361420337 h 2304"/>
              <a:gd name="T60" fmla="*/ 561870902 w 2196"/>
              <a:gd name="T61" fmla="*/ 346871678 h 2304"/>
              <a:gd name="T62" fmla="*/ 540739975 w 2196"/>
              <a:gd name="T63" fmla="*/ 334428400 h 2304"/>
              <a:gd name="T64" fmla="*/ 525298025 w 2196"/>
              <a:gd name="T65" fmla="*/ 319496905 h 2304"/>
              <a:gd name="T66" fmla="*/ 521234025 w 2196"/>
              <a:gd name="T67" fmla="*/ 299779735 h 2304"/>
              <a:gd name="T68" fmla="*/ 515003217 w 2196"/>
              <a:gd name="T69" fmla="*/ 273362272 h 2304"/>
              <a:gd name="T70" fmla="*/ 497122762 w 2196"/>
              <a:gd name="T71" fmla="*/ 240818988 h 2304"/>
              <a:gd name="T72" fmla="*/ 462446557 w 2196"/>
              <a:gd name="T73" fmla="*/ 206744796 h 2304"/>
              <a:gd name="T74" fmla="*/ 424518840 w 2196"/>
              <a:gd name="T75" fmla="*/ 180518532 h 2304"/>
              <a:gd name="T76" fmla="*/ 391467611 w 2196"/>
              <a:gd name="T77" fmla="*/ 159844052 h 2304"/>
              <a:gd name="T78" fmla="*/ 371419828 w 2196"/>
              <a:gd name="T79" fmla="*/ 141849865 h 2304"/>
              <a:gd name="T80" fmla="*/ 366272684 w 2196"/>
              <a:gd name="T81" fmla="*/ 124046877 h 2304"/>
              <a:gd name="T82" fmla="*/ 367356348 w 2196"/>
              <a:gd name="T83" fmla="*/ 103755234 h 2304"/>
              <a:gd name="T84" fmla="*/ 372503492 w 2196"/>
              <a:gd name="T85" fmla="*/ 83654791 h 2304"/>
              <a:gd name="T86" fmla="*/ 381172803 w 2196"/>
              <a:gd name="T87" fmla="*/ 66617913 h 2304"/>
              <a:gd name="T88" fmla="*/ 400678234 w 2196"/>
              <a:gd name="T89" fmla="*/ 48814488 h 2304"/>
              <a:gd name="T90" fmla="*/ 417203848 w 2196"/>
              <a:gd name="T91" fmla="*/ 31968810 h 2304"/>
              <a:gd name="T92" fmla="*/ 402845561 w 2196"/>
              <a:gd name="T93" fmla="*/ 14931496 h 2304"/>
              <a:gd name="T94" fmla="*/ 379005475 w 2196"/>
              <a:gd name="T95" fmla="*/ 4785674 h 2304"/>
              <a:gd name="T96" fmla="*/ 349747070 w 2196"/>
              <a:gd name="T97" fmla="*/ 0 h 2304"/>
              <a:gd name="T98" fmla="*/ 322926648 w 2196"/>
              <a:gd name="T99" fmla="*/ 3637165 h 2304"/>
              <a:gd name="T100" fmla="*/ 300712057 w 2196"/>
              <a:gd name="T101" fmla="*/ 14931496 h 2304"/>
              <a:gd name="T102" fmla="*/ 266847820 w 2196"/>
              <a:gd name="T103" fmla="*/ 29862991 h 2304"/>
              <a:gd name="T104" fmla="*/ 245175061 w 2196"/>
              <a:gd name="T105" fmla="*/ 31203138 h 2304"/>
              <a:gd name="T106" fmla="*/ 221063799 w 2196"/>
              <a:gd name="T107" fmla="*/ 26991499 h 2304"/>
              <a:gd name="T108" fmla="*/ 199932873 w 2196"/>
              <a:gd name="T109" fmla="*/ 22205825 h 2304"/>
              <a:gd name="T110" fmla="*/ 170945123 w 2196"/>
              <a:gd name="T111" fmla="*/ 28714482 h 2304"/>
              <a:gd name="T112" fmla="*/ 158754164 w 2196"/>
              <a:gd name="T113" fmla="*/ 42497468 h 2304"/>
              <a:gd name="T114" fmla="*/ 146834381 w 2196"/>
              <a:gd name="T115" fmla="*/ 56854928 h 2304"/>
              <a:gd name="T116" fmla="*/ 144125221 w 2196"/>
              <a:gd name="T117" fmla="*/ 75614788 h 2304"/>
              <a:gd name="T118" fmla="*/ 167423475 w 2196"/>
              <a:gd name="T119" fmla="*/ 84038065 h 2304"/>
              <a:gd name="T120" fmla="*/ 192618402 w 2196"/>
              <a:gd name="T121" fmla="*/ 93226576 h 2304"/>
              <a:gd name="T122" fmla="*/ 215374824 w 2196"/>
              <a:gd name="T123" fmla="*/ 103372398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67" name="Text Box 96"/>
          <p:cNvSpPr txBox="1">
            <a:spLocks noChangeArrowheads="1"/>
          </p:cNvSpPr>
          <p:nvPr/>
        </p:nvSpPr>
        <p:spPr bwMode="auto">
          <a:xfrm>
            <a:off x="1360714" y="2540000"/>
            <a:ext cx="2830286" cy="64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en-US" altLang="sr-Latn-RS" sz="714" dirty="0">
                <a:latin typeface="+mn-lt"/>
              </a:rPr>
              <a:t>1. </a:t>
            </a:r>
            <a:r>
              <a:rPr lang="en-US" altLang="sr-Latn-RS" sz="714" dirty="0" err="1">
                <a:latin typeface="+mn-lt"/>
              </a:rPr>
              <a:t>Prebrojani</a:t>
            </a:r>
            <a:r>
              <a:rPr lang="en-US" altLang="sr-Latn-RS" sz="714" dirty="0">
                <a:latin typeface="+mn-lt"/>
              </a:rPr>
              <a:t> </a:t>
            </a:r>
            <a:r>
              <a:rPr lang="en-US" altLang="sr-Latn-RS" sz="714" dirty="0" err="1">
                <a:latin typeface="+mn-lt"/>
              </a:rPr>
              <a:t>važeći</a:t>
            </a:r>
            <a:r>
              <a:rPr lang="en-US" altLang="sr-Latn-RS" sz="714" dirty="0">
                <a:latin typeface="+mn-lt"/>
              </a:rPr>
              <a:t> </a:t>
            </a:r>
            <a:r>
              <a:rPr lang="en-US" altLang="sr-Latn-RS" sz="714" dirty="0" err="1">
                <a:latin typeface="+mn-lt"/>
              </a:rPr>
              <a:t>glasački</a:t>
            </a:r>
            <a:r>
              <a:rPr lang="en-US" altLang="sr-Latn-RS" sz="714" dirty="0">
                <a:latin typeface="+mn-lt"/>
              </a:rPr>
              <a:t> </a:t>
            </a:r>
            <a:r>
              <a:rPr lang="en-US" altLang="sr-Latn-RS" sz="714" dirty="0" err="1">
                <a:latin typeface="+mn-lt"/>
              </a:rPr>
              <a:t>listići</a:t>
            </a:r>
            <a:r>
              <a:rPr lang="en-US" altLang="sr-Latn-RS" sz="714" dirty="0">
                <a:latin typeface="+mn-lt"/>
              </a:rPr>
              <a:t> </a:t>
            </a:r>
            <a:r>
              <a:rPr lang="hr-BA" altLang="sr-Latn-RS" sz="714" dirty="0">
                <a:latin typeface="+mn-lt"/>
              </a:rPr>
              <a:t>(za općinsko vijeće)</a:t>
            </a:r>
            <a:endParaRPr lang="en-US" altLang="sr-Latn-RS" sz="714" dirty="0">
              <a:latin typeface="+mn-lt"/>
            </a:endParaRPr>
          </a:p>
          <a:p>
            <a:pPr eaLnBrk="1" hangingPunct="1">
              <a:spcBef>
                <a:spcPct val="0"/>
              </a:spcBef>
              <a:buFontTx/>
              <a:buNone/>
              <a:defRPr/>
            </a:pPr>
            <a:r>
              <a:rPr lang="en-US" altLang="sr-Latn-RS" sz="714" dirty="0">
                <a:latin typeface="+mn-lt"/>
              </a:rPr>
              <a:t>2. </a:t>
            </a:r>
            <a:r>
              <a:rPr lang="en-US" altLang="sr-Latn-RS" sz="714" dirty="0" err="1">
                <a:latin typeface="+mn-lt"/>
              </a:rPr>
              <a:t>Providna</a:t>
            </a:r>
            <a:r>
              <a:rPr lang="en-US" altLang="sr-Latn-RS" sz="714" dirty="0">
                <a:latin typeface="+mn-lt"/>
              </a:rPr>
              <a:t> </a:t>
            </a:r>
            <a:r>
              <a:rPr lang="en-US" altLang="sr-Latn-RS" sz="714" dirty="0" err="1">
                <a:latin typeface="+mn-lt"/>
              </a:rPr>
              <a:t>plastična</a:t>
            </a:r>
            <a:r>
              <a:rPr lang="en-US" altLang="sr-Latn-RS" sz="714" dirty="0">
                <a:latin typeface="+mn-lt"/>
              </a:rPr>
              <a:t> </a:t>
            </a:r>
            <a:r>
              <a:rPr lang="en-US" altLang="sr-Latn-RS" sz="714" dirty="0" err="1">
                <a:latin typeface="+mn-lt"/>
              </a:rPr>
              <a:t>vreća</a:t>
            </a:r>
            <a:r>
              <a:rPr lang="en-US" altLang="sr-Latn-RS" sz="714" dirty="0">
                <a:latin typeface="+mn-lt"/>
              </a:rPr>
              <a:t> </a:t>
            </a:r>
            <a:r>
              <a:rPr lang="en-US" altLang="sr-Latn-RS" sz="714" dirty="0" err="1">
                <a:latin typeface="+mn-lt"/>
              </a:rPr>
              <a:t>sa</a:t>
            </a:r>
            <a:r>
              <a:rPr lang="en-US" altLang="sr-Latn-RS" sz="714" dirty="0">
                <a:latin typeface="+mn-lt"/>
              </a:rPr>
              <a:t>: </a:t>
            </a:r>
          </a:p>
          <a:p>
            <a:pPr eaLnBrk="1" hangingPunct="1">
              <a:spcBef>
                <a:spcPct val="0"/>
              </a:spcBef>
              <a:buFontTx/>
              <a:buNone/>
              <a:defRPr/>
            </a:pPr>
            <a:r>
              <a:rPr lang="en-US" altLang="sr-Latn-RS" sz="714" dirty="0">
                <a:latin typeface="+mn-lt"/>
              </a:rPr>
              <a:t>- </a:t>
            </a:r>
            <a:r>
              <a:rPr lang="en-US" altLang="sr-Latn-RS" sz="714" dirty="0" err="1">
                <a:latin typeface="+mn-lt"/>
              </a:rPr>
              <a:t>Koverta</a:t>
            </a:r>
            <a:r>
              <a:rPr lang="en-US" altLang="sr-Latn-RS" sz="714" dirty="0">
                <a:latin typeface="+mn-lt"/>
              </a:rPr>
              <a:t> </a:t>
            </a:r>
            <a:r>
              <a:rPr lang="hr-BA" altLang="sr-Latn-RS" sz="714" dirty="0">
                <a:latin typeface="+mn-lt"/>
              </a:rPr>
              <a:t>/kuverta</a:t>
            </a:r>
            <a:r>
              <a:rPr lang="en-US" altLang="sr-Latn-RS" sz="714" dirty="0">
                <a:latin typeface="+mn-lt"/>
              </a:rPr>
              <a:t> - </a:t>
            </a:r>
            <a:r>
              <a:rPr lang="en-US" altLang="sr-Latn-RS" sz="714" dirty="0" err="1">
                <a:latin typeface="+mn-lt"/>
              </a:rPr>
              <a:t>nevažeći</a:t>
            </a:r>
            <a:r>
              <a:rPr lang="en-US" altLang="sr-Latn-RS" sz="714" dirty="0">
                <a:latin typeface="+mn-lt"/>
              </a:rPr>
              <a:t> </a:t>
            </a:r>
            <a:r>
              <a:rPr lang="en-US" altLang="sr-Latn-RS" sz="714" dirty="0" err="1">
                <a:latin typeface="+mn-lt"/>
              </a:rPr>
              <a:t>glasački</a:t>
            </a:r>
            <a:r>
              <a:rPr lang="en-US" altLang="sr-Latn-RS" sz="714" dirty="0">
                <a:latin typeface="+mn-lt"/>
              </a:rPr>
              <a:t> </a:t>
            </a:r>
            <a:r>
              <a:rPr lang="en-US" altLang="sr-Latn-RS" sz="714" dirty="0" err="1">
                <a:latin typeface="+mn-lt"/>
              </a:rPr>
              <a:t>listići</a:t>
            </a:r>
            <a:endParaRPr lang="en-US" altLang="sr-Latn-RS" sz="714" dirty="0">
              <a:latin typeface="+mn-lt"/>
            </a:endParaRPr>
          </a:p>
          <a:p>
            <a:pPr eaLnBrk="1" hangingPunct="1">
              <a:spcBef>
                <a:spcPct val="0"/>
              </a:spcBef>
              <a:buFontTx/>
              <a:buNone/>
              <a:defRPr/>
            </a:pPr>
            <a:r>
              <a:rPr lang="en-US" altLang="sr-Latn-RS" sz="714" dirty="0">
                <a:latin typeface="+mn-lt"/>
              </a:rPr>
              <a:t>- </a:t>
            </a:r>
            <a:r>
              <a:rPr lang="hr-BA" altLang="sr-Latn-RS" sz="714" dirty="0">
                <a:latin typeface="+mn-lt"/>
              </a:rPr>
              <a:t>Koverta /kuverta</a:t>
            </a:r>
            <a:r>
              <a:rPr lang="en-US" altLang="sr-Latn-RS" sz="714" dirty="0">
                <a:latin typeface="+mn-lt"/>
              </a:rPr>
              <a:t> -</a:t>
            </a:r>
            <a:r>
              <a:rPr lang="en-US" altLang="sr-Latn-RS" sz="714" dirty="0" err="1">
                <a:latin typeface="+mn-lt"/>
              </a:rPr>
              <a:t>Obrazac</a:t>
            </a:r>
            <a:r>
              <a:rPr lang="en-US" altLang="sr-Latn-RS" sz="714" dirty="0">
                <a:latin typeface="+mn-lt"/>
              </a:rPr>
              <a:t> </a:t>
            </a:r>
            <a:r>
              <a:rPr lang="en-US" altLang="sr-Latn-RS" sz="714" dirty="0" err="1">
                <a:latin typeface="+mn-lt"/>
              </a:rPr>
              <a:t>za</a:t>
            </a:r>
            <a:r>
              <a:rPr lang="en-US" altLang="sr-Latn-RS" sz="714" dirty="0">
                <a:latin typeface="+mn-lt"/>
              </a:rPr>
              <a:t> </a:t>
            </a:r>
            <a:r>
              <a:rPr lang="en-US" altLang="sr-Latn-RS" sz="714" dirty="0" err="1">
                <a:latin typeface="+mn-lt"/>
              </a:rPr>
              <a:t>zbirne</a:t>
            </a:r>
            <a:r>
              <a:rPr lang="en-US" altLang="sr-Latn-RS" sz="714" dirty="0">
                <a:latin typeface="+mn-lt"/>
              </a:rPr>
              <a:t> </a:t>
            </a:r>
            <a:r>
              <a:rPr lang="en-US" altLang="sr-Latn-RS" sz="714" dirty="0" err="1">
                <a:latin typeface="+mn-lt"/>
              </a:rPr>
              <a:t>rezultate</a:t>
            </a:r>
            <a:r>
              <a:rPr lang="hr-BA" altLang="sr-Latn-RS" sz="714" dirty="0">
                <a:latin typeface="+mn-lt"/>
              </a:rPr>
              <a:t> ZR </a:t>
            </a:r>
            <a:r>
              <a:rPr lang="en-US" altLang="sr-Latn-RS" sz="714" dirty="0">
                <a:latin typeface="+mn-lt"/>
              </a:rPr>
              <a:t>(</a:t>
            </a:r>
            <a:r>
              <a:rPr lang="en-US" altLang="sr-Latn-RS" sz="714" dirty="0" err="1">
                <a:latin typeface="+mn-lt"/>
              </a:rPr>
              <a:t>plava</a:t>
            </a:r>
            <a:r>
              <a:rPr lang="en-US" altLang="sr-Latn-RS" sz="714" dirty="0">
                <a:latin typeface="+mn-lt"/>
              </a:rPr>
              <a:t> </a:t>
            </a:r>
            <a:r>
              <a:rPr lang="en-US" altLang="sr-Latn-RS" sz="714" dirty="0" err="1">
                <a:latin typeface="+mn-lt"/>
              </a:rPr>
              <a:t>kopija</a:t>
            </a:r>
            <a:r>
              <a:rPr lang="hr-BA" altLang="sr-Latn-RS" sz="714" dirty="0">
                <a:latin typeface="+mn-lt"/>
              </a:rPr>
              <a:t>/preslik</a:t>
            </a:r>
            <a:r>
              <a:rPr lang="en-US" altLang="sr-Latn-RS" sz="714" dirty="0">
                <a:latin typeface="+mn-lt"/>
              </a:rPr>
              <a:t>)</a:t>
            </a:r>
          </a:p>
          <a:p>
            <a:pPr eaLnBrk="1" hangingPunct="1">
              <a:spcBef>
                <a:spcPct val="0"/>
              </a:spcBef>
              <a:buFontTx/>
              <a:buNone/>
              <a:defRPr/>
            </a:pPr>
            <a:endParaRPr lang="en-US" altLang="sr-Latn-RS" sz="714" dirty="0">
              <a:latin typeface="+mn-lt"/>
            </a:endParaRPr>
          </a:p>
        </p:txBody>
      </p:sp>
      <p:sp>
        <p:nvSpPr>
          <p:cNvPr id="2068" name="Rectangle 106"/>
          <p:cNvSpPr>
            <a:spLocks noChangeArrowheads="1"/>
          </p:cNvSpPr>
          <p:nvPr/>
        </p:nvSpPr>
        <p:spPr bwMode="auto">
          <a:xfrm>
            <a:off x="4830781" y="1265703"/>
            <a:ext cx="3918857" cy="911439"/>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69" name="Freeform 107"/>
          <p:cNvSpPr>
            <a:spLocks/>
          </p:cNvSpPr>
          <p:nvPr/>
        </p:nvSpPr>
        <p:spPr bwMode="auto">
          <a:xfrm>
            <a:off x="4886476" y="1379670"/>
            <a:ext cx="816429" cy="772206"/>
          </a:xfrm>
          <a:custGeom>
            <a:avLst/>
            <a:gdLst>
              <a:gd name="T0" fmla="*/ 232712926 w 2196"/>
              <a:gd name="T1" fmla="*/ 149054539 h 2304"/>
              <a:gd name="T2" fmla="*/ 222418639 w 2196"/>
              <a:gd name="T3" fmla="*/ 171291918 h 2304"/>
              <a:gd name="T4" fmla="*/ 201287193 w 2196"/>
              <a:gd name="T5" fmla="*/ 193308763 h 2304"/>
              <a:gd name="T6" fmla="*/ 154961340 w 2196"/>
              <a:gd name="T7" fmla="*/ 233599937 h 2304"/>
              <a:gd name="T8" fmla="*/ 103488344 w 2196"/>
              <a:gd name="T9" fmla="*/ 282037278 h 2304"/>
              <a:gd name="T10" fmla="*/ 67456779 w 2196"/>
              <a:gd name="T11" fmla="*/ 329813954 h 2304"/>
              <a:gd name="T12" fmla="*/ 57162492 w 2196"/>
              <a:gd name="T13" fmla="*/ 366142077 h 2304"/>
              <a:gd name="T14" fmla="*/ 54995164 w 2196"/>
              <a:gd name="T15" fmla="*/ 387058127 h 2304"/>
              <a:gd name="T16" fmla="*/ 49035012 w 2196"/>
              <a:gd name="T17" fmla="*/ 407754111 h 2304"/>
              <a:gd name="T18" fmla="*/ 28716574 w 2196"/>
              <a:gd name="T19" fmla="*/ 428229561 h 2304"/>
              <a:gd name="T20" fmla="*/ 7856303 w 2196"/>
              <a:gd name="T21" fmla="*/ 457512312 h 2304"/>
              <a:gd name="T22" fmla="*/ 0 w 2196"/>
              <a:gd name="T23" fmla="*/ 485033603 h 2304"/>
              <a:gd name="T24" fmla="*/ 22214590 w 2196"/>
              <a:gd name="T25" fmla="*/ 498904282 h 2304"/>
              <a:gd name="T26" fmla="*/ 52014828 w 2196"/>
              <a:gd name="T27" fmla="*/ 496482156 h 2304"/>
              <a:gd name="T28" fmla="*/ 77751586 w 2196"/>
              <a:gd name="T29" fmla="*/ 485473734 h 2304"/>
              <a:gd name="T30" fmla="*/ 101591672 w 2196"/>
              <a:gd name="T31" fmla="*/ 475566107 h 2304"/>
              <a:gd name="T32" fmla="*/ 124619270 w 2196"/>
              <a:gd name="T33" fmla="*/ 475566107 h 2304"/>
              <a:gd name="T34" fmla="*/ 160650836 w 2196"/>
              <a:gd name="T35" fmla="*/ 485913864 h 2304"/>
              <a:gd name="T36" fmla="*/ 213207496 w 2196"/>
              <a:gd name="T37" fmla="*/ 499344412 h 2304"/>
              <a:gd name="T38" fmla="*/ 279581131 w 2196"/>
              <a:gd name="T39" fmla="*/ 506830383 h 2304"/>
              <a:gd name="T40" fmla="*/ 357874549 w 2196"/>
              <a:gd name="T41" fmla="*/ 501766068 h 2304"/>
              <a:gd name="T42" fmla="*/ 422351512 w 2196"/>
              <a:gd name="T43" fmla="*/ 484152873 h 2304"/>
              <a:gd name="T44" fmla="*/ 465697029 w 2196"/>
              <a:gd name="T45" fmla="*/ 464557684 h 2304"/>
              <a:gd name="T46" fmla="*/ 493330459 w 2196"/>
              <a:gd name="T47" fmla="*/ 451127136 h 2304"/>
              <a:gd name="T48" fmla="*/ 513919553 w 2196"/>
              <a:gd name="T49" fmla="*/ 452448466 h 2304"/>
              <a:gd name="T50" fmla="*/ 537759639 w 2196"/>
              <a:gd name="T51" fmla="*/ 457952443 h 2304"/>
              <a:gd name="T52" fmla="*/ 564580061 w 2196"/>
              <a:gd name="T53" fmla="*/ 459053238 h 2304"/>
              <a:gd name="T54" fmla="*/ 586794652 w 2196"/>
              <a:gd name="T55" fmla="*/ 453769327 h 2304"/>
              <a:gd name="T56" fmla="*/ 593838467 w 2196"/>
              <a:gd name="T57" fmla="*/ 433513942 h 2304"/>
              <a:gd name="T58" fmla="*/ 581918164 w 2196"/>
              <a:gd name="T59" fmla="*/ 415680213 h 2304"/>
              <a:gd name="T60" fmla="*/ 561870902 w 2196"/>
              <a:gd name="T61" fmla="*/ 398947279 h 2304"/>
              <a:gd name="T62" fmla="*/ 540739975 w 2196"/>
              <a:gd name="T63" fmla="*/ 384636001 h 2304"/>
              <a:gd name="T64" fmla="*/ 525298025 w 2196"/>
              <a:gd name="T65" fmla="*/ 367462937 h 2304"/>
              <a:gd name="T66" fmla="*/ 521234025 w 2196"/>
              <a:gd name="T67" fmla="*/ 344785427 h 2304"/>
              <a:gd name="T68" fmla="*/ 515003217 w 2196"/>
              <a:gd name="T69" fmla="*/ 314401881 h 2304"/>
              <a:gd name="T70" fmla="*/ 497122762 w 2196"/>
              <a:gd name="T71" fmla="*/ 276973432 h 2304"/>
              <a:gd name="T72" fmla="*/ 462446557 w 2196"/>
              <a:gd name="T73" fmla="*/ 237783053 h 2304"/>
              <a:gd name="T74" fmla="*/ 424518840 w 2196"/>
              <a:gd name="T75" fmla="*/ 207620041 h 2304"/>
              <a:gd name="T76" fmla="*/ 391467611 w 2196"/>
              <a:gd name="T77" fmla="*/ 183841736 h 2304"/>
              <a:gd name="T78" fmla="*/ 371419828 w 2196"/>
              <a:gd name="T79" fmla="*/ 163145751 h 2304"/>
              <a:gd name="T80" fmla="*/ 366272684 w 2196"/>
              <a:gd name="T81" fmla="*/ 142669832 h 2304"/>
              <a:gd name="T82" fmla="*/ 367356348 w 2196"/>
              <a:gd name="T83" fmla="*/ 119331657 h 2304"/>
              <a:gd name="T84" fmla="*/ 372503492 w 2196"/>
              <a:gd name="T85" fmla="*/ 96214017 h 2304"/>
              <a:gd name="T86" fmla="*/ 381172803 w 2196"/>
              <a:gd name="T87" fmla="*/ 76618827 h 2304"/>
              <a:gd name="T88" fmla="*/ 400678234 w 2196"/>
              <a:gd name="T89" fmla="*/ 56143377 h 2304"/>
              <a:gd name="T90" fmla="*/ 417203848 w 2196"/>
              <a:gd name="T91" fmla="*/ 36768253 h 2304"/>
              <a:gd name="T92" fmla="*/ 402845561 w 2196"/>
              <a:gd name="T93" fmla="*/ 17173064 h 2304"/>
              <a:gd name="T94" fmla="*/ 379005475 w 2196"/>
              <a:gd name="T95" fmla="*/ 5504446 h 2304"/>
              <a:gd name="T96" fmla="*/ 349747070 w 2196"/>
              <a:gd name="T97" fmla="*/ 0 h 2304"/>
              <a:gd name="T98" fmla="*/ 322926648 w 2196"/>
              <a:gd name="T99" fmla="*/ 4183116 h 2304"/>
              <a:gd name="T100" fmla="*/ 300712057 w 2196"/>
              <a:gd name="T101" fmla="*/ 17173064 h 2304"/>
              <a:gd name="T102" fmla="*/ 266847820 w 2196"/>
              <a:gd name="T103" fmla="*/ 34346597 h 2304"/>
              <a:gd name="T104" fmla="*/ 245175061 w 2196"/>
              <a:gd name="T105" fmla="*/ 35887523 h 2304"/>
              <a:gd name="T106" fmla="*/ 221063799 w 2196"/>
              <a:gd name="T107" fmla="*/ 31043742 h 2304"/>
              <a:gd name="T108" fmla="*/ 199932873 w 2196"/>
              <a:gd name="T109" fmla="*/ 25539766 h 2304"/>
              <a:gd name="T110" fmla="*/ 170945123 w 2196"/>
              <a:gd name="T111" fmla="*/ 33025268 h 2304"/>
              <a:gd name="T112" fmla="*/ 158754164 w 2196"/>
              <a:gd name="T113" fmla="*/ 48877471 h 2304"/>
              <a:gd name="T114" fmla="*/ 146834381 w 2196"/>
              <a:gd name="T115" fmla="*/ 65390340 h 2304"/>
              <a:gd name="T116" fmla="*/ 144125221 w 2196"/>
              <a:gd name="T117" fmla="*/ 86967054 h 2304"/>
              <a:gd name="T118" fmla="*/ 167423475 w 2196"/>
              <a:gd name="T119" fmla="*/ 96654616 h 2304"/>
              <a:gd name="T120" fmla="*/ 192618402 w 2196"/>
              <a:gd name="T121" fmla="*/ 107222439 h 2304"/>
              <a:gd name="T122" fmla="*/ 215374824 w 2196"/>
              <a:gd name="T123" fmla="*/ 118891527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chemeClr val="bg1"/>
          </a:solidFill>
          <a:ln w="9525">
            <a:solidFill>
              <a:schemeClr val="tx1"/>
            </a:solidFill>
            <a:round/>
            <a:headEnd/>
            <a:tailEnd/>
          </a:ln>
        </p:spPr>
        <p:txBody>
          <a:bodyPr/>
          <a:lstStyle/>
          <a:p>
            <a:endParaRPr lang="en-US" sz="1286"/>
          </a:p>
        </p:txBody>
      </p:sp>
      <p:sp>
        <p:nvSpPr>
          <p:cNvPr id="2070" name="Text Box 108"/>
          <p:cNvSpPr txBox="1">
            <a:spLocks noChangeArrowheads="1"/>
          </p:cNvSpPr>
          <p:nvPr/>
        </p:nvSpPr>
        <p:spPr bwMode="auto">
          <a:xfrm>
            <a:off x="4844143" y="1143000"/>
            <a:ext cx="3584349"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sr-Latn-CS" altLang="sr-Latn-RS" sz="1786"/>
          </a:p>
        </p:txBody>
      </p:sp>
      <p:sp>
        <p:nvSpPr>
          <p:cNvPr id="2071" name="Text Box 109"/>
          <p:cNvSpPr txBox="1">
            <a:spLocks noChangeArrowheads="1"/>
          </p:cNvSpPr>
          <p:nvPr/>
        </p:nvSpPr>
        <p:spPr bwMode="auto">
          <a:xfrm>
            <a:off x="5783036" y="1565955"/>
            <a:ext cx="2762250" cy="53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hr-HR" altLang="sr-Latn-RS" sz="714" dirty="0">
                <a:latin typeface="+mn-lt"/>
              </a:rPr>
              <a:t>1. Izvod/izvadak iz konačnog Centralnog/Središnjeg biračkog spiska/popisa</a:t>
            </a:r>
          </a:p>
          <a:p>
            <a:pPr eaLnBrk="1" hangingPunct="1">
              <a:spcBef>
                <a:spcPct val="0"/>
              </a:spcBef>
              <a:buFontTx/>
              <a:buNone/>
              <a:defRPr/>
            </a:pPr>
            <a:r>
              <a:rPr lang="hr-HR" altLang="sr-Latn-RS" sz="714" dirty="0">
                <a:latin typeface="+mn-lt"/>
              </a:rPr>
              <a:t>2. Zapisnik o radu biračkog odbora ZARBO (original)</a:t>
            </a:r>
          </a:p>
          <a:p>
            <a:pPr eaLnBrk="1" hangingPunct="1">
              <a:spcBef>
                <a:spcPct val="0"/>
              </a:spcBef>
              <a:buFontTx/>
              <a:buNone/>
              <a:defRPr/>
            </a:pPr>
            <a:r>
              <a:rPr lang="hr-HR" altLang="sr-Latn-RS" sz="714" dirty="0">
                <a:latin typeface="+mn-lt"/>
              </a:rPr>
              <a:t>3. Pomoćni obrasci za brojanje</a:t>
            </a:r>
            <a:endParaRPr lang="en-US" altLang="sr-Latn-RS" sz="714" dirty="0">
              <a:latin typeface="+mn-lt"/>
            </a:endParaRPr>
          </a:p>
        </p:txBody>
      </p:sp>
      <p:sp>
        <p:nvSpPr>
          <p:cNvPr id="2072" name="Text Box 110"/>
          <p:cNvSpPr txBox="1">
            <a:spLocks noChangeArrowheads="1"/>
          </p:cNvSpPr>
          <p:nvPr/>
        </p:nvSpPr>
        <p:spPr bwMode="auto">
          <a:xfrm>
            <a:off x="4735286" y="1034143"/>
            <a:ext cx="3973286"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hr-BA" altLang="sr-Latn-RS" sz="714" b="1" dirty="0">
                <a:solidFill>
                  <a:schemeClr val="accent2"/>
                </a:solidFill>
                <a:latin typeface="+mn-lt"/>
              </a:rPr>
              <a:t>Providna zaštitna vreća- dokumentacija za CIK/SIP BiH</a:t>
            </a:r>
            <a:endParaRPr lang="en-US" altLang="sr-Latn-RS" sz="714" dirty="0">
              <a:latin typeface="+mn-lt"/>
            </a:endParaRPr>
          </a:p>
        </p:txBody>
      </p:sp>
      <p:sp>
        <p:nvSpPr>
          <p:cNvPr id="2073" name="Rectangle 114"/>
          <p:cNvSpPr>
            <a:spLocks noChangeArrowheads="1"/>
          </p:cNvSpPr>
          <p:nvPr/>
        </p:nvSpPr>
        <p:spPr bwMode="auto">
          <a:xfrm>
            <a:off x="4735286" y="2335640"/>
            <a:ext cx="4136571" cy="1088571"/>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grpSp>
        <p:nvGrpSpPr>
          <p:cNvPr id="2074" name="Group 115"/>
          <p:cNvGrpSpPr>
            <a:grpSpLocks/>
          </p:cNvGrpSpPr>
          <p:nvPr/>
        </p:nvGrpSpPr>
        <p:grpSpPr bwMode="auto">
          <a:xfrm>
            <a:off x="4839406" y="2637526"/>
            <a:ext cx="838494" cy="523875"/>
            <a:chOff x="8550" y="-1654"/>
            <a:chExt cx="816" cy="524"/>
          </a:xfrm>
        </p:grpSpPr>
        <p:sp>
          <p:nvSpPr>
            <p:cNvPr id="2089" name="Freeform 116"/>
            <p:cNvSpPr>
              <a:spLocks/>
            </p:cNvSpPr>
            <p:nvPr/>
          </p:nvSpPr>
          <p:spPr bwMode="auto">
            <a:xfrm>
              <a:off x="8550" y="-1654"/>
              <a:ext cx="816" cy="524"/>
            </a:xfrm>
            <a:custGeom>
              <a:avLst/>
              <a:gdLst>
                <a:gd name="T0" fmla="*/ 789 w 827"/>
                <a:gd name="T1" fmla="*/ 0 h 531"/>
                <a:gd name="T2" fmla="*/ 0 w 827"/>
                <a:gd name="T3" fmla="*/ 0 h 531"/>
                <a:gd name="T4" fmla="*/ 0 w 827"/>
                <a:gd name="T5" fmla="*/ 517 h 531"/>
                <a:gd name="T6" fmla="*/ 805 w 827"/>
                <a:gd name="T7" fmla="*/ 517 h 531"/>
                <a:gd name="T8" fmla="*/ 805 w 827"/>
                <a:gd name="T9" fmla="*/ 0 h 531"/>
                <a:gd name="T10" fmla="*/ 789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90" name="Freeform 117"/>
            <p:cNvSpPr>
              <a:spLocks/>
            </p:cNvSpPr>
            <p:nvPr/>
          </p:nvSpPr>
          <p:spPr bwMode="auto">
            <a:xfrm>
              <a:off x="8589" y="-1623"/>
              <a:ext cx="753" cy="462"/>
            </a:xfrm>
            <a:custGeom>
              <a:avLst/>
              <a:gdLst>
                <a:gd name="T0" fmla="*/ 743 w 763"/>
                <a:gd name="T1" fmla="*/ 80 h 469"/>
                <a:gd name="T2" fmla="*/ 743 w 763"/>
                <a:gd name="T3" fmla="*/ 375 h 469"/>
                <a:gd name="T4" fmla="*/ 738 w 763"/>
                <a:gd name="T5" fmla="*/ 455 h 469"/>
                <a:gd name="T6" fmla="*/ 717 w 763"/>
                <a:gd name="T7" fmla="*/ 455 h 469"/>
                <a:gd name="T8" fmla="*/ 686 w 763"/>
                <a:gd name="T9" fmla="*/ 455 h 469"/>
                <a:gd name="T10" fmla="*/ 642 w 763"/>
                <a:gd name="T11" fmla="*/ 455 h 469"/>
                <a:gd name="T12" fmla="*/ 591 w 763"/>
                <a:gd name="T13" fmla="*/ 455 h 469"/>
                <a:gd name="T14" fmla="*/ 534 w 763"/>
                <a:gd name="T15" fmla="*/ 455 h 469"/>
                <a:gd name="T16" fmla="*/ 471 w 763"/>
                <a:gd name="T17" fmla="*/ 455 h 469"/>
                <a:gd name="T18" fmla="*/ 406 w 763"/>
                <a:gd name="T19" fmla="*/ 455 h 469"/>
                <a:gd name="T20" fmla="*/ 338 w 763"/>
                <a:gd name="T21" fmla="*/ 455 h 469"/>
                <a:gd name="T22" fmla="*/ 272 w 763"/>
                <a:gd name="T23" fmla="*/ 455 h 469"/>
                <a:gd name="T24" fmla="*/ 208 w 763"/>
                <a:gd name="T25" fmla="*/ 455 h 469"/>
                <a:gd name="T26" fmla="*/ 152 w 763"/>
                <a:gd name="T27" fmla="*/ 455 h 469"/>
                <a:gd name="T28" fmla="*/ 101 w 763"/>
                <a:gd name="T29" fmla="*/ 455 h 469"/>
                <a:gd name="T30" fmla="*/ 57 w 763"/>
                <a:gd name="T31" fmla="*/ 455 h 469"/>
                <a:gd name="T32" fmla="*/ 25 w 763"/>
                <a:gd name="T33" fmla="*/ 455 h 469"/>
                <a:gd name="T34" fmla="*/ 5 w 763"/>
                <a:gd name="T35" fmla="*/ 455 h 469"/>
                <a:gd name="T36" fmla="*/ 0 w 763"/>
                <a:gd name="T37" fmla="*/ 375 h 469"/>
                <a:gd name="T38" fmla="*/ 0 w 763"/>
                <a:gd name="T39" fmla="*/ 80 h 469"/>
                <a:gd name="T40" fmla="*/ 5 w 763"/>
                <a:gd name="T41" fmla="*/ 0 h 469"/>
                <a:gd name="T42" fmla="*/ 25 w 763"/>
                <a:gd name="T43" fmla="*/ 0 h 469"/>
                <a:gd name="T44" fmla="*/ 57 w 763"/>
                <a:gd name="T45" fmla="*/ 0 h 469"/>
                <a:gd name="T46" fmla="*/ 101 w 763"/>
                <a:gd name="T47" fmla="*/ 0 h 469"/>
                <a:gd name="T48" fmla="*/ 152 w 763"/>
                <a:gd name="T49" fmla="*/ 0 h 469"/>
                <a:gd name="T50" fmla="*/ 208 w 763"/>
                <a:gd name="T51" fmla="*/ 0 h 469"/>
                <a:gd name="T52" fmla="*/ 272 w 763"/>
                <a:gd name="T53" fmla="*/ 0 h 469"/>
                <a:gd name="T54" fmla="*/ 338 w 763"/>
                <a:gd name="T55" fmla="*/ 0 h 469"/>
                <a:gd name="T56" fmla="*/ 406 w 763"/>
                <a:gd name="T57" fmla="*/ 0 h 469"/>
                <a:gd name="T58" fmla="*/ 471 w 763"/>
                <a:gd name="T59" fmla="*/ 0 h 469"/>
                <a:gd name="T60" fmla="*/ 534 w 763"/>
                <a:gd name="T61" fmla="*/ 0 h 469"/>
                <a:gd name="T62" fmla="*/ 591 w 763"/>
                <a:gd name="T63" fmla="*/ 0 h 469"/>
                <a:gd name="T64" fmla="*/ 642 w 763"/>
                <a:gd name="T65" fmla="*/ 0 h 469"/>
                <a:gd name="T66" fmla="*/ 686 w 763"/>
                <a:gd name="T67" fmla="*/ 0 h 469"/>
                <a:gd name="T68" fmla="*/ 717 w 763"/>
                <a:gd name="T69" fmla="*/ 0 h 469"/>
                <a:gd name="T70" fmla="*/ 738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91" name="Freeform 118"/>
            <p:cNvSpPr>
              <a:spLocks/>
            </p:cNvSpPr>
            <p:nvPr/>
          </p:nvSpPr>
          <p:spPr bwMode="auto">
            <a:xfrm>
              <a:off x="8569" y="-1647"/>
              <a:ext cx="791" cy="495"/>
            </a:xfrm>
            <a:custGeom>
              <a:avLst/>
              <a:gdLst>
                <a:gd name="T0" fmla="*/ 779 w 803"/>
                <a:gd name="T1" fmla="*/ 468 h 503"/>
                <a:gd name="T2" fmla="*/ 569 w 803"/>
                <a:gd name="T3" fmla="*/ 145 h 503"/>
                <a:gd name="T4" fmla="*/ 770 w 803"/>
                <a:gd name="T5" fmla="*/ 26 h 503"/>
                <a:gd name="T6" fmla="*/ 758 w 803"/>
                <a:gd name="T7" fmla="*/ 4 h 503"/>
                <a:gd name="T8" fmla="*/ 754 w 803"/>
                <a:gd name="T9" fmla="*/ 6 h 503"/>
                <a:gd name="T10" fmla="*/ 743 w 803"/>
                <a:gd name="T11" fmla="*/ 13 h 503"/>
                <a:gd name="T12" fmla="*/ 725 w 803"/>
                <a:gd name="T13" fmla="*/ 24 h 503"/>
                <a:gd name="T14" fmla="*/ 699 w 803"/>
                <a:gd name="T15" fmla="*/ 37 h 503"/>
                <a:gd name="T16" fmla="*/ 673 w 803"/>
                <a:gd name="T17" fmla="*/ 54 h 503"/>
                <a:gd name="T18" fmla="*/ 640 w 803"/>
                <a:gd name="T19" fmla="*/ 73 h 503"/>
                <a:gd name="T20" fmla="*/ 608 w 803"/>
                <a:gd name="T21" fmla="*/ 93 h 503"/>
                <a:gd name="T22" fmla="*/ 572 w 803"/>
                <a:gd name="T23" fmla="*/ 113 h 503"/>
                <a:gd name="T24" fmla="*/ 538 w 803"/>
                <a:gd name="T25" fmla="*/ 134 h 503"/>
                <a:gd name="T26" fmla="*/ 503 w 803"/>
                <a:gd name="T27" fmla="*/ 154 h 503"/>
                <a:gd name="T28" fmla="*/ 472 w 803"/>
                <a:gd name="T29" fmla="*/ 173 h 503"/>
                <a:gd name="T30" fmla="*/ 442 w 803"/>
                <a:gd name="T31" fmla="*/ 190 h 503"/>
                <a:gd name="T32" fmla="*/ 418 w 803"/>
                <a:gd name="T33" fmla="*/ 205 h 503"/>
                <a:gd name="T34" fmla="*/ 398 w 803"/>
                <a:gd name="T35" fmla="*/ 217 h 503"/>
                <a:gd name="T36" fmla="*/ 384 w 803"/>
                <a:gd name="T37" fmla="*/ 224 h 503"/>
                <a:gd name="T38" fmla="*/ 378 w 803"/>
                <a:gd name="T39" fmla="*/ 227 h 503"/>
                <a:gd name="T40" fmla="*/ 368 w 803"/>
                <a:gd name="T41" fmla="*/ 221 h 503"/>
                <a:gd name="T42" fmla="*/ 353 w 803"/>
                <a:gd name="T43" fmla="*/ 213 h 503"/>
                <a:gd name="T44" fmla="*/ 330 w 803"/>
                <a:gd name="T45" fmla="*/ 198 h 503"/>
                <a:gd name="T46" fmla="*/ 305 w 803"/>
                <a:gd name="T47" fmla="*/ 183 h 503"/>
                <a:gd name="T48" fmla="*/ 282 w 803"/>
                <a:gd name="T49" fmla="*/ 167 h 503"/>
                <a:gd name="T50" fmla="*/ 262 w 803"/>
                <a:gd name="T51" fmla="*/ 155 h 503"/>
                <a:gd name="T52" fmla="*/ 247 w 803"/>
                <a:gd name="T53" fmla="*/ 147 h 503"/>
                <a:gd name="T54" fmla="*/ 241 w 803"/>
                <a:gd name="T55" fmla="*/ 144 h 503"/>
                <a:gd name="T56" fmla="*/ 24 w 803"/>
                <a:gd name="T57" fmla="*/ 0 h 503"/>
                <a:gd name="T58" fmla="*/ 10 w 803"/>
                <a:gd name="T59" fmla="*/ 21 h 503"/>
                <a:gd name="T60" fmla="*/ 210 w 803"/>
                <a:gd name="T61" fmla="*/ 152 h 503"/>
                <a:gd name="T62" fmla="*/ 0 w 803"/>
                <a:gd name="T63" fmla="*/ 474 h 503"/>
                <a:gd name="T64" fmla="*/ 21 w 803"/>
                <a:gd name="T65" fmla="*/ 487 h 503"/>
                <a:gd name="T66" fmla="*/ 229 w 803"/>
                <a:gd name="T67" fmla="*/ 165 h 503"/>
                <a:gd name="T68" fmla="*/ 240 w 803"/>
                <a:gd name="T69" fmla="*/ 172 h 503"/>
                <a:gd name="T70" fmla="*/ 259 w 803"/>
                <a:gd name="T71" fmla="*/ 183 h 503"/>
                <a:gd name="T72" fmla="*/ 284 w 803"/>
                <a:gd name="T73" fmla="*/ 198 h 503"/>
                <a:gd name="T74" fmla="*/ 309 w 803"/>
                <a:gd name="T75" fmla="*/ 214 h 503"/>
                <a:gd name="T76" fmla="*/ 336 w 803"/>
                <a:gd name="T77" fmla="*/ 229 h 503"/>
                <a:gd name="T78" fmla="*/ 358 w 803"/>
                <a:gd name="T79" fmla="*/ 243 h 503"/>
                <a:gd name="T80" fmla="*/ 372 w 803"/>
                <a:gd name="T81" fmla="*/ 254 h 503"/>
                <a:gd name="T82" fmla="*/ 378 w 803"/>
                <a:gd name="T83" fmla="*/ 257 h 503"/>
                <a:gd name="T84" fmla="*/ 549 w 803"/>
                <a:gd name="T85" fmla="*/ 155 h 503"/>
                <a:gd name="T86" fmla="*/ 758 w 803"/>
                <a:gd name="T87" fmla="*/ 483 h 503"/>
                <a:gd name="T88" fmla="*/ 779 w 803"/>
                <a:gd name="T89" fmla="*/ 468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grpSp>
      <p:sp>
        <p:nvSpPr>
          <p:cNvPr id="2075" name="Text Box 119"/>
          <p:cNvSpPr txBox="1">
            <a:spLocks noChangeArrowheads="1"/>
          </p:cNvSpPr>
          <p:nvPr/>
        </p:nvSpPr>
        <p:spPr bwMode="auto">
          <a:xfrm>
            <a:off x="5908902" y="2612571"/>
            <a:ext cx="2962955" cy="64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en-US" altLang="sr-Latn-RS" sz="714" b="1" noProof="1">
                <a:latin typeface="+mn-lt"/>
              </a:rPr>
              <a:t>Koverta</a:t>
            </a:r>
            <a:r>
              <a:rPr lang="hr-BA" altLang="sr-Latn-RS" sz="714" b="1" dirty="0">
                <a:latin typeface="+mn-lt"/>
              </a:rPr>
              <a:t>/kuverta</a:t>
            </a:r>
            <a:r>
              <a:rPr lang="hr-BA" altLang="sr-Latn-RS" sz="714" b="1" noProof="1">
                <a:latin typeface="+mn-lt"/>
              </a:rPr>
              <a:t> za </a:t>
            </a:r>
            <a:r>
              <a:rPr lang="hr-BA" altLang="sr-Latn-RS" sz="714" b="1" dirty="0">
                <a:latin typeface="+mn-lt"/>
              </a:rPr>
              <a:t>p</a:t>
            </a:r>
            <a:r>
              <a:rPr lang="hr-BA" altLang="sr-Latn-RS" sz="714" b="1" noProof="1">
                <a:latin typeface="+mn-lt"/>
              </a:rPr>
              <a:t>redsjednika biračkog odbora</a:t>
            </a:r>
            <a:br>
              <a:rPr lang="hr-BA" altLang="sr-Latn-RS" sz="714" b="1" noProof="1">
                <a:latin typeface="+mn-lt"/>
              </a:rPr>
            </a:br>
            <a:endParaRPr lang="hr-BA" altLang="sr-Latn-RS" sz="714" b="1" noProof="1">
              <a:latin typeface="+mn-lt"/>
            </a:endParaRPr>
          </a:p>
          <a:p>
            <a:pPr eaLnBrk="1" hangingPunct="1">
              <a:spcBef>
                <a:spcPct val="0"/>
              </a:spcBef>
              <a:buFontTx/>
              <a:buNone/>
              <a:defRPr/>
            </a:pPr>
            <a:r>
              <a:rPr lang="hr-BA" altLang="sr-Latn-RS" sz="714" noProof="1">
                <a:latin typeface="+mn-lt"/>
              </a:rPr>
              <a:t>- Obrazac</a:t>
            </a:r>
            <a:r>
              <a:rPr lang="hr-BA" altLang="sr-Latn-RS" sz="714" dirty="0">
                <a:latin typeface="+mn-lt"/>
              </a:rPr>
              <a:t> za</a:t>
            </a:r>
            <a:r>
              <a:rPr lang="hr-BA" altLang="sr-Latn-RS" sz="714" noProof="1">
                <a:latin typeface="+mn-lt"/>
              </a:rPr>
              <a:t> brojno stanj</a:t>
            </a:r>
            <a:r>
              <a:rPr lang="hr-BA" altLang="sr-Latn-RS" sz="714" dirty="0">
                <a:latin typeface="+mn-lt"/>
              </a:rPr>
              <a:t>e</a:t>
            </a:r>
            <a:r>
              <a:rPr lang="hr-BA" altLang="sr-Latn-RS" sz="714" noProof="1">
                <a:latin typeface="+mn-lt"/>
              </a:rPr>
              <a:t> </a:t>
            </a:r>
            <a:r>
              <a:rPr lang="hr-BA" altLang="sr-Latn-RS" sz="714" dirty="0">
                <a:latin typeface="+mn-lt"/>
              </a:rPr>
              <a:t> BS </a:t>
            </a:r>
            <a:r>
              <a:rPr lang="hr-BA" altLang="sr-Latn-RS" sz="714" noProof="1">
                <a:latin typeface="+mn-lt"/>
              </a:rPr>
              <a:t>(crvena kopija</a:t>
            </a:r>
            <a:r>
              <a:rPr lang="hr-BA" altLang="sr-Latn-RS" sz="714" dirty="0">
                <a:latin typeface="+mn-lt"/>
              </a:rPr>
              <a:t>/preslik</a:t>
            </a:r>
            <a:r>
              <a:rPr lang="hr-BA" altLang="sr-Latn-RS" sz="714" noProof="1">
                <a:latin typeface="+mn-lt"/>
              </a:rPr>
              <a:t>)</a:t>
            </a:r>
          </a:p>
          <a:p>
            <a:pPr eaLnBrk="1" hangingPunct="1">
              <a:spcBef>
                <a:spcPct val="0"/>
              </a:spcBef>
              <a:buFontTx/>
              <a:buNone/>
              <a:defRPr/>
            </a:pPr>
            <a:r>
              <a:rPr lang="hr-BA" altLang="sr-Latn-RS" sz="714" noProof="1">
                <a:latin typeface="+mn-lt"/>
              </a:rPr>
              <a:t>-</a:t>
            </a:r>
            <a:r>
              <a:rPr lang="hr-HR" altLang="sr-Latn-RS" sz="714" dirty="0">
                <a:latin typeface="+mn-lt"/>
              </a:rPr>
              <a:t>Obra</a:t>
            </a:r>
            <a:r>
              <a:rPr lang="en-US" altLang="sr-Latn-RS" sz="714" dirty="0" err="1">
                <a:latin typeface="+mn-lt"/>
              </a:rPr>
              <a:t>sci</a:t>
            </a:r>
            <a:r>
              <a:rPr lang="hr-HR" altLang="sr-Latn-RS" sz="714" dirty="0">
                <a:latin typeface="+mn-lt"/>
              </a:rPr>
              <a:t> za zbirne/zbrojne rezultate ZR –većinski glas i otvorena lista</a:t>
            </a:r>
            <a:r>
              <a:rPr lang="hr-BA" altLang="sr-Latn-RS" sz="714" dirty="0">
                <a:latin typeface="+mn-lt"/>
              </a:rPr>
              <a:t> </a:t>
            </a:r>
            <a:r>
              <a:rPr lang="hr-HR" altLang="sr-Latn-RS" sz="714" dirty="0">
                <a:latin typeface="+mn-lt"/>
              </a:rPr>
              <a:t>(crvena kopija/preslik)</a:t>
            </a:r>
          </a:p>
        </p:txBody>
      </p:sp>
      <p:sp>
        <p:nvSpPr>
          <p:cNvPr id="2076" name="Freeform 123"/>
          <p:cNvSpPr>
            <a:spLocks/>
          </p:cNvSpPr>
          <p:nvPr/>
        </p:nvSpPr>
        <p:spPr bwMode="auto">
          <a:xfrm>
            <a:off x="4847545" y="4911045"/>
            <a:ext cx="849312" cy="531812"/>
          </a:xfrm>
          <a:custGeom>
            <a:avLst/>
            <a:gdLst>
              <a:gd name="T0" fmla="*/ 1676488972 w 827"/>
              <a:gd name="T1" fmla="*/ 0 h 531"/>
              <a:gd name="T2" fmla="*/ 0 w 827"/>
              <a:gd name="T3" fmla="*/ 0 h 531"/>
              <a:gd name="T4" fmla="*/ 0 w 827"/>
              <a:gd name="T5" fmla="*/ 1043946035 h 531"/>
              <a:gd name="T6" fmla="*/ 1709563467 w 827"/>
              <a:gd name="T7" fmla="*/ 1043946035 h 531"/>
              <a:gd name="T8" fmla="*/ 1709563467 w 827"/>
              <a:gd name="T9" fmla="*/ 0 h 531"/>
              <a:gd name="T10" fmla="*/ 1676488972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77" name="Freeform 124"/>
          <p:cNvSpPr>
            <a:spLocks/>
          </p:cNvSpPr>
          <p:nvPr/>
        </p:nvSpPr>
        <p:spPr bwMode="auto">
          <a:xfrm>
            <a:off x="4884775" y="4946196"/>
            <a:ext cx="784159" cy="469446"/>
          </a:xfrm>
          <a:custGeom>
            <a:avLst/>
            <a:gdLst>
              <a:gd name="T0" fmla="*/ 1579574495 w 763"/>
              <a:gd name="T1" fmla="*/ 161025730 h 469"/>
              <a:gd name="T2" fmla="*/ 1579574495 w 763"/>
              <a:gd name="T3" fmla="*/ 759965103 h 469"/>
              <a:gd name="T4" fmla="*/ 1569223592 w 763"/>
              <a:gd name="T5" fmla="*/ 920990833 h 469"/>
              <a:gd name="T6" fmla="*/ 1525749513 w 763"/>
              <a:gd name="T7" fmla="*/ 920990833 h 469"/>
              <a:gd name="T8" fmla="*/ 1457431254 w 763"/>
              <a:gd name="T9" fmla="*/ 920990833 h 469"/>
              <a:gd name="T10" fmla="*/ 1366342161 w 763"/>
              <a:gd name="T11" fmla="*/ 920990833 h 469"/>
              <a:gd name="T12" fmla="*/ 1256620291 w 763"/>
              <a:gd name="T13" fmla="*/ 920990833 h 469"/>
              <a:gd name="T14" fmla="*/ 1134478490 w 763"/>
              <a:gd name="T15" fmla="*/ 920990833 h 469"/>
              <a:gd name="T16" fmla="*/ 999913879 w 763"/>
              <a:gd name="T17" fmla="*/ 920990833 h 469"/>
              <a:gd name="T18" fmla="*/ 861209770 w 763"/>
              <a:gd name="T19" fmla="*/ 920990833 h 469"/>
              <a:gd name="T20" fmla="*/ 718364725 w 763"/>
              <a:gd name="T21" fmla="*/ 920990833 h 469"/>
              <a:gd name="T22" fmla="*/ 579660616 w 763"/>
              <a:gd name="T23" fmla="*/ 920990833 h 469"/>
              <a:gd name="T24" fmla="*/ 443025536 w 763"/>
              <a:gd name="T25" fmla="*/ 920990833 h 469"/>
              <a:gd name="T26" fmla="*/ 322954203 w 763"/>
              <a:gd name="T27" fmla="*/ 920990833 h 469"/>
              <a:gd name="T28" fmla="*/ 213232334 w 763"/>
              <a:gd name="T29" fmla="*/ 920990833 h 469"/>
              <a:gd name="T30" fmla="*/ 122143240 w 763"/>
              <a:gd name="T31" fmla="*/ 920990833 h 469"/>
              <a:gd name="T32" fmla="*/ 51755952 w 763"/>
              <a:gd name="T33" fmla="*/ 920990833 h 469"/>
              <a:gd name="T34" fmla="*/ 10350903 w 763"/>
              <a:gd name="T35" fmla="*/ 920990833 h 469"/>
              <a:gd name="T36" fmla="*/ 0 w 763"/>
              <a:gd name="T37" fmla="*/ 759965103 h 469"/>
              <a:gd name="T38" fmla="*/ 0 w 763"/>
              <a:gd name="T39" fmla="*/ 161025730 h 469"/>
              <a:gd name="T40" fmla="*/ 10350903 w 763"/>
              <a:gd name="T41" fmla="*/ 0 h 469"/>
              <a:gd name="T42" fmla="*/ 51755952 w 763"/>
              <a:gd name="T43" fmla="*/ 0 h 469"/>
              <a:gd name="T44" fmla="*/ 122143240 w 763"/>
              <a:gd name="T45" fmla="*/ 0 h 469"/>
              <a:gd name="T46" fmla="*/ 213232334 w 763"/>
              <a:gd name="T47" fmla="*/ 0 h 469"/>
              <a:gd name="T48" fmla="*/ 322954203 w 763"/>
              <a:gd name="T49" fmla="*/ 0 h 469"/>
              <a:gd name="T50" fmla="*/ 443025536 w 763"/>
              <a:gd name="T51" fmla="*/ 0 h 469"/>
              <a:gd name="T52" fmla="*/ 579660616 w 763"/>
              <a:gd name="T53" fmla="*/ 0 h 469"/>
              <a:gd name="T54" fmla="*/ 718364725 w 763"/>
              <a:gd name="T55" fmla="*/ 0 h 469"/>
              <a:gd name="T56" fmla="*/ 861209770 w 763"/>
              <a:gd name="T57" fmla="*/ 0 h 469"/>
              <a:gd name="T58" fmla="*/ 999913879 w 763"/>
              <a:gd name="T59" fmla="*/ 0 h 469"/>
              <a:gd name="T60" fmla="*/ 1134478490 w 763"/>
              <a:gd name="T61" fmla="*/ 0 h 469"/>
              <a:gd name="T62" fmla="*/ 1256620291 w 763"/>
              <a:gd name="T63" fmla="*/ 0 h 469"/>
              <a:gd name="T64" fmla="*/ 1366342161 w 763"/>
              <a:gd name="T65" fmla="*/ 0 h 469"/>
              <a:gd name="T66" fmla="*/ 1457431254 w 763"/>
              <a:gd name="T67" fmla="*/ 0 h 469"/>
              <a:gd name="T68" fmla="*/ 1525749513 w 763"/>
              <a:gd name="T69" fmla="*/ 0 h 469"/>
              <a:gd name="T70" fmla="*/ 1569223592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78" name="Freeform 125"/>
          <p:cNvSpPr>
            <a:spLocks/>
          </p:cNvSpPr>
          <p:nvPr/>
        </p:nvSpPr>
        <p:spPr bwMode="auto">
          <a:xfrm>
            <a:off x="4861506" y="4929188"/>
            <a:ext cx="823716" cy="502330"/>
          </a:xfrm>
          <a:custGeom>
            <a:avLst/>
            <a:gdLst>
              <a:gd name="T0" fmla="*/ 1656135939 w 803"/>
              <a:gd name="T1" fmla="*/ 946113888 h 503"/>
              <a:gd name="T2" fmla="*/ 1210649168 w 803"/>
              <a:gd name="T3" fmla="*/ 291262319 h 503"/>
              <a:gd name="T4" fmla="*/ 1637574110 w 803"/>
              <a:gd name="T5" fmla="*/ 50825010 h 503"/>
              <a:gd name="T6" fmla="*/ 1610761781 w 803"/>
              <a:gd name="T7" fmla="*/ 7819770 h 503"/>
              <a:gd name="T8" fmla="*/ 1602512718 w 803"/>
              <a:gd name="T9" fmla="*/ 11728956 h 503"/>
              <a:gd name="T10" fmla="*/ 1577764091 w 803"/>
              <a:gd name="T11" fmla="*/ 25412505 h 503"/>
              <a:gd name="T12" fmla="*/ 1540638997 w 803"/>
              <a:gd name="T13" fmla="*/ 46914426 h 503"/>
              <a:gd name="T14" fmla="*/ 1487015775 w 803"/>
              <a:gd name="T15" fmla="*/ 76236117 h 503"/>
              <a:gd name="T16" fmla="*/ 1429268022 w 803"/>
              <a:gd name="T17" fmla="*/ 109468393 h 503"/>
              <a:gd name="T18" fmla="*/ 1361207503 w 803"/>
              <a:gd name="T19" fmla="*/ 146608456 h 503"/>
              <a:gd name="T20" fmla="*/ 1291084719 w 803"/>
              <a:gd name="T21" fmla="*/ 187659103 h 503"/>
              <a:gd name="T22" fmla="*/ 1216837402 w 803"/>
              <a:gd name="T23" fmla="*/ 228709750 h 503"/>
              <a:gd name="T24" fmla="*/ 1142590086 w 803"/>
              <a:gd name="T25" fmla="*/ 269760398 h 503"/>
              <a:gd name="T26" fmla="*/ 1070403599 w 803"/>
              <a:gd name="T27" fmla="*/ 310809647 h 503"/>
              <a:gd name="T28" fmla="*/ 1002343080 w 803"/>
              <a:gd name="T29" fmla="*/ 349905701 h 503"/>
              <a:gd name="T30" fmla="*/ 940470795 w 803"/>
              <a:gd name="T31" fmla="*/ 383136578 h 503"/>
              <a:gd name="T32" fmla="*/ 886847574 w 803"/>
              <a:gd name="T33" fmla="*/ 412459668 h 503"/>
              <a:gd name="T34" fmla="*/ 845599384 w 803"/>
              <a:gd name="T35" fmla="*/ 437870775 h 503"/>
              <a:gd name="T36" fmla="*/ 816724789 w 803"/>
              <a:gd name="T37" fmla="*/ 453508917 h 503"/>
              <a:gd name="T38" fmla="*/ 804349758 w 803"/>
              <a:gd name="T39" fmla="*/ 459374094 h 503"/>
              <a:gd name="T40" fmla="*/ 783725663 w 803"/>
              <a:gd name="T41" fmla="*/ 447645138 h 503"/>
              <a:gd name="T42" fmla="*/ 748664270 w 803"/>
              <a:gd name="T43" fmla="*/ 428097810 h 503"/>
              <a:gd name="T44" fmla="*/ 701227847 w 803"/>
              <a:gd name="T45" fmla="*/ 398776119 h 503"/>
              <a:gd name="T46" fmla="*/ 649666891 w 803"/>
              <a:gd name="T47" fmla="*/ 369454427 h 503"/>
              <a:gd name="T48" fmla="*/ 598105936 w 803"/>
              <a:gd name="T49" fmla="*/ 338176745 h 503"/>
              <a:gd name="T50" fmla="*/ 556857746 w 803"/>
              <a:gd name="T51" fmla="*/ 312765638 h 503"/>
              <a:gd name="T52" fmla="*/ 525920885 w 803"/>
              <a:gd name="T53" fmla="*/ 295171505 h 503"/>
              <a:gd name="T54" fmla="*/ 513545854 w 803"/>
              <a:gd name="T55" fmla="*/ 289307726 h 503"/>
              <a:gd name="T56" fmla="*/ 49498690 w 803"/>
              <a:gd name="T57" fmla="*/ 0 h 503"/>
              <a:gd name="T58" fmla="*/ 20624095 w 803"/>
              <a:gd name="T59" fmla="*/ 41050647 h 503"/>
              <a:gd name="T60" fmla="*/ 445486771 w 803"/>
              <a:gd name="T61" fmla="*/ 304945868 h 503"/>
              <a:gd name="T62" fmla="*/ 0 w 803"/>
              <a:gd name="T63" fmla="*/ 957842844 h 503"/>
              <a:gd name="T64" fmla="*/ 43310456 w 803"/>
              <a:gd name="T65" fmla="*/ 983255349 h 503"/>
              <a:gd name="T66" fmla="*/ 486734961 w 803"/>
              <a:gd name="T67" fmla="*/ 334267559 h 503"/>
              <a:gd name="T68" fmla="*/ 511483588 w 803"/>
              <a:gd name="T69" fmla="*/ 347951108 h 503"/>
              <a:gd name="T70" fmla="*/ 550670948 w 803"/>
              <a:gd name="T71" fmla="*/ 369454427 h 503"/>
              <a:gd name="T72" fmla="*/ 602231903 w 803"/>
              <a:gd name="T73" fmla="*/ 398776119 h 503"/>
              <a:gd name="T74" fmla="*/ 657917391 w 803"/>
              <a:gd name="T75" fmla="*/ 432006996 h 503"/>
              <a:gd name="T76" fmla="*/ 713602878 w 803"/>
              <a:gd name="T77" fmla="*/ 463283280 h 503"/>
              <a:gd name="T78" fmla="*/ 758977036 w 803"/>
              <a:gd name="T79" fmla="*/ 490650378 h 503"/>
              <a:gd name="T80" fmla="*/ 791974726 w 803"/>
              <a:gd name="T81" fmla="*/ 512152299 h 503"/>
              <a:gd name="T82" fmla="*/ 804349758 w 803"/>
              <a:gd name="T83" fmla="*/ 518017476 h 503"/>
              <a:gd name="T84" fmla="*/ 1165276447 w 803"/>
              <a:gd name="T85" fmla="*/ 314720231 h 503"/>
              <a:gd name="T86" fmla="*/ 1610761781 w 803"/>
              <a:gd name="T87" fmla="*/ 975435579 h 503"/>
              <a:gd name="T88" fmla="*/ 1656135939 w 803"/>
              <a:gd name="T89" fmla="*/ 946113888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grpSp>
        <p:nvGrpSpPr>
          <p:cNvPr id="2079" name="Group 129"/>
          <p:cNvGrpSpPr>
            <a:grpSpLocks/>
          </p:cNvGrpSpPr>
          <p:nvPr/>
        </p:nvGrpSpPr>
        <p:grpSpPr bwMode="auto">
          <a:xfrm>
            <a:off x="4830781" y="3686402"/>
            <a:ext cx="854799" cy="559027"/>
            <a:chOff x="322" y="2867"/>
            <a:chExt cx="926" cy="595"/>
          </a:xfrm>
        </p:grpSpPr>
        <p:sp>
          <p:nvSpPr>
            <p:cNvPr id="2086" name="Freeform 130"/>
            <p:cNvSpPr>
              <a:spLocks/>
            </p:cNvSpPr>
            <p:nvPr/>
          </p:nvSpPr>
          <p:spPr bwMode="auto">
            <a:xfrm>
              <a:off x="322" y="2867"/>
              <a:ext cx="926" cy="595"/>
            </a:xfrm>
            <a:custGeom>
              <a:avLst/>
              <a:gdLst>
                <a:gd name="T0" fmla="*/ 1017 w 827"/>
                <a:gd name="T1" fmla="*/ 0 h 531"/>
                <a:gd name="T2" fmla="*/ 0 w 827"/>
                <a:gd name="T3" fmla="*/ 0 h 531"/>
                <a:gd name="T4" fmla="*/ 0 w 827"/>
                <a:gd name="T5" fmla="*/ 667 h 531"/>
                <a:gd name="T6" fmla="*/ 1037 w 827"/>
                <a:gd name="T7" fmla="*/ 667 h 531"/>
                <a:gd name="T8" fmla="*/ 1037 w 827"/>
                <a:gd name="T9" fmla="*/ 0 h 531"/>
                <a:gd name="T10" fmla="*/ 1017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87" name="Freeform 131"/>
            <p:cNvSpPr>
              <a:spLocks/>
            </p:cNvSpPr>
            <p:nvPr/>
          </p:nvSpPr>
          <p:spPr bwMode="auto">
            <a:xfrm>
              <a:off x="358" y="2903"/>
              <a:ext cx="855" cy="524"/>
            </a:xfrm>
            <a:custGeom>
              <a:avLst/>
              <a:gdLst>
                <a:gd name="T0" fmla="*/ 958 w 763"/>
                <a:gd name="T1" fmla="*/ 103 h 469"/>
                <a:gd name="T2" fmla="*/ 958 w 763"/>
                <a:gd name="T3" fmla="*/ 483 h 469"/>
                <a:gd name="T4" fmla="*/ 951 w 763"/>
                <a:gd name="T5" fmla="*/ 585 h 469"/>
                <a:gd name="T6" fmla="*/ 926 w 763"/>
                <a:gd name="T7" fmla="*/ 585 h 469"/>
                <a:gd name="T8" fmla="*/ 884 w 763"/>
                <a:gd name="T9" fmla="*/ 585 h 469"/>
                <a:gd name="T10" fmla="*/ 829 w 763"/>
                <a:gd name="T11" fmla="*/ 585 h 469"/>
                <a:gd name="T12" fmla="*/ 762 w 763"/>
                <a:gd name="T13" fmla="*/ 585 h 469"/>
                <a:gd name="T14" fmla="*/ 688 w 763"/>
                <a:gd name="T15" fmla="*/ 585 h 469"/>
                <a:gd name="T16" fmla="*/ 606 w 763"/>
                <a:gd name="T17" fmla="*/ 585 h 469"/>
                <a:gd name="T18" fmla="*/ 522 w 763"/>
                <a:gd name="T19" fmla="*/ 585 h 469"/>
                <a:gd name="T20" fmla="*/ 436 w 763"/>
                <a:gd name="T21" fmla="*/ 585 h 469"/>
                <a:gd name="T22" fmla="*/ 352 w 763"/>
                <a:gd name="T23" fmla="*/ 585 h 469"/>
                <a:gd name="T24" fmla="*/ 269 w 763"/>
                <a:gd name="T25" fmla="*/ 585 h 469"/>
                <a:gd name="T26" fmla="*/ 196 w 763"/>
                <a:gd name="T27" fmla="*/ 585 h 469"/>
                <a:gd name="T28" fmla="*/ 129 w 763"/>
                <a:gd name="T29" fmla="*/ 585 h 469"/>
                <a:gd name="T30" fmla="*/ 74 w 763"/>
                <a:gd name="T31" fmla="*/ 585 h 469"/>
                <a:gd name="T32" fmla="*/ 31 w 763"/>
                <a:gd name="T33" fmla="*/ 585 h 469"/>
                <a:gd name="T34" fmla="*/ 7 w 763"/>
                <a:gd name="T35" fmla="*/ 585 h 469"/>
                <a:gd name="T36" fmla="*/ 0 w 763"/>
                <a:gd name="T37" fmla="*/ 483 h 469"/>
                <a:gd name="T38" fmla="*/ 0 w 763"/>
                <a:gd name="T39" fmla="*/ 103 h 469"/>
                <a:gd name="T40" fmla="*/ 7 w 763"/>
                <a:gd name="T41" fmla="*/ 0 h 469"/>
                <a:gd name="T42" fmla="*/ 31 w 763"/>
                <a:gd name="T43" fmla="*/ 0 h 469"/>
                <a:gd name="T44" fmla="*/ 74 w 763"/>
                <a:gd name="T45" fmla="*/ 0 h 469"/>
                <a:gd name="T46" fmla="*/ 129 w 763"/>
                <a:gd name="T47" fmla="*/ 0 h 469"/>
                <a:gd name="T48" fmla="*/ 196 w 763"/>
                <a:gd name="T49" fmla="*/ 0 h 469"/>
                <a:gd name="T50" fmla="*/ 269 w 763"/>
                <a:gd name="T51" fmla="*/ 0 h 469"/>
                <a:gd name="T52" fmla="*/ 352 w 763"/>
                <a:gd name="T53" fmla="*/ 0 h 469"/>
                <a:gd name="T54" fmla="*/ 436 w 763"/>
                <a:gd name="T55" fmla="*/ 0 h 469"/>
                <a:gd name="T56" fmla="*/ 522 w 763"/>
                <a:gd name="T57" fmla="*/ 0 h 469"/>
                <a:gd name="T58" fmla="*/ 606 w 763"/>
                <a:gd name="T59" fmla="*/ 0 h 469"/>
                <a:gd name="T60" fmla="*/ 688 w 763"/>
                <a:gd name="T61" fmla="*/ 0 h 469"/>
                <a:gd name="T62" fmla="*/ 762 w 763"/>
                <a:gd name="T63" fmla="*/ 0 h 469"/>
                <a:gd name="T64" fmla="*/ 829 w 763"/>
                <a:gd name="T65" fmla="*/ 0 h 469"/>
                <a:gd name="T66" fmla="*/ 884 w 763"/>
                <a:gd name="T67" fmla="*/ 0 h 469"/>
                <a:gd name="T68" fmla="*/ 926 w 763"/>
                <a:gd name="T69" fmla="*/ 0 h 469"/>
                <a:gd name="T70" fmla="*/ 951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D8B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88" name="Freeform 132"/>
            <p:cNvSpPr>
              <a:spLocks/>
            </p:cNvSpPr>
            <p:nvPr/>
          </p:nvSpPr>
          <p:spPr bwMode="auto">
            <a:xfrm>
              <a:off x="336" y="2885"/>
              <a:ext cx="897" cy="562"/>
            </a:xfrm>
            <a:custGeom>
              <a:avLst/>
              <a:gdLst>
                <a:gd name="T0" fmla="*/ 1002 w 803"/>
                <a:gd name="T1" fmla="*/ 604 h 503"/>
                <a:gd name="T2" fmla="*/ 733 w 803"/>
                <a:gd name="T3" fmla="*/ 185 h 503"/>
                <a:gd name="T4" fmla="*/ 991 w 803"/>
                <a:gd name="T5" fmla="*/ 32 h 503"/>
                <a:gd name="T6" fmla="*/ 974 w 803"/>
                <a:gd name="T7" fmla="*/ 4 h 503"/>
                <a:gd name="T8" fmla="*/ 970 w 803"/>
                <a:gd name="T9" fmla="*/ 8 h 503"/>
                <a:gd name="T10" fmla="*/ 955 w 803"/>
                <a:gd name="T11" fmla="*/ 17 h 503"/>
                <a:gd name="T12" fmla="*/ 932 w 803"/>
                <a:gd name="T13" fmla="*/ 30 h 503"/>
                <a:gd name="T14" fmla="*/ 899 w 803"/>
                <a:gd name="T15" fmla="*/ 49 h 503"/>
                <a:gd name="T16" fmla="*/ 865 w 803"/>
                <a:gd name="T17" fmla="*/ 70 h 503"/>
                <a:gd name="T18" fmla="*/ 823 w 803"/>
                <a:gd name="T19" fmla="*/ 94 h 503"/>
                <a:gd name="T20" fmla="*/ 781 w 803"/>
                <a:gd name="T21" fmla="*/ 120 h 503"/>
                <a:gd name="T22" fmla="*/ 736 w 803"/>
                <a:gd name="T23" fmla="*/ 146 h 503"/>
                <a:gd name="T24" fmla="*/ 691 w 803"/>
                <a:gd name="T25" fmla="*/ 172 h 503"/>
                <a:gd name="T26" fmla="*/ 648 w 803"/>
                <a:gd name="T27" fmla="*/ 199 h 503"/>
                <a:gd name="T28" fmla="*/ 607 w 803"/>
                <a:gd name="T29" fmla="*/ 223 h 503"/>
                <a:gd name="T30" fmla="*/ 569 w 803"/>
                <a:gd name="T31" fmla="*/ 245 h 503"/>
                <a:gd name="T32" fmla="*/ 536 w 803"/>
                <a:gd name="T33" fmla="*/ 264 h 503"/>
                <a:gd name="T34" fmla="*/ 512 w 803"/>
                <a:gd name="T35" fmla="*/ 279 h 503"/>
                <a:gd name="T36" fmla="*/ 494 w 803"/>
                <a:gd name="T37" fmla="*/ 289 h 503"/>
                <a:gd name="T38" fmla="*/ 487 w 803"/>
                <a:gd name="T39" fmla="*/ 294 h 503"/>
                <a:gd name="T40" fmla="*/ 474 w 803"/>
                <a:gd name="T41" fmla="*/ 286 h 503"/>
                <a:gd name="T42" fmla="*/ 452 w 803"/>
                <a:gd name="T43" fmla="*/ 274 h 503"/>
                <a:gd name="T44" fmla="*/ 424 w 803"/>
                <a:gd name="T45" fmla="*/ 255 h 503"/>
                <a:gd name="T46" fmla="*/ 393 w 803"/>
                <a:gd name="T47" fmla="*/ 236 h 503"/>
                <a:gd name="T48" fmla="*/ 362 w 803"/>
                <a:gd name="T49" fmla="*/ 216 h 503"/>
                <a:gd name="T50" fmla="*/ 337 w 803"/>
                <a:gd name="T51" fmla="*/ 200 h 503"/>
                <a:gd name="T52" fmla="*/ 318 w 803"/>
                <a:gd name="T53" fmla="*/ 189 h 503"/>
                <a:gd name="T54" fmla="*/ 311 w 803"/>
                <a:gd name="T55" fmla="*/ 184 h 503"/>
                <a:gd name="T56" fmla="*/ 30 w 803"/>
                <a:gd name="T57" fmla="*/ 0 h 503"/>
                <a:gd name="T58" fmla="*/ 12 w 803"/>
                <a:gd name="T59" fmla="*/ 26 h 503"/>
                <a:gd name="T60" fmla="*/ 269 w 803"/>
                <a:gd name="T61" fmla="*/ 194 h 503"/>
                <a:gd name="T62" fmla="*/ 0 w 803"/>
                <a:gd name="T63" fmla="*/ 611 h 503"/>
                <a:gd name="T64" fmla="*/ 26 w 803"/>
                <a:gd name="T65" fmla="*/ 628 h 503"/>
                <a:gd name="T66" fmla="*/ 295 w 803"/>
                <a:gd name="T67" fmla="*/ 213 h 503"/>
                <a:gd name="T68" fmla="*/ 309 w 803"/>
                <a:gd name="T69" fmla="*/ 222 h 503"/>
                <a:gd name="T70" fmla="*/ 333 w 803"/>
                <a:gd name="T71" fmla="*/ 236 h 503"/>
                <a:gd name="T72" fmla="*/ 364 w 803"/>
                <a:gd name="T73" fmla="*/ 255 h 503"/>
                <a:gd name="T74" fmla="*/ 398 w 803"/>
                <a:gd name="T75" fmla="*/ 276 h 503"/>
                <a:gd name="T76" fmla="*/ 432 w 803"/>
                <a:gd name="T77" fmla="*/ 296 h 503"/>
                <a:gd name="T78" fmla="*/ 459 w 803"/>
                <a:gd name="T79" fmla="*/ 313 h 503"/>
                <a:gd name="T80" fmla="*/ 479 w 803"/>
                <a:gd name="T81" fmla="*/ 327 h 503"/>
                <a:gd name="T82" fmla="*/ 487 w 803"/>
                <a:gd name="T83" fmla="*/ 331 h 503"/>
                <a:gd name="T84" fmla="*/ 705 w 803"/>
                <a:gd name="T85" fmla="*/ 201 h 503"/>
                <a:gd name="T86" fmla="*/ 974 w 803"/>
                <a:gd name="T87" fmla="*/ 623 h 503"/>
                <a:gd name="T88" fmla="*/ 1002 w 803"/>
                <a:gd name="T89" fmla="*/ 604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grpSp>
      <p:sp>
        <p:nvSpPr>
          <p:cNvPr id="2080" name="Text Box 133"/>
          <p:cNvSpPr txBox="1">
            <a:spLocks noChangeArrowheads="1"/>
          </p:cNvSpPr>
          <p:nvPr/>
        </p:nvSpPr>
        <p:spPr bwMode="auto">
          <a:xfrm>
            <a:off x="5871482" y="3560536"/>
            <a:ext cx="2738438" cy="75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endParaRPr lang="hr-BA" altLang="sr-Latn-RS" sz="714" b="1" dirty="0">
              <a:latin typeface="+mn-lt"/>
            </a:endParaRPr>
          </a:p>
          <a:p>
            <a:pPr eaLnBrk="1" hangingPunct="1">
              <a:spcBef>
                <a:spcPct val="0"/>
              </a:spcBef>
              <a:buFontTx/>
              <a:buNone/>
              <a:defRPr/>
            </a:pPr>
            <a:r>
              <a:rPr lang="en-US" altLang="sr-Latn-RS" sz="714" b="1" dirty="0" err="1">
                <a:latin typeface="+mn-lt"/>
              </a:rPr>
              <a:t>Koverta</a:t>
            </a:r>
            <a:r>
              <a:rPr lang="hr-BA" altLang="sr-Latn-RS" sz="714" b="1" dirty="0">
                <a:latin typeface="+mn-lt"/>
              </a:rPr>
              <a:t>/kuverta</a:t>
            </a:r>
            <a:r>
              <a:rPr lang="en-US" altLang="sr-Latn-RS" sz="714" b="1" dirty="0">
                <a:latin typeface="+mn-lt"/>
              </a:rPr>
              <a:t> A3 </a:t>
            </a:r>
            <a:r>
              <a:rPr lang="en-US" altLang="sr-Latn-RS" sz="714" b="1" dirty="0" err="1">
                <a:latin typeface="+mn-lt"/>
              </a:rPr>
              <a:t>za</a:t>
            </a:r>
            <a:r>
              <a:rPr lang="en-US" altLang="sr-Latn-RS" sz="714" b="1" dirty="0">
                <a:latin typeface="+mn-lt"/>
              </a:rPr>
              <a:t> </a:t>
            </a:r>
            <a:r>
              <a:rPr lang="hr-BA" altLang="sr-Latn-RS" sz="714" b="1" dirty="0">
                <a:latin typeface="+mn-lt"/>
              </a:rPr>
              <a:t>CIK/SIP</a:t>
            </a:r>
            <a:r>
              <a:rPr lang="en-US" altLang="sr-Latn-RS" sz="714" b="1" dirty="0">
                <a:latin typeface="+mn-lt"/>
              </a:rPr>
              <a:t> </a:t>
            </a:r>
            <a:r>
              <a:rPr lang="hr-BA" altLang="sr-Latn-RS" sz="714" b="1" dirty="0">
                <a:latin typeface="+mn-lt"/>
              </a:rPr>
              <a:t>BiH</a:t>
            </a:r>
            <a:br>
              <a:rPr lang="hr-BA" altLang="sr-Latn-RS" sz="714" b="1" dirty="0">
                <a:latin typeface="+mn-lt"/>
              </a:rPr>
            </a:br>
            <a:endParaRPr lang="en-US" altLang="sr-Latn-RS" sz="714" b="1" dirty="0">
              <a:latin typeface="+mn-lt"/>
            </a:endParaRPr>
          </a:p>
          <a:p>
            <a:pPr eaLnBrk="1" hangingPunct="1">
              <a:spcBef>
                <a:spcPct val="0"/>
              </a:spcBef>
              <a:buFontTx/>
              <a:buNone/>
              <a:defRPr/>
            </a:pPr>
            <a:r>
              <a:rPr lang="en-US" altLang="sr-Latn-RS" sz="714" dirty="0">
                <a:latin typeface="+mn-lt"/>
              </a:rPr>
              <a:t>- </a:t>
            </a:r>
            <a:r>
              <a:rPr lang="en-US" altLang="sr-Latn-RS" sz="714" dirty="0" err="1">
                <a:latin typeface="+mn-lt"/>
              </a:rPr>
              <a:t>Obrazac</a:t>
            </a:r>
            <a:r>
              <a:rPr lang="hr-BA" altLang="sr-Latn-RS" sz="714" dirty="0">
                <a:latin typeface="+mn-lt"/>
              </a:rPr>
              <a:t> za</a:t>
            </a:r>
            <a:r>
              <a:rPr lang="en-US" altLang="sr-Latn-RS" sz="714" dirty="0">
                <a:latin typeface="+mn-lt"/>
              </a:rPr>
              <a:t> </a:t>
            </a:r>
            <a:r>
              <a:rPr lang="en-US" altLang="sr-Latn-RS" sz="714" dirty="0" err="1">
                <a:latin typeface="+mn-lt"/>
              </a:rPr>
              <a:t>brojno</a:t>
            </a:r>
            <a:r>
              <a:rPr lang="en-US" altLang="sr-Latn-RS" sz="714" dirty="0">
                <a:latin typeface="+mn-lt"/>
              </a:rPr>
              <a:t> </a:t>
            </a:r>
            <a:r>
              <a:rPr lang="en-US" altLang="sr-Latn-RS" sz="714" dirty="0" err="1">
                <a:latin typeface="+mn-lt"/>
              </a:rPr>
              <a:t>stanj</a:t>
            </a:r>
            <a:r>
              <a:rPr lang="hr-BA" altLang="sr-Latn-RS" sz="714" dirty="0">
                <a:latin typeface="+mn-lt"/>
              </a:rPr>
              <a:t>e</a:t>
            </a:r>
            <a:r>
              <a:rPr lang="en-US" altLang="sr-Latn-RS" sz="714" dirty="0">
                <a:latin typeface="+mn-lt"/>
              </a:rPr>
              <a:t> </a:t>
            </a:r>
            <a:r>
              <a:rPr lang="hr-BA" altLang="sr-Latn-RS" sz="714" dirty="0">
                <a:latin typeface="+mn-lt"/>
              </a:rPr>
              <a:t>BS </a:t>
            </a:r>
            <a:r>
              <a:rPr lang="en-US" altLang="sr-Latn-RS" sz="714" dirty="0">
                <a:latin typeface="+mn-lt"/>
              </a:rPr>
              <a:t>(original u </a:t>
            </a:r>
            <a:r>
              <a:rPr lang="en-US" altLang="sr-Latn-RS" sz="714" dirty="0" err="1">
                <a:latin typeface="+mn-lt"/>
              </a:rPr>
              <a:t>koricama</a:t>
            </a:r>
            <a:r>
              <a:rPr lang="en-US" altLang="sr-Latn-RS" sz="714" dirty="0">
                <a:latin typeface="+mn-lt"/>
              </a:rPr>
              <a:t>)</a:t>
            </a:r>
          </a:p>
          <a:p>
            <a:pPr eaLnBrk="1" hangingPunct="1">
              <a:spcBef>
                <a:spcPct val="0"/>
              </a:spcBef>
              <a:buFontTx/>
              <a:buNone/>
              <a:defRPr/>
            </a:pPr>
            <a:r>
              <a:rPr lang="hr-HR" altLang="sr-Latn-RS" sz="714" dirty="0">
                <a:latin typeface="+mn-lt"/>
              </a:rPr>
              <a:t>- Obra</a:t>
            </a:r>
            <a:r>
              <a:rPr lang="en-US" altLang="sr-Latn-RS" sz="714" dirty="0" err="1">
                <a:latin typeface="+mn-lt"/>
              </a:rPr>
              <a:t>sci</a:t>
            </a:r>
            <a:r>
              <a:rPr lang="hr-HR" altLang="sr-Latn-RS" sz="714" dirty="0">
                <a:latin typeface="+mn-lt"/>
              </a:rPr>
              <a:t> za zbirne/zbrojne rezultate ZR –većinski glas i otvorena lista (original)</a:t>
            </a:r>
          </a:p>
        </p:txBody>
      </p:sp>
      <p:sp>
        <p:nvSpPr>
          <p:cNvPr id="2081" name="Rectangle 143"/>
          <p:cNvSpPr>
            <a:spLocks noChangeArrowheads="1"/>
          </p:cNvSpPr>
          <p:nvPr/>
        </p:nvSpPr>
        <p:spPr bwMode="auto">
          <a:xfrm>
            <a:off x="489857" y="1143000"/>
            <a:ext cx="3755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4" name="Text Box 145"/>
          <p:cNvSpPr txBox="1">
            <a:spLocks noChangeArrowheads="1"/>
          </p:cNvSpPr>
          <p:nvPr/>
        </p:nvSpPr>
        <p:spPr bwMode="auto">
          <a:xfrm>
            <a:off x="489857" y="1197428"/>
            <a:ext cx="1306286"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a:solidFill>
                  <a:schemeClr val="tx1"/>
                </a:solidFill>
                <a:latin typeface="Verdana" panose="020B0604030504040204" pitchFamily="34" charset="0"/>
                <a:cs typeface="Arial" panose="020B0604020202020204" pitchFamily="34" charset="0"/>
              </a:defRPr>
            </a:lvl1pPr>
            <a:lvl2pPr marL="742950" indent="-285750" defTabSz="1279525" eaLnBrk="0" hangingPunct="0">
              <a:defRPr sz="2500">
                <a:solidFill>
                  <a:schemeClr val="tx1"/>
                </a:solidFill>
                <a:latin typeface="Verdana" panose="020B0604030504040204" pitchFamily="34" charset="0"/>
                <a:cs typeface="Arial" panose="020B0604020202020204" pitchFamily="34" charset="0"/>
              </a:defRPr>
            </a:lvl2pPr>
            <a:lvl3pPr marL="1143000" indent="-228600" defTabSz="1279525" eaLnBrk="0" hangingPunct="0">
              <a:defRPr sz="2500">
                <a:solidFill>
                  <a:schemeClr val="tx1"/>
                </a:solidFill>
                <a:latin typeface="Verdana" panose="020B0604030504040204" pitchFamily="34" charset="0"/>
                <a:cs typeface="Arial" panose="020B0604020202020204" pitchFamily="34" charset="0"/>
              </a:defRPr>
            </a:lvl3pPr>
            <a:lvl4pPr marL="1600200" indent="-228600" defTabSz="1279525" eaLnBrk="0" hangingPunct="0">
              <a:defRPr sz="2500">
                <a:solidFill>
                  <a:schemeClr val="tx1"/>
                </a:solidFill>
                <a:latin typeface="Verdana" panose="020B0604030504040204" pitchFamily="34" charset="0"/>
                <a:cs typeface="Arial" panose="020B0604020202020204" pitchFamily="34" charset="0"/>
              </a:defRPr>
            </a:lvl4pPr>
            <a:lvl5pPr marL="2057400" indent="-228600" defTabSz="1279525" eaLnBrk="0" hangingPunct="0">
              <a:defRPr sz="25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9pPr>
          </a:lstStyle>
          <a:p>
            <a:pPr eaLnBrk="1" hangingPunct="1">
              <a:spcBef>
                <a:spcPct val="50000"/>
              </a:spcBef>
              <a:defRPr/>
            </a:pPr>
            <a:r>
              <a:rPr lang="hr-BA" altLang="sr-Latn-RS" sz="714" i="1" dirty="0">
                <a:solidFill>
                  <a:schemeClr val="accent2"/>
                </a:solidFill>
                <a:latin typeface="+mj-lt"/>
              </a:rPr>
              <a:t>Siva zaštitna vreća</a:t>
            </a:r>
            <a:endParaRPr lang="en-US" altLang="sr-Latn-RS" sz="714" i="1" dirty="0">
              <a:solidFill>
                <a:schemeClr val="accent2"/>
              </a:solidFill>
              <a:latin typeface="+mj-lt"/>
            </a:endParaRPr>
          </a:p>
        </p:txBody>
      </p:sp>
      <p:sp>
        <p:nvSpPr>
          <p:cNvPr id="5" name="Freeform 146"/>
          <p:cNvSpPr>
            <a:spLocks/>
          </p:cNvSpPr>
          <p:nvPr/>
        </p:nvSpPr>
        <p:spPr bwMode="auto">
          <a:xfrm>
            <a:off x="544286" y="1360714"/>
            <a:ext cx="816429" cy="720045"/>
          </a:xfrm>
          <a:custGeom>
            <a:avLst/>
            <a:gdLst>
              <a:gd name="T0" fmla="*/ 859 w 2196"/>
              <a:gd name="T1" fmla="*/ 677 h 2304"/>
              <a:gd name="T2" fmla="*/ 821 w 2196"/>
              <a:gd name="T3" fmla="*/ 778 h 2304"/>
              <a:gd name="T4" fmla="*/ 743 w 2196"/>
              <a:gd name="T5" fmla="*/ 878 h 2304"/>
              <a:gd name="T6" fmla="*/ 572 w 2196"/>
              <a:gd name="T7" fmla="*/ 1061 h 2304"/>
              <a:gd name="T8" fmla="*/ 382 w 2196"/>
              <a:gd name="T9" fmla="*/ 1281 h 2304"/>
              <a:gd name="T10" fmla="*/ 249 w 2196"/>
              <a:gd name="T11" fmla="*/ 1498 h 2304"/>
              <a:gd name="T12" fmla="*/ 211 w 2196"/>
              <a:gd name="T13" fmla="*/ 1663 h 2304"/>
              <a:gd name="T14" fmla="*/ 203 w 2196"/>
              <a:gd name="T15" fmla="*/ 1758 h 2304"/>
              <a:gd name="T16" fmla="*/ 181 w 2196"/>
              <a:gd name="T17" fmla="*/ 1852 h 2304"/>
              <a:gd name="T18" fmla="*/ 106 w 2196"/>
              <a:gd name="T19" fmla="*/ 1945 h 2304"/>
              <a:gd name="T20" fmla="*/ 29 w 2196"/>
              <a:gd name="T21" fmla="*/ 2078 h 2304"/>
              <a:gd name="T22" fmla="*/ 0 w 2196"/>
              <a:gd name="T23" fmla="*/ 2203 h 2304"/>
              <a:gd name="T24" fmla="*/ 82 w 2196"/>
              <a:gd name="T25" fmla="*/ 2266 h 2304"/>
              <a:gd name="T26" fmla="*/ 192 w 2196"/>
              <a:gd name="T27" fmla="*/ 2255 h 2304"/>
              <a:gd name="T28" fmla="*/ 287 w 2196"/>
              <a:gd name="T29" fmla="*/ 2205 h 2304"/>
              <a:gd name="T30" fmla="*/ 375 w 2196"/>
              <a:gd name="T31" fmla="*/ 2160 h 2304"/>
              <a:gd name="T32" fmla="*/ 460 w 2196"/>
              <a:gd name="T33" fmla="*/ 2160 h 2304"/>
              <a:gd name="T34" fmla="*/ 593 w 2196"/>
              <a:gd name="T35" fmla="*/ 2207 h 2304"/>
              <a:gd name="T36" fmla="*/ 787 w 2196"/>
              <a:gd name="T37" fmla="*/ 2268 h 2304"/>
              <a:gd name="T38" fmla="*/ 1032 w 2196"/>
              <a:gd name="T39" fmla="*/ 2302 h 2304"/>
              <a:gd name="T40" fmla="*/ 1321 w 2196"/>
              <a:gd name="T41" fmla="*/ 2279 h 2304"/>
              <a:gd name="T42" fmla="*/ 1559 w 2196"/>
              <a:gd name="T43" fmla="*/ 2199 h 2304"/>
              <a:gd name="T44" fmla="*/ 1719 w 2196"/>
              <a:gd name="T45" fmla="*/ 2110 h 2304"/>
              <a:gd name="T46" fmla="*/ 1821 w 2196"/>
              <a:gd name="T47" fmla="*/ 2049 h 2304"/>
              <a:gd name="T48" fmla="*/ 1897 w 2196"/>
              <a:gd name="T49" fmla="*/ 2055 h 2304"/>
              <a:gd name="T50" fmla="*/ 1985 w 2196"/>
              <a:gd name="T51" fmla="*/ 2080 h 2304"/>
              <a:gd name="T52" fmla="*/ 2084 w 2196"/>
              <a:gd name="T53" fmla="*/ 2085 h 2304"/>
              <a:gd name="T54" fmla="*/ 2166 w 2196"/>
              <a:gd name="T55" fmla="*/ 2061 h 2304"/>
              <a:gd name="T56" fmla="*/ 2192 w 2196"/>
              <a:gd name="T57" fmla="*/ 1969 h 2304"/>
              <a:gd name="T58" fmla="*/ 2148 w 2196"/>
              <a:gd name="T59" fmla="*/ 1888 h 2304"/>
              <a:gd name="T60" fmla="*/ 2074 w 2196"/>
              <a:gd name="T61" fmla="*/ 1812 h 2304"/>
              <a:gd name="T62" fmla="*/ 1996 w 2196"/>
              <a:gd name="T63" fmla="*/ 1747 h 2304"/>
              <a:gd name="T64" fmla="*/ 1939 w 2196"/>
              <a:gd name="T65" fmla="*/ 1669 h 2304"/>
              <a:gd name="T66" fmla="*/ 1924 w 2196"/>
              <a:gd name="T67" fmla="*/ 1566 h 2304"/>
              <a:gd name="T68" fmla="*/ 1901 w 2196"/>
              <a:gd name="T69" fmla="*/ 1428 h 2304"/>
              <a:gd name="T70" fmla="*/ 1835 w 2196"/>
              <a:gd name="T71" fmla="*/ 1258 h 2304"/>
              <a:gd name="T72" fmla="*/ 1707 w 2196"/>
              <a:gd name="T73" fmla="*/ 1080 h 2304"/>
              <a:gd name="T74" fmla="*/ 1567 w 2196"/>
              <a:gd name="T75" fmla="*/ 943 h 2304"/>
              <a:gd name="T76" fmla="*/ 1445 w 2196"/>
              <a:gd name="T77" fmla="*/ 835 h 2304"/>
              <a:gd name="T78" fmla="*/ 1371 w 2196"/>
              <a:gd name="T79" fmla="*/ 741 h 2304"/>
              <a:gd name="T80" fmla="*/ 1352 w 2196"/>
              <a:gd name="T81" fmla="*/ 648 h 2304"/>
              <a:gd name="T82" fmla="*/ 1356 w 2196"/>
              <a:gd name="T83" fmla="*/ 542 h 2304"/>
              <a:gd name="T84" fmla="*/ 1375 w 2196"/>
              <a:gd name="T85" fmla="*/ 437 h 2304"/>
              <a:gd name="T86" fmla="*/ 1407 w 2196"/>
              <a:gd name="T87" fmla="*/ 348 h 2304"/>
              <a:gd name="T88" fmla="*/ 1479 w 2196"/>
              <a:gd name="T89" fmla="*/ 255 h 2304"/>
              <a:gd name="T90" fmla="*/ 1540 w 2196"/>
              <a:gd name="T91" fmla="*/ 167 h 2304"/>
              <a:gd name="T92" fmla="*/ 1487 w 2196"/>
              <a:gd name="T93" fmla="*/ 78 h 2304"/>
              <a:gd name="T94" fmla="*/ 1399 w 2196"/>
              <a:gd name="T95" fmla="*/ 25 h 2304"/>
              <a:gd name="T96" fmla="*/ 1291 w 2196"/>
              <a:gd name="T97" fmla="*/ 0 h 2304"/>
              <a:gd name="T98" fmla="*/ 1192 w 2196"/>
              <a:gd name="T99" fmla="*/ 19 h 2304"/>
              <a:gd name="T100" fmla="*/ 1110 w 2196"/>
              <a:gd name="T101" fmla="*/ 78 h 2304"/>
              <a:gd name="T102" fmla="*/ 985 w 2196"/>
              <a:gd name="T103" fmla="*/ 156 h 2304"/>
              <a:gd name="T104" fmla="*/ 905 w 2196"/>
              <a:gd name="T105" fmla="*/ 163 h 2304"/>
              <a:gd name="T106" fmla="*/ 816 w 2196"/>
              <a:gd name="T107" fmla="*/ 141 h 2304"/>
              <a:gd name="T108" fmla="*/ 738 w 2196"/>
              <a:gd name="T109" fmla="*/ 116 h 2304"/>
              <a:gd name="T110" fmla="*/ 631 w 2196"/>
              <a:gd name="T111" fmla="*/ 150 h 2304"/>
              <a:gd name="T112" fmla="*/ 586 w 2196"/>
              <a:gd name="T113" fmla="*/ 222 h 2304"/>
              <a:gd name="T114" fmla="*/ 542 w 2196"/>
              <a:gd name="T115" fmla="*/ 297 h 2304"/>
              <a:gd name="T116" fmla="*/ 532 w 2196"/>
              <a:gd name="T117" fmla="*/ 395 h 2304"/>
              <a:gd name="T118" fmla="*/ 618 w 2196"/>
              <a:gd name="T119" fmla="*/ 439 h 2304"/>
              <a:gd name="T120" fmla="*/ 711 w 2196"/>
              <a:gd name="T121" fmla="*/ 487 h 2304"/>
              <a:gd name="T122" fmla="*/ 795 w 2196"/>
              <a:gd name="T123" fmla="*/ 540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chemeClr val="bg1">
              <a:lumMod val="75000"/>
            </a:schemeClr>
          </a:solidFill>
          <a:ln w="9525">
            <a:solidFill>
              <a:schemeClr val="tx1"/>
            </a:solidFill>
            <a:round/>
            <a:headEnd/>
            <a:tailEnd/>
          </a:ln>
        </p:spPr>
        <p:txBody>
          <a:bodyPr/>
          <a:lstStyle/>
          <a:p>
            <a:pPr eaLnBrk="1" hangingPunct="1">
              <a:defRPr/>
            </a:pPr>
            <a:endParaRPr lang="bs-Latn-BA" sz="1286"/>
          </a:p>
        </p:txBody>
      </p:sp>
      <p:sp>
        <p:nvSpPr>
          <p:cNvPr id="2084" name="Text Box 148"/>
          <p:cNvSpPr txBox="1">
            <a:spLocks noChangeArrowheads="1"/>
          </p:cNvSpPr>
          <p:nvPr/>
        </p:nvSpPr>
        <p:spPr bwMode="auto">
          <a:xfrm>
            <a:off x="1415143" y="1342571"/>
            <a:ext cx="2830286" cy="64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en-US" altLang="sr-Latn-RS" sz="714" dirty="0">
                <a:latin typeface="+mn-lt"/>
              </a:rPr>
              <a:t>1. </a:t>
            </a:r>
            <a:r>
              <a:rPr lang="en-US" altLang="sr-Latn-RS" sz="714" dirty="0" err="1">
                <a:latin typeface="+mn-lt"/>
              </a:rPr>
              <a:t>Prebrojani</a:t>
            </a:r>
            <a:r>
              <a:rPr lang="en-US" altLang="sr-Latn-RS" sz="714" dirty="0">
                <a:latin typeface="+mn-lt"/>
              </a:rPr>
              <a:t> </a:t>
            </a:r>
            <a:r>
              <a:rPr lang="en-US" altLang="sr-Latn-RS" sz="714" dirty="0" err="1">
                <a:latin typeface="+mn-lt"/>
              </a:rPr>
              <a:t>važeći</a:t>
            </a:r>
            <a:r>
              <a:rPr lang="en-US" altLang="sr-Latn-RS" sz="714" dirty="0">
                <a:latin typeface="+mn-lt"/>
              </a:rPr>
              <a:t> </a:t>
            </a:r>
            <a:r>
              <a:rPr lang="en-US" altLang="sr-Latn-RS" sz="714" dirty="0" err="1">
                <a:latin typeface="+mn-lt"/>
              </a:rPr>
              <a:t>glasački</a:t>
            </a:r>
            <a:r>
              <a:rPr lang="en-US" altLang="sr-Latn-RS" sz="714" dirty="0">
                <a:latin typeface="+mn-lt"/>
              </a:rPr>
              <a:t> </a:t>
            </a:r>
            <a:r>
              <a:rPr lang="en-US" altLang="sr-Latn-RS" sz="714" dirty="0" err="1">
                <a:latin typeface="+mn-lt"/>
              </a:rPr>
              <a:t>listići</a:t>
            </a:r>
            <a:r>
              <a:rPr lang="en-US" altLang="sr-Latn-RS" sz="714" dirty="0">
                <a:latin typeface="+mn-lt"/>
              </a:rPr>
              <a:t> </a:t>
            </a:r>
            <a:r>
              <a:rPr lang="hr-BA" altLang="sr-Latn-RS" sz="714" dirty="0">
                <a:latin typeface="+mn-lt"/>
              </a:rPr>
              <a:t>(za načelnika općine)</a:t>
            </a:r>
            <a:endParaRPr lang="en-US" altLang="sr-Latn-RS" sz="714" dirty="0">
              <a:latin typeface="+mn-lt"/>
            </a:endParaRPr>
          </a:p>
          <a:p>
            <a:pPr eaLnBrk="1" hangingPunct="1">
              <a:spcBef>
                <a:spcPct val="0"/>
              </a:spcBef>
              <a:buFontTx/>
              <a:buNone/>
              <a:defRPr/>
            </a:pPr>
            <a:r>
              <a:rPr lang="en-US" altLang="sr-Latn-RS" sz="714" dirty="0">
                <a:latin typeface="+mn-lt"/>
              </a:rPr>
              <a:t>2. </a:t>
            </a:r>
            <a:r>
              <a:rPr lang="en-US" altLang="sr-Latn-RS" sz="714" dirty="0" err="1">
                <a:latin typeface="+mn-lt"/>
              </a:rPr>
              <a:t>Providna</a:t>
            </a:r>
            <a:r>
              <a:rPr lang="en-US" altLang="sr-Latn-RS" sz="714" dirty="0">
                <a:latin typeface="+mn-lt"/>
              </a:rPr>
              <a:t> </a:t>
            </a:r>
            <a:r>
              <a:rPr lang="en-US" altLang="sr-Latn-RS" sz="714" dirty="0" err="1">
                <a:latin typeface="+mn-lt"/>
              </a:rPr>
              <a:t>plastična</a:t>
            </a:r>
            <a:r>
              <a:rPr lang="en-US" altLang="sr-Latn-RS" sz="714" dirty="0">
                <a:latin typeface="+mn-lt"/>
              </a:rPr>
              <a:t> </a:t>
            </a:r>
            <a:r>
              <a:rPr lang="en-US" altLang="sr-Latn-RS" sz="714" dirty="0" err="1">
                <a:latin typeface="+mn-lt"/>
              </a:rPr>
              <a:t>vreća</a:t>
            </a:r>
            <a:r>
              <a:rPr lang="en-US" altLang="sr-Latn-RS" sz="714" dirty="0">
                <a:latin typeface="+mn-lt"/>
              </a:rPr>
              <a:t> </a:t>
            </a:r>
            <a:r>
              <a:rPr lang="en-US" altLang="sr-Latn-RS" sz="714" dirty="0" err="1">
                <a:latin typeface="+mn-lt"/>
              </a:rPr>
              <a:t>sa</a:t>
            </a:r>
            <a:r>
              <a:rPr lang="en-US" altLang="sr-Latn-RS" sz="714" dirty="0">
                <a:latin typeface="+mn-lt"/>
              </a:rPr>
              <a:t>: </a:t>
            </a:r>
          </a:p>
          <a:p>
            <a:pPr eaLnBrk="1" hangingPunct="1">
              <a:spcBef>
                <a:spcPct val="0"/>
              </a:spcBef>
              <a:buFontTx/>
              <a:buNone/>
              <a:defRPr/>
            </a:pPr>
            <a:r>
              <a:rPr lang="en-US" altLang="sr-Latn-RS" sz="714" dirty="0">
                <a:latin typeface="+mn-lt"/>
              </a:rPr>
              <a:t>- </a:t>
            </a:r>
            <a:r>
              <a:rPr lang="en-US" altLang="sr-Latn-RS" sz="714" dirty="0" err="1">
                <a:latin typeface="+mn-lt"/>
              </a:rPr>
              <a:t>Koverta</a:t>
            </a:r>
            <a:r>
              <a:rPr lang="hr-BA" altLang="sr-Latn-RS" sz="714" dirty="0">
                <a:latin typeface="+mn-lt"/>
              </a:rPr>
              <a:t>/kuverta</a:t>
            </a:r>
            <a:r>
              <a:rPr lang="en-US" altLang="sr-Latn-RS" sz="714" dirty="0">
                <a:latin typeface="+mn-lt"/>
              </a:rPr>
              <a:t> - </a:t>
            </a:r>
            <a:r>
              <a:rPr lang="en-US" altLang="sr-Latn-RS" sz="714" dirty="0" err="1">
                <a:latin typeface="+mn-lt"/>
              </a:rPr>
              <a:t>nevažeći</a:t>
            </a:r>
            <a:r>
              <a:rPr lang="en-US" altLang="sr-Latn-RS" sz="714" dirty="0">
                <a:latin typeface="+mn-lt"/>
              </a:rPr>
              <a:t> </a:t>
            </a:r>
            <a:r>
              <a:rPr lang="en-US" altLang="sr-Latn-RS" sz="714" dirty="0" err="1">
                <a:latin typeface="+mn-lt"/>
              </a:rPr>
              <a:t>glasački</a:t>
            </a:r>
            <a:r>
              <a:rPr lang="en-US" altLang="sr-Latn-RS" sz="714" dirty="0">
                <a:latin typeface="+mn-lt"/>
              </a:rPr>
              <a:t> </a:t>
            </a:r>
            <a:r>
              <a:rPr lang="en-US" altLang="sr-Latn-RS" sz="714" dirty="0" err="1">
                <a:latin typeface="+mn-lt"/>
              </a:rPr>
              <a:t>listići</a:t>
            </a:r>
            <a:endParaRPr lang="en-US" altLang="sr-Latn-RS" sz="714" dirty="0">
              <a:latin typeface="+mn-lt"/>
            </a:endParaRPr>
          </a:p>
          <a:p>
            <a:pPr eaLnBrk="1" hangingPunct="1">
              <a:spcBef>
                <a:spcPct val="0"/>
              </a:spcBef>
              <a:buFontTx/>
              <a:buNone/>
              <a:defRPr/>
            </a:pPr>
            <a:r>
              <a:rPr lang="en-US" altLang="sr-Latn-RS" sz="714" dirty="0">
                <a:latin typeface="+mn-lt"/>
              </a:rPr>
              <a:t>- </a:t>
            </a:r>
            <a:r>
              <a:rPr lang="hr-BA" altLang="sr-Latn-RS" sz="714" dirty="0">
                <a:latin typeface="+mn-lt"/>
              </a:rPr>
              <a:t>Koverta /kuverta</a:t>
            </a:r>
            <a:r>
              <a:rPr lang="en-US" altLang="sr-Latn-RS" sz="714" dirty="0">
                <a:latin typeface="+mn-lt"/>
              </a:rPr>
              <a:t> -</a:t>
            </a:r>
            <a:r>
              <a:rPr lang="en-US" altLang="sr-Latn-RS" sz="714" dirty="0" err="1">
                <a:latin typeface="+mn-lt"/>
              </a:rPr>
              <a:t>Obrazac</a:t>
            </a:r>
            <a:r>
              <a:rPr lang="en-US" altLang="sr-Latn-RS" sz="714" dirty="0">
                <a:latin typeface="+mn-lt"/>
              </a:rPr>
              <a:t> </a:t>
            </a:r>
            <a:r>
              <a:rPr lang="en-US" altLang="sr-Latn-RS" sz="714" dirty="0" err="1">
                <a:latin typeface="+mn-lt"/>
              </a:rPr>
              <a:t>za</a:t>
            </a:r>
            <a:r>
              <a:rPr lang="en-US" altLang="sr-Latn-RS" sz="714" dirty="0">
                <a:latin typeface="+mn-lt"/>
              </a:rPr>
              <a:t> </a:t>
            </a:r>
            <a:r>
              <a:rPr lang="en-US" altLang="sr-Latn-RS" sz="714" dirty="0" err="1">
                <a:latin typeface="+mn-lt"/>
              </a:rPr>
              <a:t>zbirne</a:t>
            </a:r>
            <a:r>
              <a:rPr lang="en-US" altLang="sr-Latn-RS" sz="714" dirty="0">
                <a:latin typeface="+mn-lt"/>
              </a:rPr>
              <a:t> </a:t>
            </a:r>
            <a:r>
              <a:rPr lang="en-US" altLang="sr-Latn-RS" sz="714" dirty="0" err="1">
                <a:latin typeface="+mn-lt"/>
              </a:rPr>
              <a:t>rezultate</a:t>
            </a:r>
            <a:r>
              <a:rPr lang="hr-BA" altLang="sr-Latn-RS" sz="714" dirty="0">
                <a:latin typeface="+mn-lt"/>
              </a:rPr>
              <a:t> ZR </a:t>
            </a:r>
            <a:r>
              <a:rPr lang="en-US" altLang="sr-Latn-RS" sz="714" dirty="0">
                <a:latin typeface="+mn-lt"/>
              </a:rPr>
              <a:t>(</a:t>
            </a:r>
            <a:r>
              <a:rPr lang="en-US" altLang="sr-Latn-RS" sz="714" dirty="0" err="1">
                <a:latin typeface="+mn-lt"/>
              </a:rPr>
              <a:t>plava</a:t>
            </a:r>
            <a:r>
              <a:rPr lang="en-US" altLang="sr-Latn-RS" sz="714" dirty="0">
                <a:latin typeface="+mn-lt"/>
              </a:rPr>
              <a:t> </a:t>
            </a:r>
            <a:r>
              <a:rPr lang="en-US" altLang="sr-Latn-RS" sz="714" dirty="0" err="1">
                <a:latin typeface="+mn-lt"/>
              </a:rPr>
              <a:t>kopija</a:t>
            </a:r>
            <a:r>
              <a:rPr lang="hr-BA" altLang="sr-Latn-RS" sz="714" dirty="0">
                <a:latin typeface="+mn-lt"/>
              </a:rPr>
              <a:t>/preslik</a:t>
            </a:r>
            <a:r>
              <a:rPr lang="en-US" altLang="sr-Latn-RS" sz="714" dirty="0">
                <a:latin typeface="+mn-lt"/>
              </a:rPr>
              <a:t>)</a:t>
            </a:r>
          </a:p>
          <a:p>
            <a:pPr eaLnBrk="1" hangingPunct="1">
              <a:spcBef>
                <a:spcPct val="0"/>
              </a:spcBef>
              <a:buFontTx/>
              <a:buNone/>
              <a:defRPr/>
            </a:pPr>
            <a:endParaRPr lang="en-US" altLang="sr-Latn-RS" sz="714" dirty="0">
              <a:latin typeface="+mn-lt"/>
            </a:endParaRPr>
          </a:p>
        </p:txBody>
      </p:sp>
      <p:sp>
        <p:nvSpPr>
          <p:cNvPr id="2085" name="Text Box 72"/>
          <p:cNvSpPr txBox="1">
            <a:spLocks noChangeArrowheads="1"/>
          </p:cNvSpPr>
          <p:nvPr/>
        </p:nvSpPr>
        <p:spPr bwMode="auto">
          <a:xfrm>
            <a:off x="5627688" y="1324428"/>
            <a:ext cx="2775857"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defRPr/>
            </a:pPr>
            <a:r>
              <a:rPr lang="bs-Latn-BA" altLang="sr-Latn-RS" sz="714" i="1" dirty="0">
                <a:solidFill>
                  <a:schemeClr val="accent2"/>
                </a:solidFill>
                <a:latin typeface="+mn-lt"/>
              </a:rPr>
              <a:t>Providna plastična </a:t>
            </a:r>
            <a:r>
              <a:rPr lang="bs-Cyrl-BA" altLang="sr-Latn-RS" sz="714" i="1" dirty="0">
                <a:solidFill>
                  <a:schemeClr val="accent2"/>
                </a:solidFill>
                <a:latin typeface="+mn-lt"/>
              </a:rPr>
              <a:t>(</a:t>
            </a:r>
            <a:r>
              <a:rPr lang="bs-Latn-BA" altLang="sr-Latn-RS" sz="714" i="1" dirty="0">
                <a:solidFill>
                  <a:schemeClr val="accent2"/>
                </a:solidFill>
                <a:latin typeface="+mn-lt"/>
              </a:rPr>
              <a:t>MANJA</a:t>
            </a:r>
            <a:r>
              <a:rPr lang="bs-Cyrl-BA" altLang="sr-Latn-RS" sz="714" i="1" dirty="0">
                <a:solidFill>
                  <a:schemeClr val="accent2"/>
                </a:solidFill>
                <a:latin typeface="+mn-lt"/>
              </a:rPr>
              <a:t>) </a:t>
            </a:r>
            <a:r>
              <a:rPr lang="bs-Latn-BA" altLang="sr-Latn-RS" sz="714" i="1" dirty="0">
                <a:solidFill>
                  <a:schemeClr val="accent2"/>
                </a:solidFill>
                <a:latin typeface="+mn-lt"/>
              </a:rPr>
              <a:t>vreća</a:t>
            </a:r>
            <a:endParaRPr lang="en-US" altLang="sr-Latn-RS" sz="714" i="1" dirty="0">
              <a:solidFill>
                <a:schemeClr val="accent2"/>
              </a:solidFill>
              <a:latin typeface="+mn-lt"/>
            </a:endParaRPr>
          </a:p>
        </p:txBody>
      </p:sp>
    </p:spTree>
    <p:extLst>
      <p:ext uri="{BB962C8B-B14F-4D97-AF65-F5344CB8AC3E}">
        <p14:creationId xmlns:p14="http://schemas.microsoft.com/office/powerpoint/2010/main" val="1061430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51"/>
          <p:cNvSpPr>
            <a:spLocks noChangeArrowheads="1"/>
          </p:cNvSpPr>
          <p:nvPr/>
        </p:nvSpPr>
        <p:spPr bwMode="auto">
          <a:xfrm>
            <a:off x="326572" y="979715"/>
            <a:ext cx="4136571" cy="3641045"/>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en-US" sz="857">
              <a:latin typeface="Arial" panose="020B0604020202020204" pitchFamily="34" charset="0"/>
            </a:endParaRPr>
          </a:p>
        </p:txBody>
      </p:sp>
      <p:sp>
        <p:nvSpPr>
          <p:cNvPr id="2051" name="Rectangle 56"/>
          <p:cNvSpPr>
            <a:spLocks noChangeArrowheads="1"/>
          </p:cNvSpPr>
          <p:nvPr/>
        </p:nvSpPr>
        <p:spPr bwMode="auto">
          <a:xfrm>
            <a:off x="468313" y="1105581"/>
            <a:ext cx="378165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en-US" sz="857">
              <a:latin typeface="Arial" panose="020B0604020202020204" pitchFamily="34" charset="0"/>
            </a:endParaRPr>
          </a:p>
        </p:txBody>
      </p:sp>
      <p:sp>
        <p:nvSpPr>
          <p:cNvPr id="2052" name="Text Box 13"/>
          <p:cNvSpPr txBox="1">
            <a:spLocks noChangeArrowheads="1"/>
          </p:cNvSpPr>
          <p:nvPr/>
        </p:nvSpPr>
        <p:spPr bwMode="auto">
          <a:xfrm>
            <a:off x="598715" y="217715"/>
            <a:ext cx="7946571"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pPr>
            <a:endParaRPr lang="sr-Latn-CS" altLang="en-US" sz="1786"/>
          </a:p>
        </p:txBody>
      </p:sp>
      <p:sp>
        <p:nvSpPr>
          <p:cNvPr id="2053" name="Text Box 15"/>
          <p:cNvSpPr txBox="1">
            <a:spLocks noChangeArrowheads="1"/>
          </p:cNvSpPr>
          <p:nvPr/>
        </p:nvSpPr>
        <p:spPr bwMode="auto">
          <a:xfrm>
            <a:off x="331107" y="217714"/>
            <a:ext cx="8540750" cy="35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lgn="ctr" eaLnBrk="1" hangingPunct="1">
              <a:spcBef>
                <a:spcPct val="50000"/>
              </a:spcBef>
              <a:buFontTx/>
              <a:buNone/>
            </a:pPr>
            <a:r>
              <a:rPr lang="hr-BA" altLang="en-US" sz="1714" b="1">
                <a:solidFill>
                  <a:schemeClr val="accent2"/>
                </a:solidFill>
                <a:latin typeface="Arial" panose="020B0604020202020204" pitchFamily="34" charset="0"/>
              </a:rPr>
              <a:t>Шема паковања материјала на редовном бирачком мјесту</a:t>
            </a:r>
            <a:r>
              <a:rPr lang="bs-Cyrl-BA" altLang="en-US" sz="1714" b="1">
                <a:solidFill>
                  <a:schemeClr val="accent2"/>
                </a:solidFill>
                <a:latin typeface="Arial" panose="020B0604020202020204" pitchFamily="34" charset="0"/>
              </a:rPr>
              <a:t> РС</a:t>
            </a:r>
            <a:endParaRPr lang="en-US" altLang="en-US" sz="1714" b="1">
              <a:solidFill>
                <a:schemeClr val="accent2"/>
              </a:solidFill>
              <a:latin typeface="Arial" panose="020B0604020202020204" pitchFamily="34" charset="0"/>
            </a:endParaRPr>
          </a:p>
        </p:txBody>
      </p:sp>
      <p:sp>
        <p:nvSpPr>
          <p:cNvPr id="2054" name="Text Box 54"/>
          <p:cNvSpPr txBox="1">
            <a:spLocks noChangeArrowheads="1"/>
          </p:cNvSpPr>
          <p:nvPr/>
        </p:nvSpPr>
        <p:spPr bwMode="auto">
          <a:xfrm>
            <a:off x="489857" y="1306286"/>
            <a:ext cx="3537857"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pPr>
            <a:endParaRPr lang="sr-Latn-CS" altLang="en-US" sz="1786"/>
          </a:p>
        </p:txBody>
      </p:sp>
      <p:sp>
        <p:nvSpPr>
          <p:cNvPr id="2055" name="Rectangle 81"/>
          <p:cNvSpPr>
            <a:spLocks noChangeArrowheads="1"/>
          </p:cNvSpPr>
          <p:nvPr/>
        </p:nvSpPr>
        <p:spPr bwMode="auto">
          <a:xfrm>
            <a:off x="486456" y="3520849"/>
            <a:ext cx="378165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en-US" sz="857">
              <a:latin typeface="Arial" panose="020B0604020202020204" pitchFamily="34" charset="0"/>
            </a:endParaRPr>
          </a:p>
        </p:txBody>
      </p:sp>
      <p:sp>
        <p:nvSpPr>
          <p:cNvPr id="2057" name="Text Box 59"/>
          <p:cNvSpPr txBox="1">
            <a:spLocks noChangeArrowheads="1"/>
          </p:cNvSpPr>
          <p:nvPr/>
        </p:nvSpPr>
        <p:spPr bwMode="auto">
          <a:xfrm>
            <a:off x="1411742" y="3882572"/>
            <a:ext cx="2775857" cy="53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1200">
                <a:solidFill>
                  <a:schemeClr val="tx1"/>
                </a:solidFill>
                <a:latin typeface="Arial" panose="020B0604020202020204" pitchFamily="34" charset="0"/>
                <a:cs typeface="Arial" panose="020B0604020202020204" pitchFamily="34" charset="0"/>
              </a:defRPr>
            </a:lvl1pPr>
            <a:lvl2pPr marL="742950" indent="-285750" defTabSz="1279525" eaLnBrk="0" hangingPunct="0">
              <a:defRPr sz="1200">
                <a:solidFill>
                  <a:schemeClr val="tx1"/>
                </a:solidFill>
                <a:latin typeface="Arial" panose="020B0604020202020204" pitchFamily="34" charset="0"/>
                <a:cs typeface="Arial" panose="020B0604020202020204" pitchFamily="34" charset="0"/>
              </a:defRPr>
            </a:lvl2pPr>
            <a:lvl3pPr marL="1143000" indent="-228600" defTabSz="1279525" eaLnBrk="0" hangingPunct="0">
              <a:defRPr sz="1200">
                <a:solidFill>
                  <a:schemeClr val="tx1"/>
                </a:solidFill>
                <a:latin typeface="Arial" panose="020B0604020202020204" pitchFamily="34" charset="0"/>
                <a:cs typeface="Arial" panose="020B0604020202020204" pitchFamily="34" charset="0"/>
              </a:defRPr>
            </a:lvl3pPr>
            <a:lvl4pPr marL="1600200" indent="-228600" defTabSz="1279525" eaLnBrk="0" hangingPunct="0">
              <a:defRPr sz="1200">
                <a:solidFill>
                  <a:schemeClr val="tx1"/>
                </a:solidFill>
                <a:latin typeface="Arial" panose="020B0604020202020204" pitchFamily="34" charset="0"/>
                <a:cs typeface="Arial" panose="020B0604020202020204" pitchFamily="34" charset="0"/>
              </a:defRPr>
            </a:lvl4pPr>
            <a:lvl5pPr marL="2057400" indent="-228600" defTabSz="1279525" eaLnBrk="0" hangingPunct="0">
              <a:defRPr sz="12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714" dirty="0">
                <a:latin typeface="+mn-lt"/>
              </a:rPr>
              <a:t>1. </a:t>
            </a:r>
            <a:r>
              <a:rPr lang="sr-Cyrl-BA" altLang="en-US" sz="714" dirty="0">
                <a:latin typeface="+mn-lt"/>
              </a:rPr>
              <a:t>Неискориштени гласачки листићи</a:t>
            </a:r>
            <a:r>
              <a:rPr lang="en-US" altLang="en-US" sz="714" dirty="0">
                <a:latin typeface="+mn-lt"/>
              </a:rPr>
              <a:t> (</a:t>
            </a:r>
            <a:r>
              <a:rPr lang="sr-Cyrl-BA" altLang="en-US" sz="714" dirty="0">
                <a:latin typeface="+mn-lt"/>
              </a:rPr>
              <a:t>упаковани у  оригиналне кутије</a:t>
            </a:r>
            <a:r>
              <a:rPr lang="en-US" altLang="en-US" sz="714" dirty="0">
                <a:latin typeface="+mn-lt"/>
              </a:rPr>
              <a:t>)</a:t>
            </a:r>
            <a:endParaRPr lang="hr-BA" altLang="en-US" sz="714" dirty="0">
              <a:latin typeface="+mn-lt"/>
            </a:endParaRPr>
          </a:p>
          <a:p>
            <a:pPr eaLnBrk="1" hangingPunct="1">
              <a:defRPr/>
            </a:pPr>
            <a:endParaRPr lang="en-US" altLang="en-US" sz="714" dirty="0">
              <a:latin typeface="+mn-lt"/>
            </a:endParaRPr>
          </a:p>
          <a:p>
            <a:pPr eaLnBrk="1" hangingPunct="1">
              <a:defRPr/>
            </a:pPr>
            <a:r>
              <a:rPr lang="en-US" altLang="en-US" sz="714" dirty="0">
                <a:latin typeface="+mn-lt"/>
              </a:rPr>
              <a:t>2. </a:t>
            </a:r>
            <a:r>
              <a:rPr lang="sr-Cyrl-BA" altLang="en-US" sz="714" dirty="0">
                <a:latin typeface="+mn-lt"/>
              </a:rPr>
              <a:t>Коверта са оштећеним гласачким листићима</a:t>
            </a:r>
            <a:endParaRPr lang="en-US" altLang="en-US" sz="714" dirty="0">
              <a:latin typeface="+mn-lt"/>
            </a:endParaRPr>
          </a:p>
        </p:txBody>
      </p:sp>
      <p:sp>
        <p:nvSpPr>
          <p:cNvPr id="2059" name="Text Box 72"/>
          <p:cNvSpPr txBox="1">
            <a:spLocks noChangeArrowheads="1"/>
          </p:cNvSpPr>
          <p:nvPr/>
        </p:nvSpPr>
        <p:spPr bwMode="auto">
          <a:xfrm>
            <a:off x="506867" y="1149804"/>
            <a:ext cx="1742848"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1200">
                <a:solidFill>
                  <a:schemeClr val="tx1"/>
                </a:solidFill>
                <a:latin typeface="Arial" panose="020B0604020202020204" pitchFamily="34" charset="0"/>
                <a:cs typeface="Arial" panose="020B0604020202020204" pitchFamily="34" charset="0"/>
              </a:defRPr>
            </a:lvl1pPr>
            <a:lvl2pPr marL="742950" indent="-285750" defTabSz="1279525" eaLnBrk="0" hangingPunct="0">
              <a:defRPr sz="1200">
                <a:solidFill>
                  <a:schemeClr val="tx1"/>
                </a:solidFill>
                <a:latin typeface="Arial" panose="020B0604020202020204" pitchFamily="34" charset="0"/>
                <a:cs typeface="Arial" panose="020B0604020202020204" pitchFamily="34" charset="0"/>
              </a:defRPr>
            </a:lvl2pPr>
            <a:lvl3pPr marL="1143000" indent="-228600" defTabSz="1279525" eaLnBrk="0" hangingPunct="0">
              <a:defRPr sz="1200">
                <a:solidFill>
                  <a:schemeClr val="tx1"/>
                </a:solidFill>
                <a:latin typeface="Arial" panose="020B0604020202020204" pitchFamily="34" charset="0"/>
                <a:cs typeface="Arial" panose="020B0604020202020204" pitchFamily="34" charset="0"/>
              </a:defRPr>
            </a:lvl3pPr>
            <a:lvl4pPr marL="1600200" indent="-228600" defTabSz="1279525" eaLnBrk="0" hangingPunct="0">
              <a:defRPr sz="1200">
                <a:solidFill>
                  <a:schemeClr val="tx1"/>
                </a:solidFill>
                <a:latin typeface="Arial" panose="020B0604020202020204" pitchFamily="34" charset="0"/>
                <a:cs typeface="Arial" panose="020B0604020202020204" pitchFamily="34" charset="0"/>
              </a:defRPr>
            </a:lvl4pPr>
            <a:lvl5pPr marL="2057400" indent="-228600" defTabSz="1279525" eaLnBrk="0" hangingPunct="0">
              <a:defRPr sz="12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hr-BA" altLang="en-US" sz="714" i="1" dirty="0">
                <a:solidFill>
                  <a:schemeClr val="accent2"/>
                </a:solidFill>
                <a:latin typeface="+mn-lt"/>
                <a:cs typeface="Calibri" panose="020F0502020204030204" pitchFamily="34" charset="0"/>
              </a:rPr>
              <a:t>Сива заштитна врећа</a:t>
            </a:r>
            <a:endParaRPr lang="en-US" altLang="en-US" sz="714" i="1" dirty="0">
              <a:solidFill>
                <a:schemeClr val="accent2"/>
              </a:solidFill>
              <a:latin typeface="+mn-lt"/>
              <a:cs typeface="Calibri" panose="020F0502020204030204" pitchFamily="34" charset="0"/>
            </a:endParaRPr>
          </a:p>
        </p:txBody>
      </p:sp>
      <p:sp>
        <p:nvSpPr>
          <p:cNvPr id="2058" name="Freeform 95"/>
          <p:cNvSpPr>
            <a:spLocks/>
          </p:cNvSpPr>
          <p:nvPr/>
        </p:nvSpPr>
        <p:spPr bwMode="auto">
          <a:xfrm>
            <a:off x="576036" y="1321027"/>
            <a:ext cx="816429" cy="720044"/>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093545262 h 2304"/>
              <a:gd name="T96" fmla="*/ 2147483646 w 2196"/>
              <a:gd name="T97" fmla="*/ 0 h 2304"/>
              <a:gd name="T98" fmla="*/ 2147483646 w 2196"/>
              <a:gd name="T99" fmla="*/ 1591117360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 name="Text Box 108"/>
          <p:cNvSpPr txBox="1">
            <a:spLocks noChangeArrowheads="1"/>
          </p:cNvSpPr>
          <p:nvPr/>
        </p:nvSpPr>
        <p:spPr bwMode="auto">
          <a:xfrm>
            <a:off x="4844143" y="1143000"/>
            <a:ext cx="3584349"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sr-Latn-CS" altLang="en-US" sz="1786"/>
          </a:p>
        </p:txBody>
      </p:sp>
      <p:sp>
        <p:nvSpPr>
          <p:cNvPr id="2060" name="Rectangle 114"/>
          <p:cNvSpPr>
            <a:spLocks noChangeArrowheads="1"/>
          </p:cNvSpPr>
          <p:nvPr/>
        </p:nvSpPr>
        <p:spPr bwMode="auto">
          <a:xfrm>
            <a:off x="4680857" y="3537857"/>
            <a:ext cx="4027714" cy="1088571"/>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en-US" sz="857">
              <a:latin typeface="Arial" panose="020B0604020202020204" pitchFamily="34" charset="0"/>
            </a:endParaRPr>
          </a:p>
        </p:txBody>
      </p:sp>
      <p:grpSp>
        <p:nvGrpSpPr>
          <p:cNvPr id="2061" name="Group 115"/>
          <p:cNvGrpSpPr>
            <a:grpSpLocks/>
          </p:cNvGrpSpPr>
          <p:nvPr/>
        </p:nvGrpSpPr>
        <p:grpSpPr bwMode="auto">
          <a:xfrm>
            <a:off x="4789714" y="3830411"/>
            <a:ext cx="816429" cy="523875"/>
            <a:chOff x="4320" y="628"/>
            <a:chExt cx="816" cy="524"/>
          </a:xfrm>
        </p:grpSpPr>
        <p:sp>
          <p:nvSpPr>
            <p:cNvPr id="2091" name="Freeform 116"/>
            <p:cNvSpPr>
              <a:spLocks/>
            </p:cNvSpPr>
            <p:nvPr/>
          </p:nvSpPr>
          <p:spPr bwMode="auto">
            <a:xfrm>
              <a:off x="4320" y="628"/>
              <a:ext cx="816" cy="524"/>
            </a:xfrm>
            <a:custGeom>
              <a:avLst/>
              <a:gdLst>
                <a:gd name="T0" fmla="*/ 779 w 827"/>
                <a:gd name="T1" fmla="*/ 0 h 531"/>
                <a:gd name="T2" fmla="*/ 0 w 827"/>
                <a:gd name="T3" fmla="*/ 0 h 531"/>
                <a:gd name="T4" fmla="*/ 0 w 827"/>
                <a:gd name="T5" fmla="*/ 510 h 531"/>
                <a:gd name="T6" fmla="*/ 794 w 827"/>
                <a:gd name="T7" fmla="*/ 510 h 531"/>
                <a:gd name="T8" fmla="*/ 794 w 827"/>
                <a:gd name="T9" fmla="*/ 0 h 531"/>
                <a:gd name="T10" fmla="*/ 779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92" name="Freeform 117"/>
            <p:cNvSpPr>
              <a:spLocks/>
            </p:cNvSpPr>
            <p:nvPr/>
          </p:nvSpPr>
          <p:spPr bwMode="auto">
            <a:xfrm>
              <a:off x="4352" y="659"/>
              <a:ext cx="753" cy="462"/>
            </a:xfrm>
            <a:custGeom>
              <a:avLst/>
              <a:gdLst>
                <a:gd name="T0" fmla="*/ 733 w 763"/>
                <a:gd name="T1" fmla="*/ 79 h 469"/>
                <a:gd name="T2" fmla="*/ 733 w 763"/>
                <a:gd name="T3" fmla="*/ 369 h 469"/>
                <a:gd name="T4" fmla="*/ 728 w 763"/>
                <a:gd name="T5" fmla="*/ 448 h 469"/>
                <a:gd name="T6" fmla="*/ 708 w 763"/>
                <a:gd name="T7" fmla="*/ 448 h 469"/>
                <a:gd name="T8" fmla="*/ 677 w 763"/>
                <a:gd name="T9" fmla="*/ 448 h 469"/>
                <a:gd name="T10" fmla="*/ 634 w 763"/>
                <a:gd name="T11" fmla="*/ 448 h 469"/>
                <a:gd name="T12" fmla="*/ 583 w 763"/>
                <a:gd name="T13" fmla="*/ 448 h 469"/>
                <a:gd name="T14" fmla="*/ 527 w 763"/>
                <a:gd name="T15" fmla="*/ 448 h 469"/>
                <a:gd name="T16" fmla="*/ 465 w 763"/>
                <a:gd name="T17" fmla="*/ 448 h 469"/>
                <a:gd name="T18" fmla="*/ 401 w 763"/>
                <a:gd name="T19" fmla="*/ 448 h 469"/>
                <a:gd name="T20" fmla="*/ 334 w 763"/>
                <a:gd name="T21" fmla="*/ 448 h 469"/>
                <a:gd name="T22" fmla="*/ 268 w 763"/>
                <a:gd name="T23" fmla="*/ 448 h 469"/>
                <a:gd name="T24" fmla="*/ 205 w 763"/>
                <a:gd name="T25" fmla="*/ 448 h 469"/>
                <a:gd name="T26" fmla="*/ 150 w 763"/>
                <a:gd name="T27" fmla="*/ 448 h 469"/>
                <a:gd name="T28" fmla="*/ 100 w 763"/>
                <a:gd name="T29" fmla="*/ 448 h 469"/>
                <a:gd name="T30" fmla="*/ 56 w 763"/>
                <a:gd name="T31" fmla="*/ 448 h 469"/>
                <a:gd name="T32" fmla="*/ 25 w 763"/>
                <a:gd name="T33" fmla="*/ 448 h 469"/>
                <a:gd name="T34" fmla="*/ 5 w 763"/>
                <a:gd name="T35" fmla="*/ 448 h 469"/>
                <a:gd name="T36" fmla="*/ 0 w 763"/>
                <a:gd name="T37" fmla="*/ 369 h 469"/>
                <a:gd name="T38" fmla="*/ 0 w 763"/>
                <a:gd name="T39" fmla="*/ 79 h 469"/>
                <a:gd name="T40" fmla="*/ 5 w 763"/>
                <a:gd name="T41" fmla="*/ 0 h 469"/>
                <a:gd name="T42" fmla="*/ 25 w 763"/>
                <a:gd name="T43" fmla="*/ 0 h 469"/>
                <a:gd name="T44" fmla="*/ 56 w 763"/>
                <a:gd name="T45" fmla="*/ 0 h 469"/>
                <a:gd name="T46" fmla="*/ 100 w 763"/>
                <a:gd name="T47" fmla="*/ 0 h 469"/>
                <a:gd name="T48" fmla="*/ 150 w 763"/>
                <a:gd name="T49" fmla="*/ 0 h 469"/>
                <a:gd name="T50" fmla="*/ 205 w 763"/>
                <a:gd name="T51" fmla="*/ 0 h 469"/>
                <a:gd name="T52" fmla="*/ 268 w 763"/>
                <a:gd name="T53" fmla="*/ 0 h 469"/>
                <a:gd name="T54" fmla="*/ 334 w 763"/>
                <a:gd name="T55" fmla="*/ 0 h 469"/>
                <a:gd name="T56" fmla="*/ 401 w 763"/>
                <a:gd name="T57" fmla="*/ 0 h 469"/>
                <a:gd name="T58" fmla="*/ 465 w 763"/>
                <a:gd name="T59" fmla="*/ 0 h 469"/>
                <a:gd name="T60" fmla="*/ 527 w 763"/>
                <a:gd name="T61" fmla="*/ 0 h 469"/>
                <a:gd name="T62" fmla="*/ 583 w 763"/>
                <a:gd name="T63" fmla="*/ 0 h 469"/>
                <a:gd name="T64" fmla="*/ 634 w 763"/>
                <a:gd name="T65" fmla="*/ 0 h 469"/>
                <a:gd name="T66" fmla="*/ 677 w 763"/>
                <a:gd name="T67" fmla="*/ 0 h 469"/>
                <a:gd name="T68" fmla="*/ 708 w 763"/>
                <a:gd name="T69" fmla="*/ 0 h 469"/>
                <a:gd name="T70" fmla="*/ 728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93" name="Freeform 118"/>
            <p:cNvSpPr>
              <a:spLocks/>
            </p:cNvSpPr>
            <p:nvPr/>
          </p:nvSpPr>
          <p:spPr bwMode="auto">
            <a:xfrm>
              <a:off x="4332" y="644"/>
              <a:ext cx="791" cy="495"/>
            </a:xfrm>
            <a:custGeom>
              <a:avLst/>
              <a:gdLst>
                <a:gd name="T0" fmla="*/ 767 w 803"/>
                <a:gd name="T1" fmla="*/ 461 h 503"/>
                <a:gd name="T2" fmla="*/ 560 w 803"/>
                <a:gd name="T3" fmla="*/ 143 h 503"/>
                <a:gd name="T4" fmla="*/ 758 w 803"/>
                <a:gd name="T5" fmla="*/ 26 h 503"/>
                <a:gd name="T6" fmla="*/ 747 w 803"/>
                <a:gd name="T7" fmla="*/ 4 h 503"/>
                <a:gd name="T8" fmla="*/ 743 w 803"/>
                <a:gd name="T9" fmla="*/ 6 h 503"/>
                <a:gd name="T10" fmla="*/ 732 w 803"/>
                <a:gd name="T11" fmla="*/ 13 h 503"/>
                <a:gd name="T12" fmla="*/ 714 w 803"/>
                <a:gd name="T13" fmla="*/ 24 h 503"/>
                <a:gd name="T14" fmla="*/ 689 w 803"/>
                <a:gd name="T15" fmla="*/ 36 h 503"/>
                <a:gd name="T16" fmla="*/ 663 w 803"/>
                <a:gd name="T17" fmla="*/ 53 h 503"/>
                <a:gd name="T18" fmla="*/ 630 w 803"/>
                <a:gd name="T19" fmla="*/ 72 h 503"/>
                <a:gd name="T20" fmla="*/ 599 w 803"/>
                <a:gd name="T21" fmla="*/ 92 h 503"/>
                <a:gd name="T22" fmla="*/ 563 w 803"/>
                <a:gd name="T23" fmla="*/ 111 h 503"/>
                <a:gd name="T24" fmla="*/ 530 w 803"/>
                <a:gd name="T25" fmla="*/ 132 h 503"/>
                <a:gd name="T26" fmla="*/ 495 w 803"/>
                <a:gd name="T27" fmla="*/ 152 h 503"/>
                <a:gd name="T28" fmla="*/ 465 w 803"/>
                <a:gd name="T29" fmla="*/ 170 h 503"/>
                <a:gd name="T30" fmla="*/ 435 w 803"/>
                <a:gd name="T31" fmla="*/ 187 h 503"/>
                <a:gd name="T32" fmla="*/ 412 w 803"/>
                <a:gd name="T33" fmla="*/ 202 h 503"/>
                <a:gd name="T34" fmla="*/ 392 w 803"/>
                <a:gd name="T35" fmla="*/ 214 h 503"/>
                <a:gd name="T36" fmla="*/ 378 w 803"/>
                <a:gd name="T37" fmla="*/ 220 h 503"/>
                <a:gd name="T38" fmla="*/ 372 w 803"/>
                <a:gd name="T39" fmla="*/ 223 h 503"/>
                <a:gd name="T40" fmla="*/ 363 w 803"/>
                <a:gd name="T41" fmla="*/ 217 h 503"/>
                <a:gd name="T42" fmla="*/ 348 w 803"/>
                <a:gd name="T43" fmla="*/ 210 h 503"/>
                <a:gd name="T44" fmla="*/ 325 w 803"/>
                <a:gd name="T45" fmla="*/ 195 h 503"/>
                <a:gd name="T46" fmla="*/ 300 w 803"/>
                <a:gd name="T47" fmla="*/ 180 h 503"/>
                <a:gd name="T48" fmla="*/ 278 w 803"/>
                <a:gd name="T49" fmla="*/ 164 h 503"/>
                <a:gd name="T50" fmla="*/ 258 w 803"/>
                <a:gd name="T51" fmla="*/ 153 h 503"/>
                <a:gd name="T52" fmla="*/ 243 w 803"/>
                <a:gd name="T53" fmla="*/ 145 h 503"/>
                <a:gd name="T54" fmla="*/ 237 w 803"/>
                <a:gd name="T55" fmla="*/ 142 h 503"/>
                <a:gd name="T56" fmla="*/ 24 w 803"/>
                <a:gd name="T57" fmla="*/ 0 h 503"/>
                <a:gd name="T58" fmla="*/ 10 w 803"/>
                <a:gd name="T59" fmla="*/ 21 h 503"/>
                <a:gd name="T60" fmla="*/ 207 w 803"/>
                <a:gd name="T61" fmla="*/ 150 h 503"/>
                <a:gd name="T62" fmla="*/ 0 w 803"/>
                <a:gd name="T63" fmla="*/ 466 h 503"/>
                <a:gd name="T64" fmla="*/ 21 w 803"/>
                <a:gd name="T65" fmla="*/ 479 h 503"/>
                <a:gd name="T66" fmla="*/ 226 w 803"/>
                <a:gd name="T67" fmla="*/ 162 h 503"/>
                <a:gd name="T68" fmla="*/ 236 w 803"/>
                <a:gd name="T69" fmla="*/ 169 h 503"/>
                <a:gd name="T70" fmla="*/ 255 w 803"/>
                <a:gd name="T71" fmla="*/ 180 h 503"/>
                <a:gd name="T72" fmla="*/ 280 w 803"/>
                <a:gd name="T73" fmla="*/ 195 h 503"/>
                <a:gd name="T74" fmla="*/ 304 w 803"/>
                <a:gd name="T75" fmla="*/ 211 h 503"/>
                <a:gd name="T76" fmla="*/ 331 w 803"/>
                <a:gd name="T77" fmla="*/ 225 h 503"/>
                <a:gd name="T78" fmla="*/ 353 w 803"/>
                <a:gd name="T79" fmla="*/ 239 h 503"/>
                <a:gd name="T80" fmla="*/ 366 w 803"/>
                <a:gd name="T81" fmla="*/ 250 h 503"/>
                <a:gd name="T82" fmla="*/ 372 w 803"/>
                <a:gd name="T83" fmla="*/ 253 h 503"/>
                <a:gd name="T84" fmla="*/ 541 w 803"/>
                <a:gd name="T85" fmla="*/ 153 h 503"/>
                <a:gd name="T86" fmla="*/ 747 w 803"/>
                <a:gd name="T87" fmla="*/ 475 h 503"/>
                <a:gd name="T88" fmla="*/ 767 w 803"/>
                <a:gd name="T89" fmla="*/ 461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grpSp>
      <p:sp>
        <p:nvSpPr>
          <p:cNvPr id="2070" name="Text Box 119"/>
          <p:cNvSpPr txBox="1">
            <a:spLocks noChangeArrowheads="1"/>
          </p:cNvSpPr>
          <p:nvPr/>
        </p:nvSpPr>
        <p:spPr bwMode="auto">
          <a:xfrm>
            <a:off x="5823857" y="3794126"/>
            <a:ext cx="2884714" cy="53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1200">
                <a:solidFill>
                  <a:schemeClr val="tx1"/>
                </a:solidFill>
                <a:latin typeface="Arial" panose="020B0604020202020204" pitchFamily="34" charset="0"/>
                <a:cs typeface="Arial" panose="020B0604020202020204" pitchFamily="34" charset="0"/>
              </a:defRPr>
            </a:lvl1pPr>
            <a:lvl2pPr marL="742950" indent="-285750" defTabSz="1279525" eaLnBrk="0" hangingPunct="0">
              <a:defRPr sz="1200">
                <a:solidFill>
                  <a:schemeClr val="tx1"/>
                </a:solidFill>
                <a:latin typeface="Arial" panose="020B0604020202020204" pitchFamily="34" charset="0"/>
                <a:cs typeface="Arial" panose="020B0604020202020204" pitchFamily="34" charset="0"/>
              </a:defRPr>
            </a:lvl2pPr>
            <a:lvl3pPr marL="1143000" indent="-228600" defTabSz="1279525" eaLnBrk="0" hangingPunct="0">
              <a:defRPr sz="1200">
                <a:solidFill>
                  <a:schemeClr val="tx1"/>
                </a:solidFill>
                <a:latin typeface="Arial" panose="020B0604020202020204" pitchFamily="34" charset="0"/>
                <a:cs typeface="Arial" panose="020B0604020202020204" pitchFamily="34" charset="0"/>
              </a:defRPr>
            </a:lvl3pPr>
            <a:lvl4pPr marL="1600200" indent="-228600" defTabSz="1279525" eaLnBrk="0" hangingPunct="0">
              <a:defRPr sz="1200">
                <a:solidFill>
                  <a:schemeClr val="tx1"/>
                </a:solidFill>
                <a:latin typeface="Arial" panose="020B0604020202020204" pitchFamily="34" charset="0"/>
                <a:cs typeface="Arial" panose="020B0604020202020204" pitchFamily="34" charset="0"/>
              </a:defRPr>
            </a:lvl4pPr>
            <a:lvl5pPr marL="2057400" indent="-228600" defTabSz="1279525" eaLnBrk="0" hangingPunct="0">
              <a:defRPr sz="12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defRPr/>
            </a:pPr>
            <a:r>
              <a:rPr lang="sr-Cyrl-BA" altLang="en-US" sz="714" b="1" dirty="0">
                <a:latin typeface="+mn-lt"/>
              </a:rPr>
              <a:t>Коверта за предсједника бирачког одбора</a:t>
            </a:r>
            <a:r>
              <a:rPr lang="sr-Cyrl-BA" altLang="en-US" sz="714" b="1" noProof="1">
                <a:latin typeface="+mn-lt"/>
              </a:rPr>
              <a:t>:</a:t>
            </a:r>
          </a:p>
          <a:p>
            <a:pPr eaLnBrk="1" hangingPunct="1">
              <a:defRPr/>
            </a:pPr>
            <a:r>
              <a:rPr lang="sr-Cyrl-BA" altLang="en-US" sz="714" noProof="1">
                <a:latin typeface="+mn-lt"/>
              </a:rPr>
              <a:t>- </a:t>
            </a:r>
            <a:r>
              <a:rPr lang="sr-Cyrl-BA" altLang="en-US" sz="714" dirty="0">
                <a:latin typeface="+mn-lt"/>
              </a:rPr>
              <a:t>Образац за бројно стање БС (црвена копија)</a:t>
            </a:r>
            <a:endParaRPr lang="sr-Cyrl-BA" altLang="en-US" sz="714" noProof="1">
              <a:latin typeface="+mn-lt"/>
            </a:endParaRPr>
          </a:p>
          <a:p>
            <a:pPr eaLnBrk="1" hangingPunct="1">
              <a:defRPr/>
            </a:pPr>
            <a:r>
              <a:rPr lang="sr-Cyrl-BA" altLang="en-US" sz="714" noProof="1">
                <a:latin typeface="+mn-lt"/>
              </a:rPr>
              <a:t>-</a:t>
            </a:r>
            <a:r>
              <a:rPr lang="sr-Cyrl-BA" altLang="en-US" sz="714" dirty="0">
                <a:latin typeface="+mn-lt"/>
              </a:rPr>
              <a:t> </a:t>
            </a:r>
            <a:r>
              <a:rPr lang="hr-HR" altLang="en-US" sz="714" dirty="0">
                <a:latin typeface="+mn-lt"/>
              </a:rPr>
              <a:t>Обрасци за збирне резултате ЗР –већински глас и отворена листа</a:t>
            </a:r>
            <a:r>
              <a:rPr lang="hr-BA" altLang="en-US" sz="714" dirty="0">
                <a:latin typeface="+mn-lt"/>
              </a:rPr>
              <a:t> </a:t>
            </a:r>
            <a:r>
              <a:rPr lang="hr-HR" altLang="en-US" sz="714" dirty="0">
                <a:latin typeface="+mn-lt"/>
              </a:rPr>
              <a:t>(</a:t>
            </a:r>
            <a:r>
              <a:rPr lang="sr-Cyrl-BA" altLang="en-US" sz="714" dirty="0">
                <a:latin typeface="+mn-lt"/>
              </a:rPr>
              <a:t>ц</a:t>
            </a:r>
            <a:r>
              <a:rPr lang="hr-HR" altLang="en-US" sz="714" dirty="0">
                <a:latin typeface="+mn-lt"/>
              </a:rPr>
              <a:t>рвена копија)</a:t>
            </a:r>
          </a:p>
        </p:txBody>
      </p:sp>
      <p:sp>
        <p:nvSpPr>
          <p:cNvPr id="2063" name="Rectangle 121"/>
          <p:cNvSpPr>
            <a:spLocks noChangeArrowheads="1"/>
          </p:cNvSpPr>
          <p:nvPr/>
        </p:nvSpPr>
        <p:spPr bwMode="auto">
          <a:xfrm>
            <a:off x="4680857" y="4844143"/>
            <a:ext cx="4027714"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en-US" sz="857">
              <a:latin typeface="Arial" panose="020B0604020202020204" pitchFamily="34" charset="0"/>
            </a:endParaRPr>
          </a:p>
        </p:txBody>
      </p:sp>
      <p:grpSp>
        <p:nvGrpSpPr>
          <p:cNvPr id="2064" name="Group 122"/>
          <p:cNvGrpSpPr>
            <a:grpSpLocks/>
          </p:cNvGrpSpPr>
          <p:nvPr/>
        </p:nvGrpSpPr>
        <p:grpSpPr bwMode="auto">
          <a:xfrm>
            <a:off x="4789715" y="5074331"/>
            <a:ext cx="827768" cy="531812"/>
            <a:chOff x="3936" y="1694"/>
            <a:chExt cx="730" cy="469"/>
          </a:xfrm>
        </p:grpSpPr>
        <p:sp>
          <p:nvSpPr>
            <p:cNvPr id="2088" name="Freeform 123"/>
            <p:cNvSpPr>
              <a:spLocks/>
            </p:cNvSpPr>
            <p:nvPr/>
          </p:nvSpPr>
          <p:spPr bwMode="auto">
            <a:xfrm>
              <a:off x="3936" y="1694"/>
              <a:ext cx="730" cy="469"/>
            </a:xfrm>
            <a:custGeom>
              <a:avLst/>
              <a:gdLst>
                <a:gd name="T0" fmla="*/ 558 w 827"/>
                <a:gd name="T1" fmla="*/ 0 h 531"/>
                <a:gd name="T2" fmla="*/ 0 w 827"/>
                <a:gd name="T3" fmla="*/ 0 h 531"/>
                <a:gd name="T4" fmla="*/ 0 w 827"/>
                <a:gd name="T5" fmla="*/ 366 h 531"/>
                <a:gd name="T6" fmla="*/ 568 w 827"/>
                <a:gd name="T7" fmla="*/ 366 h 531"/>
                <a:gd name="T8" fmla="*/ 568 w 827"/>
                <a:gd name="T9" fmla="*/ 0 h 531"/>
                <a:gd name="T10" fmla="*/ 558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89" name="Freeform 124"/>
            <p:cNvSpPr>
              <a:spLocks/>
            </p:cNvSpPr>
            <p:nvPr/>
          </p:nvSpPr>
          <p:spPr bwMode="auto">
            <a:xfrm>
              <a:off x="3968" y="1725"/>
              <a:ext cx="674" cy="414"/>
            </a:xfrm>
            <a:custGeom>
              <a:avLst/>
              <a:gdLst>
                <a:gd name="T0" fmla="*/ 526 w 763"/>
                <a:gd name="T1" fmla="*/ 56 h 469"/>
                <a:gd name="T2" fmla="*/ 526 w 763"/>
                <a:gd name="T3" fmla="*/ 267 h 469"/>
                <a:gd name="T4" fmla="*/ 523 w 763"/>
                <a:gd name="T5" fmla="*/ 322 h 469"/>
                <a:gd name="T6" fmla="*/ 508 w 763"/>
                <a:gd name="T7" fmla="*/ 322 h 469"/>
                <a:gd name="T8" fmla="*/ 485 w 763"/>
                <a:gd name="T9" fmla="*/ 322 h 469"/>
                <a:gd name="T10" fmla="*/ 455 w 763"/>
                <a:gd name="T11" fmla="*/ 322 h 469"/>
                <a:gd name="T12" fmla="*/ 418 w 763"/>
                <a:gd name="T13" fmla="*/ 322 h 469"/>
                <a:gd name="T14" fmla="*/ 378 w 763"/>
                <a:gd name="T15" fmla="*/ 322 h 469"/>
                <a:gd name="T16" fmla="*/ 333 w 763"/>
                <a:gd name="T17" fmla="*/ 322 h 469"/>
                <a:gd name="T18" fmla="*/ 286 w 763"/>
                <a:gd name="T19" fmla="*/ 322 h 469"/>
                <a:gd name="T20" fmla="*/ 239 w 763"/>
                <a:gd name="T21" fmla="*/ 322 h 469"/>
                <a:gd name="T22" fmla="*/ 193 w 763"/>
                <a:gd name="T23" fmla="*/ 322 h 469"/>
                <a:gd name="T24" fmla="*/ 148 w 763"/>
                <a:gd name="T25" fmla="*/ 322 h 469"/>
                <a:gd name="T26" fmla="*/ 108 w 763"/>
                <a:gd name="T27" fmla="*/ 322 h 469"/>
                <a:gd name="T28" fmla="*/ 71 w 763"/>
                <a:gd name="T29" fmla="*/ 322 h 469"/>
                <a:gd name="T30" fmla="*/ 41 w 763"/>
                <a:gd name="T31" fmla="*/ 322 h 469"/>
                <a:gd name="T32" fmla="*/ 17 w 763"/>
                <a:gd name="T33" fmla="*/ 322 h 469"/>
                <a:gd name="T34" fmla="*/ 4 w 763"/>
                <a:gd name="T35" fmla="*/ 322 h 469"/>
                <a:gd name="T36" fmla="*/ 0 w 763"/>
                <a:gd name="T37" fmla="*/ 267 h 469"/>
                <a:gd name="T38" fmla="*/ 0 w 763"/>
                <a:gd name="T39" fmla="*/ 56 h 469"/>
                <a:gd name="T40" fmla="*/ 4 w 763"/>
                <a:gd name="T41" fmla="*/ 0 h 469"/>
                <a:gd name="T42" fmla="*/ 17 w 763"/>
                <a:gd name="T43" fmla="*/ 0 h 469"/>
                <a:gd name="T44" fmla="*/ 41 w 763"/>
                <a:gd name="T45" fmla="*/ 0 h 469"/>
                <a:gd name="T46" fmla="*/ 71 w 763"/>
                <a:gd name="T47" fmla="*/ 0 h 469"/>
                <a:gd name="T48" fmla="*/ 108 w 763"/>
                <a:gd name="T49" fmla="*/ 0 h 469"/>
                <a:gd name="T50" fmla="*/ 148 w 763"/>
                <a:gd name="T51" fmla="*/ 0 h 469"/>
                <a:gd name="T52" fmla="*/ 193 w 763"/>
                <a:gd name="T53" fmla="*/ 0 h 469"/>
                <a:gd name="T54" fmla="*/ 239 w 763"/>
                <a:gd name="T55" fmla="*/ 0 h 469"/>
                <a:gd name="T56" fmla="*/ 286 w 763"/>
                <a:gd name="T57" fmla="*/ 0 h 469"/>
                <a:gd name="T58" fmla="*/ 333 w 763"/>
                <a:gd name="T59" fmla="*/ 0 h 469"/>
                <a:gd name="T60" fmla="*/ 378 w 763"/>
                <a:gd name="T61" fmla="*/ 0 h 469"/>
                <a:gd name="T62" fmla="*/ 418 w 763"/>
                <a:gd name="T63" fmla="*/ 0 h 469"/>
                <a:gd name="T64" fmla="*/ 455 w 763"/>
                <a:gd name="T65" fmla="*/ 0 h 469"/>
                <a:gd name="T66" fmla="*/ 485 w 763"/>
                <a:gd name="T67" fmla="*/ 0 h 469"/>
                <a:gd name="T68" fmla="*/ 508 w 763"/>
                <a:gd name="T69" fmla="*/ 0 h 469"/>
                <a:gd name="T70" fmla="*/ 523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90" name="Freeform 125"/>
            <p:cNvSpPr>
              <a:spLocks/>
            </p:cNvSpPr>
            <p:nvPr/>
          </p:nvSpPr>
          <p:spPr bwMode="auto">
            <a:xfrm>
              <a:off x="3948" y="1710"/>
              <a:ext cx="708" cy="443"/>
            </a:xfrm>
            <a:custGeom>
              <a:avLst/>
              <a:gdLst>
                <a:gd name="T0" fmla="*/ 550 w 803"/>
                <a:gd name="T1" fmla="*/ 330 h 503"/>
                <a:gd name="T2" fmla="*/ 403 w 803"/>
                <a:gd name="T3" fmla="*/ 101 h 503"/>
                <a:gd name="T4" fmla="*/ 544 w 803"/>
                <a:gd name="T5" fmla="*/ 18 h 503"/>
                <a:gd name="T6" fmla="*/ 535 w 803"/>
                <a:gd name="T7" fmla="*/ 4 h 503"/>
                <a:gd name="T8" fmla="*/ 533 w 803"/>
                <a:gd name="T9" fmla="*/ 4 h 503"/>
                <a:gd name="T10" fmla="*/ 524 w 803"/>
                <a:gd name="T11" fmla="*/ 9 h 503"/>
                <a:gd name="T12" fmla="*/ 512 w 803"/>
                <a:gd name="T13" fmla="*/ 16 h 503"/>
                <a:gd name="T14" fmla="*/ 495 w 803"/>
                <a:gd name="T15" fmla="*/ 26 h 503"/>
                <a:gd name="T16" fmla="*/ 475 w 803"/>
                <a:gd name="T17" fmla="*/ 38 h 503"/>
                <a:gd name="T18" fmla="*/ 452 w 803"/>
                <a:gd name="T19" fmla="*/ 51 h 503"/>
                <a:gd name="T20" fmla="*/ 429 w 803"/>
                <a:gd name="T21" fmla="*/ 66 h 503"/>
                <a:gd name="T22" fmla="*/ 404 w 803"/>
                <a:gd name="T23" fmla="*/ 80 h 503"/>
                <a:gd name="T24" fmla="*/ 379 w 803"/>
                <a:gd name="T25" fmla="*/ 94 h 503"/>
                <a:gd name="T26" fmla="*/ 356 w 803"/>
                <a:gd name="T27" fmla="*/ 108 h 503"/>
                <a:gd name="T28" fmla="*/ 333 w 803"/>
                <a:gd name="T29" fmla="*/ 122 h 503"/>
                <a:gd name="T30" fmla="*/ 312 w 803"/>
                <a:gd name="T31" fmla="*/ 134 h 503"/>
                <a:gd name="T32" fmla="*/ 294 w 803"/>
                <a:gd name="T33" fmla="*/ 144 h 503"/>
                <a:gd name="T34" fmla="*/ 280 w 803"/>
                <a:gd name="T35" fmla="*/ 153 h 503"/>
                <a:gd name="T36" fmla="*/ 272 w 803"/>
                <a:gd name="T37" fmla="*/ 159 h 503"/>
                <a:gd name="T38" fmla="*/ 267 w 803"/>
                <a:gd name="T39" fmla="*/ 160 h 503"/>
                <a:gd name="T40" fmla="*/ 260 w 803"/>
                <a:gd name="T41" fmla="*/ 157 h 503"/>
                <a:gd name="T42" fmla="*/ 249 w 803"/>
                <a:gd name="T43" fmla="*/ 150 h 503"/>
                <a:gd name="T44" fmla="*/ 234 w 803"/>
                <a:gd name="T45" fmla="*/ 140 h 503"/>
                <a:gd name="T46" fmla="*/ 216 w 803"/>
                <a:gd name="T47" fmla="*/ 129 h 503"/>
                <a:gd name="T48" fmla="*/ 199 w 803"/>
                <a:gd name="T49" fmla="*/ 118 h 503"/>
                <a:gd name="T50" fmla="*/ 185 w 803"/>
                <a:gd name="T51" fmla="*/ 109 h 503"/>
                <a:gd name="T52" fmla="*/ 175 w 803"/>
                <a:gd name="T53" fmla="*/ 103 h 503"/>
                <a:gd name="T54" fmla="*/ 171 w 803"/>
                <a:gd name="T55" fmla="*/ 100 h 503"/>
                <a:gd name="T56" fmla="*/ 17 w 803"/>
                <a:gd name="T57" fmla="*/ 0 h 503"/>
                <a:gd name="T58" fmla="*/ 7 w 803"/>
                <a:gd name="T59" fmla="*/ 14 h 503"/>
                <a:gd name="T60" fmla="*/ 148 w 803"/>
                <a:gd name="T61" fmla="*/ 107 h 503"/>
                <a:gd name="T62" fmla="*/ 0 w 803"/>
                <a:gd name="T63" fmla="*/ 335 h 503"/>
                <a:gd name="T64" fmla="*/ 15 w 803"/>
                <a:gd name="T65" fmla="*/ 343 h 503"/>
                <a:gd name="T66" fmla="*/ 161 w 803"/>
                <a:gd name="T67" fmla="*/ 117 h 503"/>
                <a:gd name="T68" fmla="*/ 170 w 803"/>
                <a:gd name="T69" fmla="*/ 122 h 503"/>
                <a:gd name="T70" fmla="*/ 183 w 803"/>
                <a:gd name="T71" fmla="*/ 129 h 503"/>
                <a:gd name="T72" fmla="*/ 200 w 803"/>
                <a:gd name="T73" fmla="*/ 140 h 503"/>
                <a:gd name="T74" fmla="*/ 219 w 803"/>
                <a:gd name="T75" fmla="*/ 151 h 503"/>
                <a:gd name="T76" fmla="*/ 237 w 803"/>
                <a:gd name="T77" fmla="*/ 162 h 503"/>
                <a:gd name="T78" fmla="*/ 252 w 803"/>
                <a:gd name="T79" fmla="*/ 172 h 503"/>
                <a:gd name="T80" fmla="*/ 264 w 803"/>
                <a:gd name="T81" fmla="*/ 179 h 503"/>
                <a:gd name="T82" fmla="*/ 267 w 803"/>
                <a:gd name="T83" fmla="*/ 181 h 503"/>
                <a:gd name="T84" fmla="*/ 387 w 803"/>
                <a:gd name="T85" fmla="*/ 110 h 503"/>
                <a:gd name="T86" fmla="*/ 535 w 803"/>
                <a:gd name="T87" fmla="*/ 341 h 503"/>
                <a:gd name="T88" fmla="*/ 550 w 803"/>
                <a:gd name="T89" fmla="*/ 330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grpSp>
      <p:sp>
        <p:nvSpPr>
          <p:cNvPr id="2073" name="Text Box 126"/>
          <p:cNvSpPr txBox="1">
            <a:spLocks noChangeArrowheads="1"/>
          </p:cNvSpPr>
          <p:nvPr/>
        </p:nvSpPr>
        <p:spPr bwMode="auto">
          <a:xfrm>
            <a:off x="5878286" y="4989286"/>
            <a:ext cx="2830286" cy="64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1200">
                <a:solidFill>
                  <a:schemeClr val="tx1"/>
                </a:solidFill>
                <a:latin typeface="Arial" panose="020B0604020202020204" pitchFamily="34" charset="0"/>
                <a:cs typeface="Arial" panose="020B0604020202020204" pitchFamily="34" charset="0"/>
              </a:defRPr>
            </a:lvl1pPr>
            <a:lvl2pPr marL="742950" indent="-285750" defTabSz="1279525" eaLnBrk="0" hangingPunct="0">
              <a:defRPr sz="1200">
                <a:solidFill>
                  <a:schemeClr val="tx1"/>
                </a:solidFill>
                <a:latin typeface="Arial" panose="020B0604020202020204" pitchFamily="34" charset="0"/>
                <a:cs typeface="Arial" panose="020B0604020202020204" pitchFamily="34" charset="0"/>
              </a:defRPr>
            </a:lvl2pPr>
            <a:lvl3pPr marL="1143000" indent="-228600" defTabSz="1279525" eaLnBrk="0" hangingPunct="0">
              <a:defRPr sz="1200">
                <a:solidFill>
                  <a:schemeClr val="tx1"/>
                </a:solidFill>
                <a:latin typeface="Arial" panose="020B0604020202020204" pitchFamily="34" charset="0"/>
                <a:cs typeface="Arial" panose="020B0604020202020204" pitchFamily="34" charset="0"/>
              </a:defRPr>
            </a:lvl3pPr>
            <a:lvl4pPr marL="1600200" indent="-228600" defTabSz="1279525" eaLnBrk="0" hangingPunct="0">
              <a:defRPr sz="1200">
                <a:solidFill>
                  <a:schemeClr val="tx1"/>
                </a:solidFill>
                <a:latin typeface="Arial" panose="020B0604020202020204" pitchFamily="34" charset="0"/>
                <a:cs typeface="Arial" panose="020B0604020202020204" pitchFamily="34" charset="0"/>
              </a:defRPr>
            </a:lvl4pPr>
            <a:lvl5pPr marL="2057400" indent="-228600" defTabSz="1279525" eaLnBrk="0" hangingPunct="0">
              <a:defRPr sz="12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defRPr/>
            </a:pPr>
            <a:r>
              <a:rPr lang="sr-Cyrl-BA" altLang="en-US" sz="714" b="1" dirty="0">
                <a:latin typeface="+mn-lt"/>
              </a:rPr>
              <a:t>Коверта за предсједника изборне комисије</a:t>
            </a:r>
            <a:r>
              <a:rPr lang="sr-Cyrl-BA" altLang="en-US" sz="714" b="1" noProof="1">
                <a:latin typeface="+mn-lt"/>
              </a:rPr>
              <a:t>:</a:t>
            </a:r>
          </a:p>
          <a:p>
            <a:pPr eaLnBrk="1" hangingPunct="1">
              <a:defRPr/>
            </a:pPr>
            <a:r>
              <a:rPr lang="sr-Cyrl-BA" altLang="en-US" sz="714" noProof="1">
                <a:latin typeface="+mn-lt"/>
              </a:rPr>
              <a:t>- </a:t>
            </a:r>
            <a:r>
              <a:rPr lang="sr-Cyrl-BA" altLang="en-US" sz="714" dirty="0">
                <a:latin typeface="+mn-lt"/>
              </a:rPr>
              <a:t>Образац за бројно стање</a:t>
            </a:r>
            <a:r>
              <a:rPr lang="sr-Cyrl-BA" altLang="en-US" sz="714" noProof="1">
                <a:latin typeface="+mn-lt"/>
              </a:rPr>
              <a:t> </a:t>
            </a:r>
            <a:r>
              <a:rPr lang="sr-Cyrl-BA" altLang="en-US" sz="714" dirty="0">
                <a:latin typeface="+mn-lt"/>
              </a:rPr>
              <a:t>БС </a:t>
            </a:r>
            <a:r>
              <a:rPr lang="sr-Cyrl-BA" altLang="en-US" sz="714" noProof="1">
                <a:latin typeface="+mn-lt"/>
              </a:rPr>
              <a:t>(</a:t>
            </a:r>
            <a:r>
              <a:rPr lang="sr-Cyrl-BA" altLang="en-US" sz="714" dirty="0">
                <a:latin typeface="+mn-lt"/>
              </a:rPr>
              <a:t>зелена копија</a:t>
            </a:r>
            <a:r>
              <a:rPr lang="sr-Cyrl-BA" altLang="en-US" sz="714" noProof="1">
                <a:latin typeface="+mn-lt"/>
              </a:rPr>
              <a:t>)</a:t>
            </a:r>
          </a:p>
          <a:p>
            <a:pPr eaLnBrk="1" hangingPunct="1">
              <a:buFontTx/>
              <a:buChar char="-"/>
              <a:defRPr/>
            </a:pPr>
            <a:r>
              <a:rPr lang="hr-HR" altLang="en-US" sz="714" dirty="0">
                <a:latin typeface="+mn-lt"/>
              </a:rPr>
              <a:t>Обрасци за збирне резултате ЗР –већински глас и отворена листа</a:t>
            </a:r>
            <a:r>
              <a:rPr lang="hr-BA" altLang="en-US" sz="714" dirty="0">
                <a:latin typeface="+mn-lt"/>
              </a:rPr>
              <a:t> </a:t>
            </a:r>
            <a:r>
              <a:rPr lang="hr-HR" altLang="en-US" sz="714" dirty="0">
                <a:latin typeface="+mn-lt"/>
              </a:rPr>
              <a:t>(зелена копија)</a:t>
            </a:r>
          </a:p>
          <a:p>
            <a:pPr eaLnBrk="1" hangingPunct="1">
              <a:defRPr/>
            </a:pPr>
            <a:r>
              <a:rPr lang="hr-HR" altLang="en-US" sz="714" dirty="0">
                <a:latin typeface="+mn-lt"/>
              </a:rPr>
              <a:t>- Записник о раду бирачког одбора ЗАРБО (зелена копија)</a:t>
            </a:r>
          </a:p>
        </p:txBody>
      </p:sp>
      <p:sp>
        <p:nvSpPr>
          <p:cNvPr id="2066" name="Rectangle 134"/>
          <p:cNvSpPr>
            <a:spLocks noChangeArrowheads="1"/>
          </p:cNvSpPr>
          <p:nvPr/>
        </p:nvSpPr>
        <p:spPr bwMode="auto">
          <a:xfrm>
            <a:off x="326572" y="4798786"/>
            <a:ext cx="3035527" cy="883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r>
              <a:rPr lang="hr-BA" altLang="en-US" sz="1714" b="1">
                <a:solidFill>
                  <a:srgbClr val="FF3300"/>
                </a:solidFill>
                <a:latin typeface="Arial" panose="020B0604020202020204" pitchFamily="34" charset="0"/>
              </a:rPr>
              <a:t>Напомена: на сваку врећу потребно је написати број бирачког мјеста!!</a:t>
            </a:r>
            <a:endParaRPr lang="en-US" altLang="en-US" sz="1714" b="1">
              <a:solidFill>
                <a:srgbClr val="FF3300"/>
              </a:solidFill>
              <a:latin typeface="Arial" panose="020B0604020202020204" pitchFamily="34" charset="0"/>
            </a:endParaRPr>
          </a:p>
        </p:txBody>
      </p:sp>
      <p:grpSp>
        <p:nvGrpSpPr>
          <p:cNvPr id="2067" name="Group 2"/>
          <p:cNvGrpSpPr>
            <a:grpSpLocks/>
          </p:cNvGrpSpPr>
          <p:nvPr/>
        </p:nvGrpSpPr>
        <p:grpSpPr bwMode="auto">
          <a:xfrm>
            <a:off x="480786" y="2372179"/>
            <a:ext cx="3781652" cy="1034143"/>
            <a:chOff x="650148" y="3141663"/>
            <a:chExt cx="5293452" cy="1447800"/>
          </a:xfrm>
        </p:grpSpPr>
        <p:sp>
          <p:nvSpPr>
            <p:cNvPr id="2084" name="Rectangle 140"/>
            <p:cNvSpPr>
              <a:spLocks noChangeArrowheads="1"/>
            </p:cNvSpPr>
            <p:nvPr/>
          </p:nvSpPr>
          <p:spPr bwMode="auto">
            <a:xfrm>
              <a:off x="650148" y="3141663"/>
              <a:ext cx="5293452" cy="1447800"/>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en-US" sz="857">
                <a:latin typeface="Arial" panose="020B0604020202020204" pitchFamily="34" charset="0"/>
              </a:endParaRPr>
            </a:p>
          </p:txBody>
        </p:sp>
        <p:sp>
          <p:nvSpPr>
            <p:cNvPr id="2085" name="Freeform 141"/>
            <p:cNvSpPr>
              <a:spLocks/>
            </p:cNvSpPr>
            <p:nvPr/>
          </p:nvSpPr>
          <p:spPr bwMode="auto">
            <a:xfrm>
              <a:off x="838200" y="3505200"/>
              <a:ext cx="1143000" cy="1008063"/>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093863233 h 2304"/>
                <a:gd name="T96" fmla="*/ 2147483646 w 2196"/>
                <a:gd name="T97" fmla="*/ 0 h 2304"/>
                <a:gd name="T98" fmla="*/ 2147483646 w 2196"/>
                <a:gd name="T99" fmla="*/ 1591359141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rgbClr val="0000FF"/>
            </a:solidFill>
            <a:ln w="15875">
              <a:solidFill>
                <a:schemeClr val="tx1"/>
              </a:solidFill>
              <a:round/>
              <a:headEnd/>
              <a:tailEnd/>
            </a:ln>
          </p:spPr>
          <p:txBody>
            <a:bodyPr/>
            <a:lstStyle/>
            <a:p>
              <a:endParaRPr lang="en-US" sz="1286"/>
            </a:p>
          </p:txBody>
        </p:sp>
        <p:sp>
          <p:nvSpPr>
            <p:cNvPr id="2077" name="Text Box 142"/>
            <p:cNvSpPr txBox="1">
              <a:spLocks noChangeArrowheads="1"/>
            </p:cNvSpPr>
            <p:nvPr/>
          </p:nvSpPr>
          <p:spPr bwMode="auto">
            <a:xfrm>
              <a:off x="761255" y="3141663"/>
              <a:ext cx="2134840" cy="283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1200">
                  <a:solidFill>
                    <a:schemeClr val="tx1"/>
                  </a:solidFill>
                  <a:latin typeface="Arial" panose="020B0604020202020204" pitchFamily="34" charset="0"/>
                  <a:cs typeface="Arial" panose="020B0604020202020204" pitchFamily="34" charset="0"/>
                </a:defRPr>
              </a:lvl1pPr>
              <a:lvl2pPr marL="742950" indent="-285750" defTabSz="1279525" eaLnBrk="0" hangingPunct="0">
                <a:defRPr sz="1200">
                  <a:solidFill>
                    <a:schemeClr val="tx1"/>
                  </a:solidFill>
                  <a:latin typeface="Arial" panose="020B0604020202020204" pitchFamily="34" charset="0"/>
                  <a:cs typeface="Arial" panose="020B0604020202020204" pitchFamily="34" charset="0"/>
                </a:defRPr>
              </a:lvl2pPr>
              <a:lvl3pPr marL="1143000" indent="-228600" defTabSz="1279525" eaLnBrk="0" hangingPunct="0">
                <a:defRPr sz="1200">
                  <a:solidFill>
                    <a:schemeClr val="tx1"/>
                  </a:solidFill>
                  <a:latin typeface="Arial" panose="020B0604020202020204" pitchFamily="34" charset="0"/>
                  <a:cs typeface="Arial" panose="020B0604020202020204" pitchFamily="34" charset="0"/>
                </a:defRPr>
              </a:lvl3pPr>
              <a:lvl4pPr marL="1600200" indent="-228600" defTabSz="1279525" eaLnBrk="0" hangingPunct="0">
                <a:defRPr sz="1200">
                  <a:solidFill>
                    <a:schemeClr val="tx1"/>
                  </a:solidFill>
                  <a:latin typeface="Arial" panose="020B0604020202020204" pitchFamily="34" charset="0"/>
                  <a:cs typeface="Arial" panose="020B0604020202020204" pitchFamily="34" charset="0"/>
                </a:defRPr>
              </a:lvl4pPr>
              <a:lvl5pPr marL="2057400" indent="-228600" defTabSz="1279525" eaLnBrk="0" hangingPunct="0">
                <a:defRPr sz="12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hr-BA" altLang="en-US" sz="714" i="1" dirty="0">
                  <a:solidFill>
                    <a:schemeClr val="accent2"/>
                  </a:solidFill>
                  <a:latin typeface="+mn-lt"/>
                </a:rPr>
                <a:t>Плава заштитна врећа</a:t>
              </a:r>
              <a:endParaRPr lang="en-US" altLang="en-US" sz="714" i="1" dirty="0">
                <a:solidFill>
                  <a:schemeClr val="accent2"/>
                </a:solidFill>
                <a:latin typeface="+mn-lt"/>
              </a:endParaRPr>
            </a:p>
          </p:txBody>
        </p:sp>
        <p:sp>
          <p:nvSpPr>
            <p:cNvPr id="3" name="Text Box 143"/>
            <p:cNvSpPr txBox="1">
              <a:spLocks noChangeArrowheads="1"/>
            </p:cNvSpPr>
            <p:nvPr/>
          </p:nvSpPr>
          <p:spPr bwMode="auto">
            <a:xfrm>
              <a:off x="1981844" y="3446463"/>
              <a:ext cx="3961756" cy="898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1200">
                  <a:solidFill>
                    <a:schemeClr val="tx1"/>
                  </a:solidFill>
                  <a:latin typeface="Arial" panose="020B0604020202020204" pitchFamily="34" charset="0"/>
                  <a:cs typeface="Arial" panose="020B0604020202020204" pitchFamily="34" charset="0"/>
                </a:defRPr>
              </a:lvl1pPr>
              <a:lvl2pPr marL="742950" indent="-285750" defTabSz="1279525" eaLnBrk="0" hangingPunct="0">
                <a:defRPr sz="1200">
                  <a:solidFill>
                    <a:schemeClr val="tx1"/>
                  </a:solidFill>
                  <a:latin typeface="Arial" panose="020B0604020202020204" pitchFamily="34" charset="0"/>
                  <a:cs typeface="Arial" panose="020B0604020202020204" pitchFamily="34" charset="0"/>
                </a:defRPr>
              </a:lvl2pPr>
              <a:lvl3pPr marL="1143000" indent="-228600" defTabSz="1279525" eaLnBrk="0" hangingPunct="0">
                <a:defRPr sz="1200">
                  <a:solidFill>
                    <a:schemeClr val="tx1"/>
                  </a:solidFill>
                  <a:latin typeface="Arial" panose="020B0604020202020204" pitchFamily="34" charset="0"/>
                  <a:cs typeface="Arial" panose="020B0604020202020204" pitchFamily="34" charset="0"/>
                </a:defRPr>
              </a:lvl3pPr>
              <a:lvl4pPr marL="1600200" indent="-228600" defTabSz="1279525" eaLnBrk="0" hangingPunct="0">
                <a:defRPr sz="1200">
                  <a:solidFill>
                    <a:schemeClr val="tx1"/>
                  </a:solidFill>
                  <a:latin typeface="Arial" panose="020B0604020202020204" pitchFamily="34" charset="0"/>
                  <a:cs typeface="Arial" panose="020B0604020202020204" pitchFamily="34" charset="0"/>
                </a:defRPr>
              </a:lvl4pPr>
              <a:lvl5pPr marL="2057400" indent="-228600" defTabSz="1279525" eaLnBrk="0" hangingPunct="0">
                <a:defRPr sz="12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714" dirty="0">
                  <a:latin typeface="+mn-lt"/>
                </a:rPr>
                <a:t>1. </a:t>
              </a:r>
              <a:r>
                <a:rPr lang="sr-Cyrl-BA" altLang="en-US" sz="714" dirty="0">
                  <a:latin typeface="+mn-lt"/>
                </a:rPr>
                <a:t>Пребројани важећи гласачки листићи (за </a:t>
              </a:r>
              <a:r>
                <a:rPr lang="hr-HR" altLang="en-US" sz="714" dirty="0">
                  <a:latin typeface="+mn-lt"/>
                </a:rPr>
                <a:t>        </a:t>
              </a:r>
              <a:r>
                <a:rPr lang="sr-Cyrl-BA" altLang="en-US" sz="714" dirty="0">
                  <a:latin typeface="+mn-lt"/>
                </a:rPr>
                <a:t>општинско вијеће/скупштину града)</a:t>
              </a:r>
              <a:r>
                <a:rPr lang="en-US" altLang="en-US" sz="714" dirty="0">
                  <a:latin typeface="+mn-lt"/>
                </a:rPr>
                <a:t> </a:t>
              </a:r>
            </a:p>
            <a:p>
              <a:pPr eaLnBrk="1" hangingPunct="1">
                <a:defRPr/>
              </a:pPr>
              <a:r>
                <a:rPr lang="en-US" altLang="en-US" sz="714" dirty="0">
                  <a:latin typeface="+mn-lt"/>
                </a:rPr>
                <a:t>2. </a:t>
              </a:r>
              <a:r>
                <a:rPr lang="sr-Cyrl-BA" altLang="en-US" sz="714" dirty="0">
                  <a:latin typeface="+mn-lt"/>
                </a:rPr>
                <a:t>Провидна пластична врећа са</a:t>
              </a:r>
              <a:r>
                <a:rPr lang="en-US" altLang="en-US" sz="714" dirty="0">
                  <a:latin typeface="+mn-lt"/>
                </a:rPr>
                <a:t>: </a:t>
              </a:r>
            </a:p>
            <a:p>
              <a:pPr eaLnBrk="1" hangingPunct="1">
                <a:defRPr/>
              </a:pPr>
              <a:r>
                <a:rPr lang="en-US" altLang="en-US" sz="714" dirty="0">
                  <a:latin typeface="+mn-lt"/>
                </a:rPr>
                <a:t>- </a:t>
              </a:r>
              <a:r>
                <a:rPr lang="sr-Cyrl-BA" altLang="en-US" sz="714" dirty="0">
                  <a:latin typeface="+mn-lt"/>
                </a:rPr>
                <a:t>Коверта</a:t>
              </a:r>
              <a:r>
                <a:rPr lang="en-US" altLang="en-US" sz="714" dirty="0">
                  <a:latin typeface="+mn-lt"/>
                </a:rPr>
                <a:t> –</a:t>
              </a:r>
              <a:r>
                <a:rPr lang="sr-Cyrl-BA" altLang="en-US" sz="714" dirty="0">
                  <a:latin typeface="+mn-lt"/>
                </a:rPr>
                <a:t>неважећи гласачки листићи</a:t>
              </a:r>
              <a:endParaRPr lang="en-US" altLang="en-US" sz="714" dirty="0">
                <a:latin typeface="+mn-lt"/>
              </a:endParaRPr>
            </a:p>
            <a:p>
              <a:pPr eaLnBrk="1" hangingPunct="1">
                <a:defRPr/>
              </a:pPr>
              <a:r>
                <a:rPr lang="en-US" altLang="en-US" sz="714" dirty="0">
                  <a:latin typeface="+mn-lt"/>
                </a:rPr>
                <a:t>- </a:t>
              </a:r>
              <a:r>
                <a:rPr lang="hr-BA" altLang="en-US" sz="714" dirty="0">
                  <a:latin typeface="+mn-lt"/>
                </a:rPr>
                <a:t>Коверта</a:t>
              </a:r>
              <a:r>
                <a:rPr lang="en-US" altLang="en-US" sz="714" dirty="0">
                  <a:latin typeface="+mn-lt"/>
                </a:rPr>
                <a:t> –</a:t>
              </a:r>
              <a:r>
                <a:rPr lang="sr-Cyrl-BA" altLang="en-US" sz="714" dirty="0">
                  <a:latin typeface="+mn-lt"/>
                </a:rPr>
                <a:t>Образац за збирне резултате ЗР</a:t>
              </a:r>
              <a:r>
                <a:rPr lang="hr-BA" altLang="en-US" sz="714" dirty="0">
                  <a:latin typeface="+mn-lt"/>
                </a:rPr>
                <a:t> </a:t>
              </a:r>
              <a:r>
                <a:rPr lang="en-US" altLang="en-US" sz="714" dirty="0">
                  <a:latin typeface="+mn-lt"/>
                </a:rPr>
                <a:t>(</a:t>
              </a:r>
              <a:r>
                <a:rPr lang="sr-Cyrl-BA" altLang="en-US" sz="714" dirty="0">
                  <a:latin typeface="+mn-lt"/>
                </a:rPr>
                <a:t>плава копија</a:t>
              </a:r>
              <a:r>
                <a:rPr lang="en-US" altLang="en-US" sz="714" dirty="0">
                  <a:latin typeface="+mn-lt"/>
                </a:rPr>
                <a:t>)</a:t>
              </a:r>
            </a:p>
          </p:txBody>
        </p:sp>
      </p:grpSp>
      <p:grpSp>
        <p:nvGrpSpPr>
          <p:cNvPr id="2068" name="Group 144"/>
          <p:cNvGrpSpPr>
            <a:grpSpLocks/>
          </p:cNvGrpSpPr>
          <p:nvPr/>
        </p:nvGrpSpPr>
        <p:grpSpPr bwMode="auto">
          <a:xfrm>
            <a:off x="4680857" y="2300742"/>
            <a:ext cx="4027714" cy="1088571"/>
            <a:chOff x="336" y="4848"/>
            <a:chExt cx="3552" cy="960"/>
          </a:xfrm>
        </p:grpSpPr>
        <p:sp>
          <p:nvSpPr>
            <p:cNvPr id="2078" name="Rectangle 145"/>
            <p:cNvSpPr>
              <a:spLocks noChangeArrowheads="1"/>
            </p:cNvSpPr>
            <p:nvPr/>
          </p:nvSpPr>
          <p:spPr bwMode="auto">
            <a:xfrm>
              <a:off x="336" y="4848"/>
              <a:ext cx="3552" cy="960"/>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en-US" sz="857">
                <a:latin typeface="Arial" panose="020B0604020202020204" pitchFamily="34" charset="0"/>
              </a:endParaRPr>
            </a:p>
          </p:txBody>
        </p:sp>
        <p:grpSp>
          <p:nvGrpSpPr>
            <p:cNvPr id="2079" name="Group 146"/>
            <p:cNvGrpSpPr>
              <a:grpSpLocks/>
            </p:cNvGrpSpPr>
            <p:nvPr/>
          </p:nvGrpSpPr>
          <p:grpSpPr bwMode="auto">
            <a:xfrm>
              <a:off x="418" y="5027"/>
              <a:ext cx="734" cy="493"/>
              <a:chOff x="322" y="2867"/>
              <a:chExt cx="926" cy="595"/>
            </a:xfrm>
          </p:grpSpPr>
          <p:sp>
            <p:nvSpPr>
              <p:cNvPr id="2081" name="Freeform 147"/>
              <p:cNvSpPr>
                <a:spLocks/>
              </p:cNvSpPr>
              <p:nvPr/>
            </p:nvSpPr>
            <p:spPr bwMode="auto">
              <a:xfrm>
                <a:off x="322" y="2867"/>
                <a:ext cx="926" cy="595"/>
              </a:xfrm>
              <a:custGeom>
                <a:avLst/>
                <a:gdLst>
                  <a:gd name="T0" fmla="*/ 1139 w 827"/>
                  <a:gd name="T1" fmla="*/ 0 h 531"/>
                  <a:gd name="T2" fmla="*/ 0 w 827"/>
                  <a:gd name="T3" fmla="*/ 0 h 531"/>
                  <a:gd name="T4" fmla="*/ 0 w 827"/>
                  <a:gd name="T5" fmla="*/ 747 h 531"/>
                  <a:gd name="T6" fmla="*/ 1161 w 827"/>
                  <a:gd name="T7" fmla="*/ 747 h 531"/>
                  <a:gd name="T8" fmla="*/ 1161 w 827"/>
                  <a:gd name="T9" fmla="*/ 0 h 531"/>
                  <a:gd name="T10" fmla="*/ 1139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4" name="Freeform 148"/>
              <p:cNvSpPr>
                <a:spLocks/>
              </p:cNvSpPr>
              <p:nvPr/>
            </p:nvSpPr>
            <p:spPr bwMode="auto">
              <a:xfrm>
                <a:off x="358" y="2903"/>
                <a:ext cx="855" cy="524"/>
              </a:xfrm>
              <a:custGeom>
                <a:avLst/>
                <a:gdLst>
                  <a:gd name="T0" fmla="*/ 1074 w 763"/>
                  <a:gd name="T1" fmla="*/ 115 h 469"/>
                  <a:gd name="T2" fmla="*/ 1074 w 763"/>
                  <a:gd name="T3" fmla="*/ 540 h 469"/>
                  <a:gd name="T4" fmla="*/ 1066 w 763"/>
                  <a:gd name="T5" fmla="*/ 654 h 469"/>
                  <a:gd name="T6" fmla="*/ 1038 w 763"/>
                  <a:gd name="T7" fmla="*/ 654 h 469"/>
                  <a:gd name="T8" fmla="*/ 991 w 763"/>
                  <a:gd name="T9" fmla="*/ 654 h 469"/>
                  <a:gd name="T10" fmla="*/ 929 w 763"/>
                  <a:gd name="T11" fmla="*/ 654 h 469"/>
                  <a:gd name="T12" fmla="*/ 854 w 763"/>
                  <a:gd name="T13" fmla="*/ 654 h 469"/>
                  <a:gd name="T14" fmla="*/ 771 w 763"/>
                  <a:gd name="T15" fmla="*/ 654 h 469"/>
                  <a:gd name="T16" fmla="*/ 679 w 763"/>
                  <a:gd name="T17" fmla="*/ 654 h 469"/>
                  <a:gd name="T18" fmla="*/ 585 w 763"/>
                  <a:gd name="T19" fmla="*/ 654 h 469"/>
                  <a:gd name="T20" fmla="*/ 489 w 763"/>
                  <a:gd name="T21" fmla="*/ 654 h 469"/>
                  <a:gd name="T22" fmla="*/ 394 w 763"/>
                  <a:gd name="T23" fmla="*/ 654 h 469"/>
                  <a:gd name="T24" fmla="*/ 301 w 763"/>
                  <a:gd name="T25" fmla="*/ 654 h 469"/>
                  <a:gd name="T26" fmla="*/ 220 w 763"/>
                  <a:gd name="T27" fmla="*/ 654 h 469"/>
                  <a:gd name="T28" fmla="*/ 145 w 763"/>
                  <a:gd name="T29" fmla="*/ 654 h 469"/>
                  <a:gd name="T30" fmla="*/ 83 w 763"/>
                  <a:gd name="T31" fmla="*/ 654 h 469"/>
                  <a:gd name="T32" fmla="*/ 35 w 763"/>
                  <a:gd name="T33" fmla="*/ 654 h 469"/>
                  <a:gd name="T34" fmla="*/ 8 w 763"/>
                  <a:gd name="T35" fmla="*/ 654 h 469"/>
                  <a:gd name="T36" fmla="*/ 0 w 763"/>
                  <a:gd name="T37" fmla="*/ 540 h 469"/>
                  <a:gd name="T38" fmla="*/ 0 w 763"/>
                  <a:gd name="T39" fmla="*/ 115 h 469"/>
                  <a:gd name="T40" fmla="*/ 8 w 763"/>
                  <a:gd name="T41" fmla="*/ 0 h 469"/>
                  <a:gd name="T42" fmla="*/ 35 w 763"/>
                  <a:gd name="T43" fmla="*/ 0 h 469"/>
                  <a:gd name="T44" fmla="*/ 83 w 763"/>
                  <a:gd name="T45" fmla="*/ 0 h 469"/>
                  <a:gd name="T46" fmla="*/ 145 w 763"/>
                  <a:gd name="T47" fmla="*/ 0 h 469"/>
                  <a:gd name="T48" fmla="*/ 220 w 763"/>
                  <a:gd name="T49" fmla="*/ 0 h 469"/>
                  <a:gd name="T50" fmla="*/ 301 w 763"/>
                  <a:gd name="T51" fmla="*/ 0 h 469"/>
                  <a:gd name="T52" fmla="*/ 394 w 763"/>
                  <a:gd name="T53" fmla="*/ 0 h 469"/>
                  <a:gd name="T54" fmla="*/ 489 w 763"/>
                  <a:gd name="T55" fmla="*/ 0 h 469"/>
                  <a:gd name="T56" fmla="*/ 585 w 763"/>
                  <a:gd name="T57" fmla="*/ 0 h 469"/>
                  <a:gd name="T58" fmla="*/ 679 w 763"/>
                  <a:gd name="T59" fmla="*/ 0 h 469"/>
                  <a:gd name="T60" fmla="*/ 771 w 763"/>
                  <a:gd name="T61" fmla="*/ 0 h 469"/>
                  <a:gd name="T62" fmla="*/ 854 w 763"/>
                  <a:gd name="T63" fmla="*/ 0 h 469"/>
                  <a:gd name="T64" fmla="*/ 929 w 763"/>
                  <a:gd name="T65" fmla="*/ 0 h 469"/>
                  <a:gd name="T66" fmla="*/ 991 w 763"/>
                  <a:gd name="T67" fmla="*/ 0 h 469"/>
                  <a:gd name="T68" fmla="*/ 1038 w 763"/>
                  <a:gd name="T69" fmla="*/ 0 h 469"/>
                  <a:gd name="T70" fmla="*/ 1066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D8B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83" name="Freeform 149"/>
              <p:cNvSpPr>
                <a:spLocks/>
              </p:cNvSpPr>
              <p:nvPr/>
            </p:nvSpPr>
            <p:spPr bwMode="auto">
              <a:xfrm>
                <a:off x="336" y="2885"/>
                <a:ext cx="897" cy="562"/>
              </a:xfrm>
              <a:custGeom>
                <a:avLst/>
                <a:gdLst>
                  <a:gd name="T0" fmla="*/ 1119 w 803"/>
                  <a:gd name="T1" fmla="*/ 675 h 503"/>
                  <a:gd name="T2" fmla="*/ 819 w 803"/>
                  <a:gd name="T3" fmla="*/ 207 h 503"/>
                  <a:gd name="T4" fmla="*/ 1107 w 803"/>
                  <a:gd name="T5" fmla="*/ 36 h 503"/>
                  <a:gd name="T6" fmla="*/ 1088 w 803"/>
                  <a:gd name="T7" fmla="*/ 4 h 503"/>
                  <a:gd name="T8" fmla="*/ 1084 w 803"/>
                  <a:gd name="T9" fmla="*/ 9 h 503"/>
                  <a:gd name="T10" fmla="*/ 1067 w 803"/>
                  <a:gd name="T11" fmla="*/ 19 h 503"/>
                  <a:gd name="T12" fmla="*/ 1041 w 803"/>
                  <a:gd name="T13" fmla="*/ 34 h 503"/>
                  <a:gd name="T14" fmla="*/ 1004 w 803"/>
                  <a:gd name="T15" fmla="*/ 55 h 503"/>
                  <a:gd name="T16" fmla="*/ 966 w 803"/>
                  <a:gd name="T17" fmla="*/ 78 h 503"/>
                  <a:gd name="T18" fmla="*/ 919 w 803"/>
                  <a:gd name="T19" fmla="*/ 105 h 503"/>
                  <a:gd name="T20" fmla="*/ 872 w 803"/>
                  <a:gd name="T21" fmla="*/ 134 h 503"/>
                  <a:gd name="T22" fmla="*/ 822 w 803"/>
                  <a:gd name="T23" fmla="*/ 163 h 503"/>
                  <a:gd name="T24" fmla="*/ 772 w 803"/>
                  <a:gd name="T25" fmla="*/ 192 h 503"/>
                  <a:gd name="T26" fmla="*/ 724 w 803"/>
                  <a:gd name="T27" fmla="*/ 222 h 503"/>
                  <a:gd name="T28" fmla="*/ 678 w 803"/>
                  <a:gd name="T29" fmla="*/ 249 h 503"/>
                  <a:gd name="T30" fmla="*/ 636 w 803"/>
                  <a:gd name="T31" fmla="*/ 274 h 503"/>
                  <a:gd name="T32" fmla="*/ 599 w 803"/>
                  <a:gd name="T33" fmla="*/ 295 h 503"/>
                  <a:gd name="T34" fmla="*/ 572 w 803"/>
                  <a:gd name="T35" fmla="*/ 312 h 503"/>
                  <a:gd name="T36" fmla="*/ 552 w 803"/>
                  <a:gd name="T37" fmla="*/ 323 h 503"/>
                  <a:gd name="T38" fmla="*/ 544 w 803"/>
                  <a:gd name="T39" fmla="*/ 328 h 503"/>
                  <a:gd name="T40" fmla="*/ 529 w 803"/>
                  <a:gd name="T41" fmla="*/ 320 h 503"/>
                  <a:gd name="T42" fmla="*/ 505 w 803"/>
                  <a:gd name="T43" fmla="*/ 306 h 503"/>
                  <a:gd name="T44" fmla="*/ 474 w 803"/>
                  <a:gd name="T45" fmla="*/ 285 h 503"/>
                  <a:gd name="T46" fmla="*/ 439 w 803"/>
                  <a:gd name="T47" fmla="*/ 264 h 503"/>
                  <a:gd name="T48" fmla="*/ 404 w 803"/>
                  <a:gd name="T49" fmla="*/ 241 h 503"/>
                  <a:gd name="T50" fmla="*/ 376 w 803"/>
                  <a:gd name="T51" fmla="*/ 223 h 503"/>
                  <a:gd name="T52" fmla="*/ 355 w 803"/>
                  <a:gd name="T53" fmla="*/ 211 h 503"/>
                  <a:gd name="T54" fmla="*/ 347 w 803"/>
                  <a:gd name="T55" fmla="*/ 206 h 503"/>
                  <a:gd name="T56" fmla="*/ 34 w 803"/>
                  <a:gd name="T57" fmla="*/ 0 h 503"/>
                  <a:gd name="T58" fmla="*/ 13 w 803"/>
                  <a:gd name="T59" fmla="*/ 29 h 503"/>
                  <a:gd name="T60" fmla="*/ 300 w 803"/>
                  <a:gd name="T61" fmla="*/ 217 h 503"/>
                  <a:gd name="T62" fmla="*/ 0 w 803"/>
                  <a:gd name="T63" fmla="*/ 683 h 503"/>
                  <a:gd name="T64" fmla="*/ 29 w 803"/>
                  <a:gd name="T65" fmla="*/ 702 h 503"/>
                  <a:gd name="T66" fmla="*/ 330 w 803"/>
                  <a:gd name="T67" fmla="*/ 238 h 503"/>
                  <a:gd name="T68" fmla="*/ 345 w 803"/>
                  <a:gd name="T69" fmla="*/ 248 h 503"/>
                  <a:gd name="T70" fmla="*/ 372 w 803"/>
                  <a:gd name="T71" fmla="*/ 264 h 503"/>
                  <a:gd name="T72" fmla="*/ 407 w 803"/>
                  <a:gd name="T73" fmla="*/ 285 h 503"/>
                  <a:gd name="T74" fmla="*/ 445 w 803"/>
                  <a:gd name="T75" fmla="*/ 308 h 503"/>
                  <a:gd name="T76" fmla="*/ 483 w 803"/>
                  <a:gd name="T77" fmla="*/ 331 h 503"/>
                  <a:gd name="T78" fmla="*/ 513 w 803"/>
                  <a:gd name="T79" fmla="*/ 350 h 503"/>
                  <a:gd name="T80" fmla="*/ 535 w 803"/>
                  <a:gd name="T81" fmla="*/ 365 h 503"/>
                  <a:gd name="T82" fmla="*/ 544 w 803"/>
                  <a:gd name="T83" fmla="*/ 370 h 503"/>
                  <a:gd name="T84" fmla="*/ 788 w 803"/>
                  <a:gd name="T85" fmla="*/ 225 h 503"/>
                  <a:gd name="T86" fmla="*/ 1088 w 803"/>
                  <a:gd name="T87" fmla="*/ 696 h 503"/>
                  <a:gd name="T88" fmla="*/ 1119 w 803"/>
                  <a:gd name="T89" fmla="*/ 675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grpSp>
        <p:sp>
          <p:nvSpPr>
            <p:cNvPr id="2082" name="Text Box 150"/>
            <p:cNvSpPr txBox="1">
              <a:spLocks noChangeArrowheads="1"/>
            </p:cNvSpPr>
            <p:nvPr/>
          </p:nvSpPr>
          <p:spPr bwMode="auto">
            <a:xfrm>
              <a:off x="1296" y="4896"/>
              <a:ext cx="2352"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1200">
                  <a:solidFill>
                    <a:schemeClr val="tx1"/>
                  </a:solidFill>
                  <a:latin typeface="Arial" panose="020B0604020202020204" pitchFamily="34" charset="0"/>
                  <a:cs typeface="Arial" panose="020B0604020202020204" pitchFamily="34" charset="0"/>
                </a:defRPr>
              </a:lvl1pPr>
              <a:lvl2pPr marL="742950" indent="-285750" defTabSz="1279525" eaLnBrk="0" hangingPunct="0">
                <a:defRPr sz="1200">
                  <a:solidFill>
                    <a:schemeClr val="tx1"/>
                  </a:solidFill>
                  <a:latin typeface="Arial" panose="020B0604020202020204" pitchFamily="34" charset="0"/>
                  <a:cs typeface="Arial" panose="020B0604020202020204" pitchFamily="34" charset="0"/>
                </a:defRPr>
              </a:lvl2pPr>
              <a:lvl3pPr marL="1143000" indent="-228600" defTabSz="1279525" eaLnBrk="0" hangingPunct="0">
                <a:defRPr sz="1200">
                  <a:solidFill>
                    <a:schemeClr val="tx1"/>
                  </a:solidFill>
                  <a:latin typeface="Arial" panose="020B0604020202020204" pitchFamily="34" charset="0"/>
                  <a:cs typeface="Arial" panose="020B0604020202020204" pitchFamily="34" charset="0"/>
                </a:defRPr>
              </a:lvl3pPr>
              <a:lvl4pPr marL="1600200" indent="-228600" defTabSz="1279525" eaLnBrk="0" hangingPunct="0">
                <a:defRPr sz="1200">
                  <a:solidFill>
                    <a:schemeClr val="tx1"/>
                  </a:solidFill>
                  <a:latin typeface="Arial" panose="020B0604020202020204" pitchFamily="34" charset="0"/>
                  <a:cs typeface="Arial" panose="020B0604020202020204" pitchFamily="34" charset="0"/>
                </a:defRPr>
              </a:lvl4pPr>
              <a:lvl5pPr marL="2057400" indent="-228600" defTabSz="1279525" eaLnBrk="0" hangingPunct="0">
                <a:defRPr sz="12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defRPr/>
              </a:pPr>
              <a:endParaRPr lang="sr-Cyrl-BA" altLang="en-US" sz="857" b="1" dirty="0"/>
            </a:p>
            <a:p>
              <a:pPr eaLnBrk="1" hangingPunct="1">
                <a:defRPr/>
              </a:pPr>
              <a:r>
                <a:rPr lang="sr-Cyrl-BA" altLang="en-US" sz="714" b="1" dirty="0">
                  <a:latin typeface="+mn-lt"/>
                </a:rPr>
                <a:t>Коверта</a:t>
              </a:r>
              <a:r>
                <a:rPr lang="en-US" altLang="en-US" sz="714" b="1" dirty="0">
                  <a:latin typeface="+mn-lt"/>
                </a:rPr>
                <a:t> A3 </a:t>
              </a:r>
              <a:r>
                <a:rPr lang="sr-Cyrl-BA" altLang="en-US" sz="714" b="1" dirty="0">
                  <a:latin typeface="+mn-lt"/>
                </a:rPr>
                <a:t>за</a:t>
              </a:r>
              <a:r>
                <a:rPr lang="en-US" altLang="en-US" sz="714" b="1" dirty="0">
                  <a:latin typeface="+mn-lt"/>
                </a:rPr>
                <a:t> </a:t>
              </a:r>
              <a:r>
                <a:rPr lang="sr-Cyrl-BA" altLang="en-US" sz="714" b="1" dirty="0">
                  <a:latin typeface="+mn-lt"/>
                </a:rPr>
                <a:t>ЦИК БиХ</a:t>
              </a:r>
              <a:r>
                <a:rPr lang="en-US" altLang="en-US" sz="714" b="1" dirty="0">
                  <a:latin typeface="+mn-lt"/>
                </a:rPr>
                <a:t>:</a:t>
              </a:r>
            </a:p>
            <a:p>
              <a:pPr eaLnBrk="1" hangingPunct="1">
                <a:defRPr/>
              </a:pPr>
              <a:r>
                <a:rPr lang="en-US" altLang="en-US" sz="714" dirty="0">
                  <a:latin typeface="+mn-lt"/>
                </a:rPr>
                <a:t>- </a:t>
              </a:r>
              <a:r>
                <a:rPr lang="sr-Cyrl-BA" altLang="en-US" sz="714" dirty="0">
                  <a:latin typeface="+mn-lt"/>
                </a:rPr>
                <a:t>Образац за бројно стање</a:t>
              </a:r>
              <a:r>
                <a:rPr lang="en-US" altLang="en-US" sz="714" dirty="0">
                  <a:latin typeface="+mn-lt"/>
                </a:rPr>
                <a:t> </a:t>
              </a:r>
              <a:r>
                <a:rPr lang="sr-Cyrl-BA" altLang="en-US" sz="714" dirty="0">
                  <a:latin typeface="+mn-lt"/>
                </a:rPr>
                <a:t>БС </a:t>
              </a:r>
              <a:r>
                <a:rPr lang="en-US" altLang="en-US" sz="714" dirty="0">
                  <a:latin typeface="+mn-lt"/>
                </a:rPr>
                <a:t>(</a:t>
              </a:r>
              <a:r>
                <a:rPr lang="sr-Cyrl-BA" altLang="en-US" sz="714" dirty="0">
                  <a:latin typeface="+mn-lt"/>
                </a:rPr>
                <a:t>оригинал у </a:t>
              </a:r>
              <a:r>
                <a:rPr lang="hr-HR" altLang="en-US" sz="714" dirty="0">
                  <a:latin typeface="+mn-lt"/>
                </a:rPr>
                <a:t>   </a:t>
              </a:r>
              <a:r>
                <a:rPr lang="sr-Cyrl-BA" altLang="en-US" sz="714" dirty="0">
                  <a:latin typeface="+mn-lt"/>
                </a:rPr>
                <a:t>корицама</a:t>
              </a:r>
              <a:r>
                <a:rPr lang="en-US" altLang="en-US" sz="714" dirty="0">
                  <a:latin typeface="+mn-lt"/>
                </a:rPr>
                <a:t>)</a:t>
              </a:r>
            </a:p>
            <a:p>
              <a:pPr eaLnBrk="1" hangingPunct="1">
                <a:defRPr/>
              </a:pPr>
              <a:r>
                <a:rPr lang="hr-HR" altLang="en-US" sz="714" dirty="0">
                  <a:latin typeface="+mn-lt"/>
                </a:rPr>
                <a:t>- Обрасци за збирне резултате ЗР –већински глас и отворена листа (оригинал)</a:t>
              </a:r>
              <a:endParaRPr lang="en-US" altLang="en-US" sz="714" dirty="0">
                <a:latin typeface="+mn-lt"/>
              </a:endParaRPr>
            </a:p>
          </p:txBody>
        </p:sp>
      </p:grpSp>
      <p:grpSp>
        <p:nvGrpSpPr>
          <p:cNvPr id="2069" name="Group 1"/>
          <p:cNvGrpSpPr>
            <a:grpSpLocks/>
          </p:cNvGrpSpPr>
          <p:nvPr/>
        </p:nvGrpSpPr>
        <p:grpSpPr bwMode="auto">
          <a:xfrm>
            <a:off x="4680857" y="979714"/>
            <a:ext cx="4243161" cy="1175884"/>
            <a:chOff x="6553200" y="3209132"/>
            <a:chExt cx="5940778" cy="1658937"/>
          </a:xfrm>
        </p:grpSpPr>
        <p:sp>
          <p:nvSpPr>
            <p:cNvPr id="5" name="Rectangle 105"/>
            <p:cNvSpPr>
              <a:spLocks noChangeArrowheads="1"/>
            </p:cNvSpPr>
            <p:nvPr/>
          </p:nvSpPr>
          <p:spPr bwMode="auto">
            <a:xfrm>
              <a:off x="6553200" y="3209132"/>
              <a:ext cx="5638800" cy="1658937"/>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en-US" sz="857">
                <a:latin typeface="Arial" panose="020B0604020202020204" pitchFamily="34" charset="0"/>
              </a:endParaRPr>
            </a:p>
          </p:txBody>
        </p:sp>
        <p:sp>
          <p:nvSpPr>
            <p:cNvPr id="2074" name="Rectangle 106"/>
            <p:cNvSpPr>
              <a:spLocks noChangeArrowheads="1"/>
            </p:cNvSpPr>
            <p:nvPr/>
          </p:nvSpPr>
          <p:spPr bwMode="auto">
            <a:xfrm>
              <a:off x="6750631" y="3585420"/>
              <a:ext cx="5181600" cy="1159469"/>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en-US" sz="857">
                <a:latin typeface="Arial" panose="020B0604020202020204" pitchFamily="34" charset="0"/>
              </a:endParaRPr>
            </a:p>
          </p:txBody>
        </p:sp>
        <p:sp>
          <p:nvSpPr>
            <p:cNvPr id="2075" name="Freeform 107"/>
            <p:cNvSpPr>
              <a:spLocks/>
            </p:cNvSpPr>
            <p:nvPr/>
          </p:nvSpPr>
          <p:spPr bwMode="auto">
            <a:xfrm>
              <a:off x="6823647" y="3746647"/>
              <a:ext cx="1069984" cy="974035"/>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1888939650 h 2304"/>
                <a:gd name="T96" fmla="*/ 2147483646 w 2196"/>
                <a:gd name="T97" fmla="*/ 0 h 2304"/>
                <a:gd name="T98" fmla="*/ 2147483646 w 2196"/>
                <a:gd name="T99" fmla="*/ 1435515365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chemeClr val="bg1"/>
            </a:solidFill>
            <a:ln w="9525">
              <a:solidFill>
                <a:schemeClr val="tx1"/>
              </a:solidFill>
              <a:round/>
              <a:headEnd/>
              <a:tailEnd/>
            </a:ln>
          </p:spPr>
          <p:txBody>
            <a:bodyPr/>
            <a:lstStyle/>
            <a:p>
              <a:endParaRPr lang="en-US" sz="1286"/>
            </a:p>
          </p:txBody>
        </p:sp>
        <p:sp>
          <p:nvSpPr>
            <p:cNvPr id="6" name="Text Box 110"/>
            <p:cNvSpPr txBox="1">
              <a:spLocks noChangeArrowheads="1"/>
            </p:cNvSpPr>
            <p:nvPr/>
          </p:nvSpPr>
          <p:spPr bwMode="auto">
            <a:xfrm>
              <a:off x="6702433" y="3261924"/>
              <a:ext cx="5791545" cy="28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1200">
                  <a:solidFill>
                    <a:schemeClr val="tx1"/>
                  </a:solidFill>
                  <a:latin typeface="Arial" panose="020B0604020202020204" pitchFamily="34" charset="0"/>
                  <a:cs typeface="Arial" panose="020B0604020202020204" pitchFamily="34" charset="0"/>
                </a:defRPr>
              </a:lvl1pPr>
              <a:lvl2pPr marL="742950" indent="-285750" defTabSz="1279525" eaLnBrk="0" hangingPunct="0">
                <a:defRPr sz="1200">
                  <a:solidFill>
                    <a:schemeClr val="tx1"/>
                  </a:solidFill>
                  <a:latin typeface="Arial" panose="020B0604020202020204" pitchFamily="34" charset="0"/>
                  <a:cs typeface="Arial" panose="020B0604020202020204" pitchFamily="34" charset="0"/>
                </a:defRPr>
              </a:lvl2pPr>
              <a:lvl3pPr marL="1143000" indent="-228600" defTabSz="1279525" eaLnBrk="0" hangingPunct="0">
                <a:defRPr sz="1200">
                  <a:solidFill>
                    <a:schemeClr val="tx1"/>
                  </a:solidFill>
                  <a:latin typeface="Arial" panose="020B0604020202020204" pitchFamily="34" charset="0"/>
                  <a:cs typeface="Arial" panose="020B0604020202020204" pitchFamily="34" charset="0"/>
                </a:defRPr>
              </a:lvl3pPr>
              <a:lvl4pPr marL="1600200" indent="-228600" defTabSz="1279525" eaLnBrk="0" hangingPunct="0">
                <a:defRPr sz="1200">
                  <a:solidFill>
                    <a:schemeClr val="tx1"/>
                  </a:solidFill>
                  <a:latin typeface="Arial" panose="020B0604020202020204" pitchFamily="34" charset="0"/>
                  <a:cs typeface="Arial" panose="020B0604020202020204" pitchFamily="34" charset="0"/>
                </a:defRPr>
              </a:lvl4pPr>
              <a:lvl5pPr marL="2057400" indent="-228600" defTabSz="1279525" eaLnBrk="0" hangingPunct="0">
                <a:defRPr sz="12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defRPr/>
              </a:pPr>
              <a:r>
                <a:rPr lang="hr-BA" altLang="en-US" sz="714" b="1" dirty="0">
                  <a:solidFill>
                    <a:schemeClr val="accent2"/>
                  </a:solidFill>
                  <a:latin typeface="+mn-lt"/>
                </a:rPr>
                <a:t>Провидна заштитна врећа –документација за ЦИК БиХ</a:t>
              </a:r>
              <a:endParaRPr lang="en-US" altLang="en-US" sz="714" dirty="0">
                <a:latin typeface="+mn-lt"/>
              </a:endParaRPr>
            </a:p>
          </p:txBody>
        </p:sp>
        <p:sp>
          <p:nvSpPr>
            <p:cNvPr id="7" name="Text Box 109"/>
            <p:cNvSpPr txBox="1">
              <a:spLocks noChangeArrowheads="1"/>
            </p:cNvSpPr>
            <p:nvPr/>
          </p:nvSpPr>
          <p:spPr bwMode="auto">
            <a:xfrm>
              <a:off x="8153495" y="3746647"/>
              <a:ext cx="3276795" cy="5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1200">
                  <a:solidFill>
                    <a:schemeClr val="tx1"/>
                  </a:solidFill>
                  <a:latin typeface="Arial" panose="020B0604020202020204" pitchFamily="34" charset="0"/>
                  <a:cs typeface="Arial" panose="020B0604020202020204" pitchFamily="34" charset="0"/>
                </a:defRPr>
              </a:lvl1pPr>
              <a:lvl2pPr marL="742950" indent="-285750" defTabSz="1279525" eaLnBrk="0" hangingPunct="0">
                <a:defRPr sz="1200">
                  <a:solidFill>
                    <a:schemeClr val="tx1"/>
                  </a:solidFill>
                  <a:latin typeface="Arial" panose="020B0604020202020204" pitchFamily="34" charset="0"/>
                  <a:cs typeface="Arial" panose="020B0604020202020204" pitchFamily="34" charset="0"/>
                </a:defRPr>
              </a:lvl2pPr>
              <a:lvl3pPr marL="1143000" indent="-228600" defTabSz="1279525" eaLnBrk="0" hangingPunct="0">
                <a:defRPr sz="1200">
                  <a:solidFill>
                    <a:schemeClr val="tx1"/>
                  </a:solidFill>
                  <a:latin typeface="Arial" panose="020B0604020202020204" pitchFamily="34" charset="0"/>
                  <a:cs typeface="Arial" panose="020B0604020202020204" pitchFamily="34" charset="0"/>
                </a:defRPr>
              </a:lvl3pPr>
              <a:lvl4pPr marL="1600200" indent="-228600" defTabSz="1279525" eaLnBrk="0" hangingPunct="0">
                <a:defRPr sz="1200">
                  <a:solidFill>
                    <a:schemeClr val="tx1"/>
                  </a:solidFill>
                  <a:latin typeface="Arial" panose="020B0604020202020204" pitchFamily="34" charset="0"/>
                  <a:cs typeface="Arial" panose="020B0604020202020204" pitchFamily="34" charset="0"/>
                </a:defRPr>
              </a:lvl4pPr>
              <a:lvl5pPr marL="2057400" indent="-228600" defTabSz="1279525" eaLnBrk="0" hangingPunct="0">
                <a:defRPr sz="12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defRPr/>
              </a:pPr>
              <a:r>
                <a:rPr lang="hr-HR" altLang="en-US" sz="714" dirty="0">
                  <a:latin typeface="+mn-lt"/>
                </a:rPr>
                <a:t>1. Извод из </a:t>
              </a:r>
              <a:r>
                <a:rPr lang="sr-Cyrl-BA" altLang="en-US" sz="714" dirty="0">
                  <a:latin typeface="+mn-lt"/>
                </a:rPr>
                <a:t>коначног</a:t>
              </a:r>
              <a:r>
                <a:rPr lang="hr-HR" altLang="en-US" sz="714" dirty="0">
                  <a:latin typeface="+mn-lt"/>
                </a:rPr>
                <a:t> </a:t>
              </a:r>
              <a:r>
                <a:rPr lang="sr-Cyrl-BA" altLang="en-US" sz="714" dirty="0">
                  <a:latin typeface="+mn-lt"/>
                </a:rPr>
                <a:t>Ц</a:t>
              </a:r>
              <a:r>
                <a:rPr lang="hr-HR" altLang="en-US" sz="714" dirty="0">
                  <a:latin typeface="+mn-lt"/>
                </a:rPr>
                <a:t>ентралног бирачког списка</a:t>
              </a:r>
            </a:p>
            <a:p>
              <a:pPr eaLnBrk="1" hangingPunct="1">
                <a:defRPr/>
              </a:pPr>
              <a:r>
                <a:rPr lang="hr-HR" altLang="en-US" sz="714" dirty="0">
                  <a:latin typeface="+mn-lt"/>
                </a:rPr>
                <a:t>2. Записник о раду бирачког одбора </a:t>
              </a:r>
              <a:r>
                <a:rPr lang="sr-Cyrl-BA" altLang="en-US" sz="714" dirty="0">
                  <a:latin typeface="+mn-lt"/>
                </a:rPr>
                <a:t>ЗАРБО </a:t>
              </a:r>
              <a:r>
                <a:rPr lang="hr-HR" altLang="en-US" sz="714" dirty="0">
                  <a:latin typeface="+mn-lt"/>
                </a:rPr>
                <a:t>(оригинал)</a:t>
              </a:r>
              <a:endParaRPr lang="sr-Cyrl-BA" altLang="en-US" sz="714" dirty="0">
                <a:latin typeface="+mn-lt"/>
              </a:endParaRPr>
            </a:p>
            <a:p>
              <a:pPr eaLnBrk="1" hangingPunct="1">
                <a:defRPr/>
              </a:pPr>
              <a:r>
                <a:rPr lang="sr-Cyrl-BA" altLang="en-US" sz="714" dirty="0">
                  <a:latin typeface="+mn-lt"/>
                </a:rPr>
                <a:t>3. Помоћни обрасци за бројање</a:t>
              </a:r>
              <a:endParaRPr lang="en-US" altLang="en-US" sz="714" dirty="0">
                <a:latin typeface="+mn-lt"/>
              </a:endParaRPr>
            </a:p>
          </p:txBody>
        </p:sp>
      </p:grpSp>
      <p:sp>
        <p:nvSpPr>
          <p:cNvPr id="8" name="Freeform 107"/>
          <p:cNvSpPr>
            <a:spLocks/>
          </p:cNvSpPr>
          <p:nvPr/>
        </p:nvSpPr>
        <p:spPr bwMode="auto">
          <a:xfrm>
            <a:off x="566965" y="3799795"/>
            <a:ext cx="764268" cy="695098"/>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1885460118 h 2304"/>
              <a:gd name="T96" fmla="*/ 2147483646 w 2196"/>
              <a:gd name="T97" fmla="*/ 0 h 2304"/>
              <a:gd name="T98" fmla="*/ 2147483646 w 2196"/>
              <a:gd name="T99" fmla="*/ 1432871163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chemeClr val="bg1"/>
          </a:solidFill>
          <a:ln w="9525">
            <a:solidFill>
              <a:schemeClr val="tx1"/>
            </a:solidFill>
            <a:round/>
            <a:headEnd/>
            <a:tailEnd/>
          </a:ln>
        </p:spPr>
        <p:txBody>
          <a:bodyPr/>
          <a:lstStyle/>
          <a:p>
            <a:endParaRPr lang="en-US" sz="1286"/>
          </a:p>
        </p:txBody>
      </p:sp>
      <p:sp>
        <p:nvSpPr>
          <p:cNvPr id="50" name="Text Box 70"/>
          <p:cNvSpPr txBox="1">
            <a:spLocks noChangeArrowheads="1"/>
          </p:cNvSpPr>
          <p:nvPr/>
        </p:nvSpPr>
        <p:spPr bwMode="auto">
          <a:xfrm>
            <a:off x="564696" y="3618367"/>
            <a:ext cx="3211286"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1200">
                <a:solidFill>
                  <a:schemeClr val="tx1"/>
                </a:solidFill>
                <a:latin typeface="Arial" panose="020B0604020202020204" pitchFamily="34" charset="0"/>
                <a:cs typeface="Arial" panose="020B0604020202020204" pitchFamily="34" charset="0"/>
              </a:defRPr>
            </a:lvl1pPr>
            <a:lvl2pPr marL="742950" indent="-285750" defTabSz="1279525" eaLnBrk="0" hangingPunct="0">
              <a:defRPr sz="1200">
                <a:solidFill>
                  <a:schemeClr val="tx1"/>
                </a:solidFill>
                <a:latin typeface="Arial" panose="020B0604020202020204" pitchFamily="34" charset="0"/>
                <a:cs typeface="Arial" panose="020B0604020202020204" pitchFamily="34" charset="0"/>
              </a:defRPr>
            </a:lvl2pPr>
            <a:lvl3pPr marL="1143000" indent="-228600" defTabSz="1279525" eaLnBrk="0" hangingPunct="0">
              <a:defRPr sz="1200">
                <a:solidFill>
                  <a:schemeClr val="tx1"/>
                </a:solidFill>
                <a:latin typeface="Arial" panose="020B0604020202020204" pitchFamily="34" charset="0"/>
                <a:cs typeface="Arial" panose="020B0604020202020204" pitchFamily="34" charset="0"/>
              </a:defRPr>
            </a:lvl3pPr>
            <a:lvl4pPr marL="1600200" indent="-228600" defTabSz="1279525" eaLnBrk="0" hangingPunct="0">
              <a:defRPr sz="1200">
                <a:solidFill>
                  <a:schemeClr val="tx1"/>
                </a:solidFill>
                <a:latin typeface="Arial" panose="020B0604020202020204" pitchFamily="34" charset="0"/>
                <a:cs typeface="Arial" panose="020B0604020202020204" pitchFamily="34" charset="0"/>
              </a:defRPr>
            </a:lvl4pPr>
            <a:lvl5pPr marL="2057400" indent="-228600" defTabSz="1279525" eaLnBrk="0" hangingPunct="0">
              <a:defRPr sz="12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bs-Cyrl-BA" altLang="en-US" sz="714" i="1" dirty="0">
                <a:solidFill>
                  <a:schemeClr val="accent2"/>
                </a:solidFill>
                <a:latin typeface="+mn-lt"/>
              </a:rPr>
              <a:t>Провидна </a:t>
            </a:r>
            <a:r>
              <a:rPr lang="hr-BA" altLang="en-US" sz="714" i="1" dirty="0">
                <a:solidFill>
                  <a:schemeClr val="accent2"/>
                </a:solidFill>
                <a:latin typeface="+mn-lt"/>
              </a:rPr>
              <a:t>заштитна </a:t>
            </a:r>
            <a:r>
              <a:rPr lang="bs-Cyrl-BA" altLang="en-US" sz="714" i="1" dirty="0">
                <a:solidFill>
                  <a:schemeClr val="accent2"/>
                </a:solidFill>
                <a:latin typeface="+mn-lt"/>
              </a:rPr>
              <a:t>(ВЕЋА) </a:t>
            </a:r>
            <a:r>
              <a:rPr lang="hr-BA" altLang="en-US" sz="714" i="1" dirty="0">
                <a:solidFill>
                  <a:schemeClr val="accent2"/>
                </a:solidFill>
                <a:latin typeface="+mn-lt"/>
              </a:rPr>
              <a:t>врећа</a:t>
            </a:r>
            <a:r>
              <a:rPr lang="bs-Cyrl-BA" altLang="en-US" sz="714" i="1" dirty="0">
                <a:solidFill>
                  <a:schemeClr val="accent2"/>
                </a:solidFill>
                <a:latin typeface="+mn-lt"/>
              </a:rPr>
              <a:t> Х </a:t>
            </a:r>
            <a:r>
              <a:rPr lang="bs-Latn-BA" altLang="en-US" sz="714" i="1" dirty="0">
                <a:solidFill>
                  <a:schemeClr val="accent2"/>
                </a:solidFill>
                <a:latin typeface="+mn-lt"/>
              </a:rPr>
              <a:t>2</a:t>
            </a:r>
            <a:r>
              <a:rPr lang="bs-Cyrl-BA" altLang="en-US" sz="714" i="1" dirty="0">
                <a:solidFill>
                  <a:schemeClr val="accent2"/>
                </a:solidFill>
                <a:latin typeface="+mn-lt"/>
              </a:rPr>
              <a:t> – по једна за сваки ниво</a:t>
            </a:r>
            <a:endParaRPr lang="en-US" altLang="en-US" sz="714" i="1" dirty="0">
              <a:solidFill>
                <a:schemeClr val="accent2"/>
              </a:solidFill>
              <a:latin typeface="+mn-lt"/>
            </a:endParaRPr>
          </a:p>
        </p:txBody>
      </p:sp>
      <p:sp>
        <p:nvSpPr>
          <p:cNvPr id="51" name="Text Box 96"/>
          <p:cNvSpPr txBox="1">
            <a:spLocks noChangeArrowheads="1"/>
          </p:cNvSpPr>
          <p:nvPr/>
        </p:nvSpPr>
        <p:spPr bwMode="auto">
          <a:xfrm>
            <a:off x="1411741" y="1375456"/>
            <a:ext cx="2830286" cy="53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1200">
                <a:solidFill>
                  <a:schemeClr val="tx1"/>
                </a:solidFill>
                <a:latin typeface="Arial" panose="020B0604020202020204" pitchFamily="34" charset="0"/>
                <a:cs typeface="Arial" panose="020B0604020202020204" pitchFamily="34" charset="0"/>
              </a:defRPr>
            </a:lvl1pPr>
            <a:lvl2pPr marL="742950" indent="-285750" defTabSz="1279525" eaLnBrk="0" hangingPunct="0">
              <a:defRPr sz="1200">
                <a:solidFill>
                  <a:schemeClr val="tx1"/>
                </a:solidFill>
                <a:latin typeface="Arial" panose="020B0604020202020204" pitchFamily="34" charset="0"/>
                <a:cs typeface="Arial" panose="020B0604020202020204" pitchFamily="34" charset="0"/>
              </a:defRPr>
            </a:lvl2pPr>
            <a:lvl3pPr marL="1143000" indent="-228600" defTabSz="1279525" eaLnBrk="0" hangingPunct="0">
              <a:defRPr sz="1200">
                <a:solidFill>
                  <a:schemeClr val="tx1"/>
                </a:solidFill>
                <a:latin typeface="Arial" panose="020B0604020202020204" pitchFamily="34" charset="0"/>
                <a:cs typeface="Arial" panose="020B0604020202020204" pitchFamily="34" charset="0"/>
              </a:defRPr>
            </a:lvl3pPr>
            <a:lvl4pPr marL="1600200" indent="-228600" defTabSz="1279525" eaLnBrk="0" hangingPunct="0">
              <a:defRPr sz="1200">
                <a:solidFill>
                  <a:schemeClr val="tx1"/>
                </a:solidFill>
                <a:latin typeface="Arial" panose="020B0604020202020204" pitchFamily="34" charset="0"/>
                <a:cs typeface="Arial" panose="020B0604020202020204" pitchFamily="34" charset="0"/>
              </a:defRPr>
            </a:lvl4pPr>
            <a:lvl5pPr marL="2057400" indent="-228600" defTabSz="1279525" eaLnBrk="0" hangingPunct="0">
              <a:defRPr sz="12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714" dirty="0">
                <a:latin typeface="+mn-lt"/>
              </a:rPr>
              <a:t>1. </a:t>
            </a:r>
            <a:r>
              <a:rPr lang="sr-Cyrl-BA" altLang="en-US" sz="714" dirty="0">
                <a:latin typeface="+mn-lt"/>
              </a:rPr>
              <a:t>Пребројани важећи гласачки листићи (за начелника општине)</a:t>
            </a:r>
            <a:r>
              <a:rPr lang="en-US" altLang="en-US" sz="714" dirty="0">
                <a:latin typeface="+mn-lt"/>
              </a:rPr>
              <a:t> </a:t>
            </a:r>
          </a:p>
          <a:p>
            <a:pPr eaLnBrk="1" hangingPunct="1">
              <a:defRPr/>
            </a:pPr>
            <a:r>
              <a:rPr lang="en-US" altLang="en-US" sz="714" dirty="0">
                <a:latin typeface="+mn-lt"/>
              </a:rPr>
              <a:t>2. </a:t>
            </a:r>
            <a:r>
              <a:rPr lang="sr-Cyrl-BA" altLang="en-US" sz="714" dirty="0">
                <a:latin typeface="+mn-lt"/>
              </a:rPr>
              <a:t>Провидна пластична врећа са</a:t>
            </a:r>
            <a:r>
              <a:rPr lang="en-US" altLang="en-US" sz="714" dirty="0">
                <a:latin typeface="+mn-lt"/>
              </a:rPr>
              <a:t>: </a:t>
            </a:r>
          </a:p>
          <a:p>
            <a:pPr eaLnBrk="1" hangingPunct="1">
              <a:defRPr/>
            </a:pPr>
            <a:r>
              <a:rPr lang="en-US" altLang="en-US" sz="714" dirty="0">
                <a:latin typeface="+mn-lt"/>
              </a:rPr>
              <a:t>- </a:t>
            </a:r>
            <a:r>
              <a:rPr lang="sr-Cyrl-BA" altLang="en-US" sz="714" dirty="0">
                <a:latin typeface="+mn-lt"/>
              </a:rPr>
              <a:t>Коверта</a:t>
            </a:r>
            <a:r>
              <a:rPr lang="en-US" altLang="en-US" sz="714" dirty="0">
                <a:latin typeface="+mn-lt"/>
              </a:rPr>
              <a:t> –</a:t>
            </a:r>
            <a:r>
              <a:rPr lang="sr-Cyrl-BA" altLang="en-US" sz="714" dirty="0">
                <a:latin typeface="+mn-lt"/>
              </a:rPr>
              <a:t>неважећи гласачки листићи</a:t>
            </a:r>
            <a:endParaRPr lang="en-US" altLang="en-US" sz="714" dirty="0">
              <a:latin typeface="+mn-lt"/>
            </a:endParaRPr>
          </a:p>
          <a:p>
            <a:pPr eaLnBrk="1" hangingPunct="1">
              <a:defRPr/>
            </a:pPr>
            <a:r>
              <a:rPr lang="en-US" altLang="en-US" sz="714" dirty="0">
                <a:latin typeface="+mn-lt"/>
              </a:rPr>
              <a:t>- </a:t>
            </a:r>
            <a:r>
              <a:rPr lang="hr-BA" altLang="en-US" sz="714" dirty="0">
                <a:latin typeface="+mn-lt"/>
              </a:rPr>
              <a:t>Коверта</a:t>
            </a:r>
            <a:r>
              <a:rPr lang="en-US" altLang="en-US" sz="714" dirty="0">
                <a:latin typeface="+mn-lt"/>
              </a:rPr>
              <a:t> –</a:t>
            </a:r>
            <a:r>
              <a:rPr lang="sr-Cyrl-BA" altLang="en-US" sz="714" dirty="0">
                <a:latin typeface="+mn-lt"/>
              </a:rPr>
              <a:t>Образац за збирне резултате</a:t>
            </a:r>
            <a:r>
              <a:rPr lang="hr-BA" altLang="en-US" sz="714" dirty="0">
                <a:latin typeface="+mn-lt"/>
              </a:rPr>
              <a:t> ЗР </a:t>
            </a:r>
            <a:r>
              <a:rPr lang="en-US" altLang="en-US" sz="714" dirty="0">
                <a:latin typeface="+mn-lt"/>
              </a:rPr>
              <a:t>(</a:t>
            </a:r>
            <a:r>
              <a:rPr lang="sr-Cyrl-BA" altLang="en-US" sz="714" dirty="0">
                <a:latin typeface="+mn-lt"/>
              </a:rPr>
              <a:t>плава копија</a:t>
            </a:r>
            <a:r>
              <a:rPr lang="en-US" altLang="en-US" sz="714" dirty="0">
                <a:latin typeface="+mn-lt"/>
              </a:rPr>
              <a:t>)</a:t>
            </a:r>
          </a:p>
        </p:txBody>
      </p:sp>
    </p:spTree>
    <p:extLst>
      <p:ext uri="{BB962C8B-B14F-4D97-AF65-F5344CB8AC3E}">
        <p14:creationId xmlns:p14="http://schemas.microsoft.com/office/powerpoint/2010/main" val="875823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bs-Latn-BA" sz="2600" b="1" dirty="0" smtClean="0">
                <a:latin typeface="Times New Roman" panose="02020603050405020304" pitchFamily="18" charset="0"/>
                <a:cs typeface="Times New Roman" panose="02020603050405020304" pitchFamily="18" charset="0"/>
              </a:rPr>
              <a:t>Plakati i oznake</a:t>
            </a:r>
            <a:endParaRPr lang="bs-Latn-BA" sz="2600" b="1" dirty="0">
              <a:latin typeface="Times New Roman" panose="02020603050405020304" pitchFamily="18" charset="0"/>
              <a:cs typeface="Times New Roman" panose="02020603050405020304" pitchFamily="18" charset="0"/>
            </a:endParaRP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519630" y="1276539"/>
            <a:ext cx="8031845" cy="4517680"/>
          </a:xfrm>
          <a:prstGeom prst="rect">
            <a:avLst/>
          </a:prstGeom>
          <a:ln w="3175">
            <a:solidFill>
              <a:schemeClr val="tx1">
                <a:lumMod val="95000"/>
                <a:lumOff val="5000"/>
              </a:schemeClr>
            </a:solidFill>
          </a:ln>
        </p:spPr>
      </p:pic>
    </p:spTree>
    <p:extLst>
      <p:ext uri="{BB962C8B-B14F-4D97-AF65-F5344CB8AC3E}">
        <p14:creationId xmlns:p14="http://schemas.microsoft.com/office/powerpoint/2010/main" val="824187532"/>
      </p:ext>
    </p:extLst>
  </p:cSld>
  <p:clrMapOvr>
    <a:masterClrMapping/>
  </p:clrMapOvr>
  <p:transition spd="slow">
    <p:cover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51"/>
          <p:cNvSpPr>
            <a:spLocks noChangeArrowheads="1"/>
          </p:cNvSpPr>
          <p:nvPr/>
        </p:nvSpPr>
        <p:spPr bwMode="auto">
          <a:xfrm>
            <a:off x="326572" y="979714"/>
            <a:ext cx="4136571" cy="4953000"/>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en-US" sz="857">
              <a:latin typeface="Arial" panose="020B0604020202020204" pitchFamily="34" charset="0"/>
            </a:endParaRPr>
          </a:p>
        </p:txBody>
      </p:sp>
      <p:sp>
        <p:nvSpPr>
          <p:cNvPr id="2051" name="Rectangle 56"/>
          <p:cNvSpPr>
            <a:spLocks noChangeArrowheads="1"/>
          </p:cNvSpPr>
          <p:nvPr/>
        </p:nvSpPr>
        <p:spPr bwMode="auto">
          <a:xfrm>
            <a:off x="486456" y="2340429"/>
            <a:ext cx="378165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en-US" sz="857">
              <a:latin typeface="Arial" panose="020B0604020202020204" pitchFamily="34" charset="0"/>
            </a:endParaRPr>
          </a:p>
        </p:txBody>
      </p:sp>
      <p:sp>
        <p:nvSpPr>
          <p:cNvPr id="2052" name="Rectangle 56"/>
          <p:cNvSpPr>
            <a:spLocks noChangeArrowheads="1"/>
          </p:cNvSpPr>
          <p:nvPr/>
        </p:nvSpPr>
        <p:spPr bwMode="auto">
          <a:xfrm>
            <a:off x="489857" y="1101045"/>
            <a:ext cx="3778250"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en-US" sz="857">
              <a:latin typeface="Arial" panose="020B0604020202020204" pitchFamily="34" charset="0"/>
            </a:endParaRPr>
          </a:p>
        </p:txBody>
      </p:sp>
      <p:sp>
        <p:nvSpPr>
          <p:cNvPr id="2053" name="Text Box 13"/>
          <p:cNvSpPr txBox="1">
            <a:spLocks noChangeArrowheads="1"/>
          </p:cNvSpPr>
          <p:nvPr/>
        </p:nvSpPr>
        <p:spPr bwMode="auto">
          <a:xfrm>
            <a:off x="598715" y="217715"/>
            <a:ext cx="7946571"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pPr>
            <a:endParaRPr lang="sr-Latn-CS" altLang="en-US" sz="1786"/>
          </a:p>
        </p:txBody>
      </p:sp>
      <p:sp>
        <p:nvSpPr>
          <p:cNvPr id="2054" name="Text Box 15"/>
          <p:cNvSpPr txBox="1">
            <a:spLocks noChangeArrowheads="1"/>
          </p:cNvSpPr>
          <p:nvPr/>
        </p:nvSpPr>
        <p:spPr bwMode="auto">
          <a:xfrm>
            <a:off x="331107" y="217714"/>
            <a:ext cx="8540750" cy="6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lgn="ctr" eaLnBrk="1" hangingPunct="1">
              <a:spcBef>
                <a:spcPct val="50000"/>
              </a:spcBef>
              <a:buFontTx/>
              <a:buNone/>
            </a:pPr>
            <a:r>
              <a:rPr lang="hr-BA" altLang="en-US" sz="1714" b="1">
                <a:solidFill>
                  <a:schemeClr val="accent2"/>
                </a:solidFill>
                <a:latin typeface="Arial" panose="020B0604020202020204" pitchFamily="34" charset="0"/>
              </a:rPr>
              <a:t>Шема паковања материјала на редовном бирачком мјесту</a:t>
            </a:r>
            <a:r>
              <a:rPr lang="bs-Cyrl-BA" altLang="en-US" sz="1714" b="1">
                <a:solidFill>
                  <a:schemeClr val="accent2"/>
                </a:solidFill>
                <a:latin typeface="Arial" panose="020B0604020202020204" pitchFamily="34" charset="0"/>
              </a:rPr>
              <a:t> – Град Источно Сарајево</a:t>
            </a:r>
            <a:endParaRPr lang="en-US" altLang="en-US" sz="1714" b="1">
              <a:solidFill>
                <a:schemeClr val="accent2"/>
              </a:solidFill>
              <a:latin typeface="Arial" panose="020B0604020202020204" pitchFamily="34" charset="0"/>
            </a:endParaRPr>
          </a:p>
        </p:txBody>
      </p:sp>
      <p:sp>
        <p:nvSpPr>
          <p:cNvPr id="2055" name="Text Box 54"/>
          <p:cNvSpPr txBox="1">
            <a:spLocks noChangeArrowheads="1"/>
          </p:cNvSpPr>
          <p:nvPr/>
        </p:nvSpPr>
        <p:spPr bwMode="auto">
          <a:xfrm>
            <a:off x="489857" y="1306286"/>
            <a:ext cx="3537857"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pPr>
            <a:endParaRPr lang="sr-Latn-CS" altLang="en-US" sz="1786"/>
          </a:p>
        </p:txBody>
      </p:sp>
      <p:sp>
        <p:nvSpPr>
          <p:cNvPr id="2056" name="Freeform 57"/>
          <p:cNvSpPr>
            <a:spLocks/>
          </p:cNvSpPr>
          <p:nvPr/>
        </p:nvSpPr>
        <p:spPr bwMode="auto">
          <a:xfrm>
            <a:off x="598714" y="1360715"/>
            <a:ext cx="816429" cy="720045"/>
          </a:xfrm>
          <a:custGeom>
            <a:avLst/>
            <a:gdLst>
              <a:gd name="T0" fmla="*/ 447102 w 2196"/>
              <a:gd name="T1" fmla="*/ 296206 h 2304"/>
              <a:gd name="T2" fmla="*/ 427324 w 2196"/>
              <a:gd name="T3" fmla="*/ 340396 h 2304"/>
              <a:gd name="T4" fmla="*/ 386725 w 2196"/>
              <a:gd name="T5" fmla="*/ 384149 h 2304"/>
              <a:gd name="T6" fmla="*/ 297721 w 2196"/>
              <a:gd name="T7" fmla="*/ 464217 h 2304"/>
              <a:gd name="T8" fmla="*/ 198828 w 2196"/>
              <a:gd name="T9" fmla="*/ 560473 h 2304"/>
              <a:gd name="T10" fmla="*/ 129602 w 2196"/>
              <a:gd name="T11" fmla="*/ 655416 h 2304"/>
              <a:gd name="T12" fmla="*/ 109824 w 2196"/>
              <a:gd name="T13" fmla="*/ 727608 h 2304"/>
              <a:gd name="T14" fmla="*/ 105660 w 2196"/>
              <a:gd name="T15" fmla="*/ 769173 h 2304"/>
              <a:gd name="T16" fmla="*/ 94209 w 2196"/>
              <a:gd name="T17" fmla="*/ 810301 h 2304"/>
              <a:gd name="T18" fmla="*/ 55172 w 2196"/>
              <a:gd name="T19" fmla="*/ 850991 h 2304"/>
              <a:gd name="T20" fmla="*/ 15094 w 2196"/>
              <a:gd name="T21" fmla="*/ 909182 h 2304"/>
              <a:gd name="T22" fmla="*/ 0 w 2196"/>
              <a:gd name="T23" fmla="*/ 963873 h 2304"/>
              <a:gd name="T24" fmla="*/ 42680 w 2196"/>
              <a:gd name="T25" fmla="*/ 991437 h 2304"/>
              <a:gd name="T26" fmla="*/ 99934 w 2196"/>
              <a:gd name="T27" fmla="*/ 986624 h 2304"/>
              <a:gd name="T28" fmla="*/ 149381 w 2196"/>
              <a:gd name="T29" fmla="*/ 964748 h 2304"/>
              <a:gd name="T30" fmla="*/ 195184 w 2196"/>
              <a:gd name="T31" fmla="*/ 945059 h 2304"/>
              <a:gd name="T32" fmla="*/ 239426 w 2196"/>
              <a:gd name="T33" fmla="*/ 945059 h 2304"/>
              <a:gd name="T34" fmla="*/ 308652 w 2196"/>
              <a:gd name="T35" fmla="*/ 965623 h 2304"/>
              <a:gd name="T36" fmla="*/ 409627 w 2196"/>
              <a:gd name="T37" fmla="*/ 992312 h 2304"/>
              <a:gd name="T38" fmla="*/ 537148 w 2196"/>
              <a:gd name="T39" fmla="*/ 1007188 h 2304"/>
              <a:gd name="T40" fmla="*/ 687570 w 2196"/>
              <a:gd name="T41" fmla="*/ 997125 h 2304"/>
              <a:gd name="T42" fmla="*/ 811447 w 2196"/>
              <a:gd name="T43" fmla="*/ 962123 h 2304"/>
              <a:gd name="T44" fmla="*/ 894725 w 2196"/>
              <a:gd name="T45" fmla="*/ 923183 h 2304"/>
              <a:gd name="T46" fmla="*/ 947816 w 2196"/>
              <a:gd name="T47" fmla="*/ 896494 h 2304"/>
              <a:gd name="T48" fmla="*/ 987373 w 2196"/>
              <a:gd name="T49" fmla="*/ 899119 h 2304"/>
              <a:gd name="T50" fmla="*/ 1033176 w 2196"/>
              <a:gd name="T51" fmla="*/ 910057 h 2304"/>
              <a:gd name="T52" fmla="*/ 1084705 w 2196"/>
              <a:gd name="T53" fmla="*/ 912245 h 2304"/>
              <a:gd name="T54" fmla="*/ 1127385 w 2196"/>
              <a:gd name="T55" fmla="*/ 901744 h 2304"/>
              <a:gd name="T56" fmla="*/ 1140918 w 2196"/>
              <a:gd name="T57" fmla="*/ 861491 h 2304"/>
              <a:gd name="T58" fmla="*/ 1118016 w 2196"/>
              <a:gd name="T59" fmla="*/ 826052 h 2304"/>
              <a:gd name="T60" fmla="*/ 1079500 w 2196"/>
              <a:gd name="T61" fmla="*/ 792800 h 2304"/>
              <a:gd name="T62" fmla="*/ 1038902 w 2196"/>
              <a:gd name="T63" fmla="*/ 764360 h 2304"/>
              <a:gd name="T64" fmla="*/ 1009234 w 2196"/>
              <a:gd name="T65" fmla="*/ 730233 h 2304"/>
              <a:gd name="T66" fmla="*/ 1001426 w 2196"/>
              <a:gd name="T67" fmla="*/ 685168 h 2304"/>
              <a:gd name="T68" fmla="*/ 989455 w 2196"/>
              <a:gd name="T69" fmla="*/ 624789 h 2304"/>
              <a:gd name="T70" fmla="*/ 955102 w 2196"/>
              <a:gd name="T71" fmla="*/ 550409 h 2304"/>
              <a:gd name="T72" fmla="*/ 888480 w 2196"/>
              <a:gd name="T73" fmla="*/ 472530 h 2304"/>
              <a:gd name="T74" fmla="*/ 815611 w 2196"/>
              <a:gd name="T75" fmla="*/ 412588 h 2304"/>
              <a:gd name="T76" fmla="*/ 752111 w 2196"/>
              <a:gd name="T77" fmla="*/ 365335 h 2304"/>
              <a:gd name="T78" fmla="*/ 713594 w 2196"/>
              <a:gd name="T79" fmla="*/ 324208 h 2304"/>
              <a:gd name="T80" fmla="*/ 703705 w 2196"/>
              <a:gd name="T81" fmla="*/ 283518 h 2304"/>
              <a:gd name="T82" fmla="*/ 705787 w 2196"/>
              <a:gd name="T83" fmla="*/ 237140 h 2304"/>
              <a:gd name="T84" fmla="*/ 715676 w 2196"/>
              <a:gd name="T85" fmla="*/ 191199 h 2304"/>
              <a:gd name="T86" fmla="*/ 732332 w 2196"/>
              <a:gd name="T87" fmla="*/ 152260 h 2304"/>
              <a:gd name="T88" fmla="*/ 769807 w 2196"/>
              <a:gd name="T89" fmla="*/ 111569 h 2304"/>
              <a:gd name="T90" fmla="*/ 801557 w 2196"/>
              <a:gd name="T91" fmla="*/ 73067 h 2304"/>
              <a:gd name="T92" fmla="*/ 773971 w 2196"/>
              <a:gd name="T93" fmla="*/ 34127 h 2304"/>
              <a:gd name="T94" fmla="*/ 728168 w 2196"/>
              <a:gd name="T95" fmla="*/ 10938 h 2304"/>
              <a:gd name="T96" fmla="*/ 671955 w 2196"/>
              <a:gd name="T97" fmla="*/ 0 h 2304"/>
              <a:gd name="T98" fmla="*/ 620426 w 2196"/>
              <a:gd name="T99" fmla="*/ 8313 h 2304"/>
              <a:gd name="T100" fmla="*/ 577746 w 2196"/>
              <a:gd name="T101" fmla="*/ 34127 h 2304"/>
              <a:gd name="T102" fmla="*/ 512684 w 2196"/>
              <a:gd name="T103" fmla="*/ 68254 h 2304"/>
              <a:gd name="T104" fmla="*/ 471045 w 2196"/>
              <a:gd name="T105" fmla="*/ 71317 h 2304"/>
              <a:gd name="T106" fmla="*/ 424721 w 2196"/>
              <a:gd name="T107" fmla="*/ 61691 h 2304"/>
              <a:gd name="T108" fmla="*/ 384123 w 2196"/>
              <a:gd name="T109" fmla="*/ 50753 h 2304"/>
              <a:gd name="T110" fmla="*/ 328430 w 2196"/>
              <a:gd name="T111" fmla="*/ 65629 h 2304"/>
              <a:gd name="T112" fmla="*/ 305008 w 2196"/>
              <a:gd name="T113" fmla="*/ 97131 h 2304"/>
              <a:gd name="T114" fmla="*/ 282107 w 2196"/>
              <a:gd name="T115" fmla="*/ 129946 h 2304"/>
              <a:gd name="T116" fmla="*/ 276902 w 2196"/>
              <a:gd name="T117" fmla="*/ 172823 h 2304"/>
              <a:gd name="T118" fmla="*/ 321664 w 2196"/>
              <a:gd name="T119" fmla="*/ 192075 h 2304"/>
              <a:gd name="T120" fmla="*/ 370070 w 2196"/>
              <a:gd name="T121" fmla="*/ 213076 h 2304"/>
              <a:gd name="T122" fmla="*/ 413791 w 2196"/>
              <a:gd name="T123" fmla="*/ 236265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rgbClr val="FFFF00"/>
          </a:solidFill>
          <a:ln w="15875">
            <a:solidFill>
              <a:schemeClr val="tx1"/>
            </a:solidFill>
            <a:round/>
            <a:headEnd/>
            <a:tailEnd/>
          </a:ln>
        </p:spPr>
        <p:txBody>
          <a:bodyPr/>
          <a:lstStyle/>
          <a:p>
            <a:endParaRPr lang="en-US" sz="1286"/>
          </a:p>
        </p:txBody>
      </p:sp>
      <p:sp>
        <p:nvSpPr>
          <p:cNvPr id="2058" name="Text Box 70"/>
          <p:cNvSpPr txBox="1">
            <a:spLocks noChangeArrowheads="1"/>
          </p:cNvSpPr>
          <p:nvPr/>
        </p:nvSpPr>
        <p:spPr bwMode="auto">
          <a:xfrm>
            <a:off x="544286" y="1101045"/>
            <a:ext cx="1524000"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1200">
                <a:solidFill>
                  <a:schemeClr val="tx1"/>
                </a:solidFill>
                <a:latin typeface="Arial" panose="020B0604020202020204" pitchFamily="34" charset="0"/>
                <a:cs typeface="Arial" panose="020B0604020202020204" pitchFamily="34" charset="0"/>
              </a:defRPr>
            </a:lvl1pPr>
            <a:lvl2pPr marL="742950" indent="-285750" defTabSz="1279525" eaLnBrk="0" hangingPunct="0">
              <a:defRPr sz="1200">
                <a:solidFill>
                  <a:schemeClr val="tx1"/>
                </a:solidFill>
                <a:latin typeface="Arial" panose="020B0604020202020204" pitchFamily="34" charset="0"/>
                <a:cs typeface="Arial" panose="020B0604020202020204" pitchFamily="34" charset="0"/>
              </a:defRPr>
            </a:lvl2pPr>
            <a:lvl3pPr marL="1143000" indent="-228600" defTabSz="1279525" eaLnBrk="0" hangingPunct="0">
              <a:defRPr sz="1200">
                <a:solidFill>
                  <a:schemeClr val="tx1"/>
                </a:solidFill>
                <a:latin typeface="Arial" panose="020B0604020202020204" pitchFamily="34" charset="0"/>
                <a:cs typeface="Arial" panose="020B0604020202020204" pitchFamily="34" charset="0"/>
              </a:defRPr>
            </a:lvl3pPr>
            <a:lvl4pPr marL="1600200" indent="-228600" defTabSz="1279525" eaLnBrk="0" hangingPunct="0">
              <a:defRPr sz="1200">
                <a:solidFill>
                  <a:schemeClr val="tx1"/>
                </a:solidFill>
                <a:latin typeface="Arial" panose="020B0604020202020204" pitchFamily="34" charset="0"/>
                <a:cs typeface="Arial" panose="020B0604020202020204" pitchFamily="34" charset="0"/>
              </a:defRPr>
            </a:lvl4pPr>
            <a:lvl5pPr marL="2057400" indent="-228600" defTabSz="1279525" eaLnBrk="0" hangingPunct="0">
              <a:defRPr sz="12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hr-BA" altLang="en-US" sz="714" i="1" dirty="0">
                <a:solidFill>
                  <a:schemeClr val="accent2"/>
                </a:solidFill>
                <a:latin typeface="+mn-lt"/>
              </a:rPr>
              <a:t>Жута заштитна врећа</a:t>
            </a:r>
            <a:endParaRPr lang="en-US" altLang="en-US" sz="714" i="1" dirty="0">
              <a:solidFill>
                <a:schemeClr val="accent2"/>
              </a:solidFill>
              <a:latin typeface="+mn-lt"/>
            </a:endParaRPr>
          </a:p>
        </p:txBody>
      </p:sp>
      <p:grpSp>
        <p:nvGrpSpPr>
          <p:cNvPr id="2" name="Group 3"/>
          <p:cNvGrpSpPr>
            <a:grpSpLocks/>
          </p:cNvGrpSpPr>
          <p:nvPr/>
        </p:nvGrpSpPr>
        <p:grpSpPr bwMode="auto">
          <a:xfrm>
            <a:off x="486456" y="2386920"/>
            <a:ext cx="3781651" cy="3382509"/>
            <a:chOff x="650148" y="1588373"/>
            <a:chExt cx="5293452" cy="4736227"/>
          </a:xfrm>
        </p:grpSpPr>
        <p:sp>
          <p:nvSpPr>
            <p:cNvPr id="2095" name="Rectangle 81"/>
            <p:cNvSpPr>
              <a:spLocks noChangeArrowheads="1"/>
            </p:cNvSpPr>
            <p:nvPr/>
          </p:nvSpPr>
          <p:spPr bwMode="auto">
            <a:xfrm>
              <a:off x="650148" y="4876800"/>
              <a:ext cx="5293452" cy="1447800"/>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en-US" sz="857">
                <a:latin typeface="Arial" panose="020B0604020202020204" pitchFamily="34" charset="0"/>
              </a:endParaRPr>
            </a:p>
          </p:txBody>
        </p:sp>
        <p:sp>
          <p:nvSpPr>
            <p:cNvPr id="2057" name="Text Box 59"/>
            <p:cNvSpPr txBox="1">
              <a:spLocks noChangeArrowheads="1"/>
            </p:cNvSpPr>
            <p:nvPr/>
          </p:nvSpPr>
          <p:spPr bwMode="auto">
            <a:xfrm>
              <a:off x="1989780" y="5351316"/>
              <a:ext cx="3885569" cy="74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1200">
                  <a:solidFill>
                    <a:schemeClr val="tx1"/>
                  </a:solidFill>
                  <a:latin typeface="Arial" panose="020B0604020202020204" pitchFamily="34" charset="0"/>
                  <a:cs typeface="Arial" panose="020B0604020202020204" pitchFamily="34" charset="0"/>
                </a:defRPr>
              </a:lvl1pPr>
              <a:lvl2pPr marL="742950" indent="-285750" defTabSz="1279525" eaLnBrk="0" hangingPunct="0">
                <a:defRPr sz="1200">
                  <a:solidFill>
                    <a:schemeClr val="tx1"/>
                  </a:solidFill>
                  <a:latin typeface="Arial" panose="020B0604020202020204" pitchFamily="34" charset="0"/>
                  <a:cs typeface="Arial" panose="020B0604020202020204" pitchFamily="34" charset="0"/>
                </a:defRPr>
              </a:lvl2pPr>
              <a:lvl3pPr marL="1143000" indent="-228600" defTabSz="1279525" eaLnBrk="0" hangingPunct="0">
                <a:defRPr sz="1200">
                  <a:solidFill>
                    <a:schemeClr val="tx1"/>
                  </a:solidFill>
                  <a:latin typeface="Arial" panose="020B0604020202020204" pitchFamily="34" charset="0"/>
                  <a:cs typeface="Arial" panose="020B0604020202020204" pitchFamily="34" charset="0"/>
                </a:defRPr>
              </a:lvl3pPr>
              <a:lvl4pPr marL="1600200" indent="-228600" defTabSz="1279525" eaLnBrk="0" hangingPunct="0">
                <a:defRPr sz="1200">
                  <a:solidFill>
                    <a:schemeClr val="tx1"/>
                  </a:solidFill>
                  <a:latin typeface="Arial" panose="020B0604020202020204" pitchFamily="34" charset="0"/>
                  <a:cs typeface="Arial" panose="020B0604020202020204" pitchFamily="34" charset="0"/>
                </a:defRPr>
              </a:lvl4pPr>
              <a:lvl5pPr marL="2057400" indent="-228600" defTabSz="1279525" eaLnBrk="0" hangingPunct="0">
                <a:defRPr sz="12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714" dirty="0">
                  <a:latin typeface="+mn-lt"/>
                </a:rPr>
                <a:t>1. </a:t>
              </a:r>
              <a:r>
                <a:rPr lang="sr-Cyrl-BA" altLang="en-US" sz="714" dirty="0">
                  <a:latin typeface="+mn-lt"/>
                </a:rPr>
                <a:t>Неискориштени гласачки листићи</a:t>
              </a:r>
              <a:r>
                <a:rPr lang="en-US" altLang="en-US" sz="714" dirty="0">
                  <a:latin typeface="+mn-lt"/>
                </a:rPr>
                <a:t> (</a:t>
              </a:r>
              <a:r>
                <a:rPr lang="sr-Cyrl-BA" altLang="en-US" sz="714" dirty="0">
                  <a:latin typeface="+mn-lt"/>
                </a:rPr>
                <a:t>упаковани у  оригиналне кутије</a:t>
              </a:r>
              <a:r>
                <a:rPr lang="en-US" altLang="en-US" sz="714" dirty="0">
                  <a:latin typeface="+mn-lt"/>
                </a:rPr>
                <a:t>)</a:t>
              </a:r>
              <a:endParaRPr lang="hr-BA" altLang="en-US" sz="714" dirty="0">
                <a:latin typeface="+mn-lt"/>
              </a:endParaRPr>
            </a:p>
            <a:p>
              <a:pPr eaLnBrk="1" hangingPunct="1">
                <a:defRPr/>
              </a:pPr>
              <a:endParaRPr lang="en-US" altLang="en-US" sz="714" dirty="0">
                <a:latin typeface="+mn-lt"/>
              </a:endParaRPr>
            </a:p>
            <a:p>
              <a:pPr eaLnBrk="1" hangingPunct="1">
                <a:defRPr/>
              </a:pPr>
              <a:r>
                <a:rPr lang="en-US" altLang="en-US" sz="714" dirty="0">
                  <a:latin typeface="+mn-lt"/>
                </a:rPr>
                <a:t>2. </a:t>
              </a:r>
              <a:r>
                <a:rPr lang="sr-Cyrl-BA" altLang="en-US" sz="714" dirty="0">
                  <a:latin typeface="+mn-lt"/>
                </a:rPr>
                <a:t>Коверта са оштећеним гласачким листићима</a:t>
              </a:r>
              <a:endParaRPr lang="en-US" altLang="en-US" sz="714" dirty="0">
                <a:latin typeface="+mn-lt"/>
              </a:endParaRPr>
            </a:p>
          </p:txBody>
        </p:sp>
        <p:sp>
          <p:nvSpPr>
            <p:cNvPr id="2059" name="Text Box 72"/>
            <p:cNvSpPr txBox="1">
              <a:spLocks noChangeArrowheads="1"/>
            </p:cNvSpPr>
            <p:nvPr/>
          </p:nvSpPr>
          <p:spPr bwMode="auto">
            <a:xfrm>
              <a:off x="735859" y="1588373"/>
              <a:ext cx="2439591" cy="28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1200">
                  <a:solidFill>
                    <a:schemeClr val="tx1"/>
                  </a:solidFill>
                  <a:latin typeface="Arial" panose="020B0604020202020204" pitchFamily="34" charset="0"/>
                  <a:cs typeface="Arial" panose="020B0604020202020204" pitchFamily="34" charset="0"/>
                </a:defRPr>
              </a:lvl1pPr>
              <a:lvl2pPr marL="742950" indent="-285750" defTabSz="1279525" eaLnBrk="0" hangingPunct="0">
                <a:defRPr sz="1200">
                  <a:solidFill>
                    <a:schemeClr val="tx1"/>
                  </a:solidFill>
                  <a:latin typeface="Arial" panose="020B0604020202020204" pitchFamily="34" charset="0"/>
                  <a:cs typeface="Arial" panose="020B0604020202020204" pitchFamily="34" charset="0"/>
                </a:defRPr>
              </a:lvl2pPr>
              <a:lvl3pPr marL="1143000" indent="-228600" defTabSz="1279525" eaLnBrk="0" hangingPunct="0">
                <a:defRPr sz="1200">
                  <a:solidFill>
                    <a:schemeClr val="tx1"/>
                  </a:solidFill>
                  <a:latin typeface="Arial" panose="020B0604020202020204" pitchFamily="34" charset="0"/>
                  <a:cs typeface="Arial" panose="020B0604020202020204" pitchFamily="34" charset="0"/>
                </a:defRPr>
              </a:lvl3pPr>
              <a:lvl4pPr marL="1600200" indent="-228600" defTabSz="1279525" eaLnBrk="0" hangingPunct="0">
                <a:defRPr sz="1200">
                  <a:solidFill>
                    <a:schemeClr val="tx1"/>
                  </a:solidFill>
                  <a:latin typeface="Arial" panose="020B0604020202020204" pitchFamily="34" charset="0"/>
                  <a:cs typeface="Arial" panose="020B0604020202020204" pitchFamily="34" charset="0"/>
                </a:defRPr>
              </a:lvl4pPr>
              <a:lvl5pPr marL="2057400" indent="-228600" defTabSz="1279525" eaLnBrk="0" hangingPunct="0">
                <a:defRPr sz="12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hr-BA" altLang="en-US" sz="714" i="1" dirty="0">
                  <a:solidFill>
                    <a:schemeClr val="accent2"/>
                  </a:solidFill>
                  <a:latin typeface="+mn-lt"/>
                  <a:cs typeface="Calibri" panose="020F0502020204030204" pitchFamily="34" charset="0"/>
                </a:rPr>
                <a:t>Сива заштитна врећа</a:t>
              </a:r>
              <a:endParaRPr lang="en-US" altLang="en-US" sz="714" i="1" dirty="0">
                <a:solidFill>
                  <a:schemeClr val="accent2"/>
                </a:solidFill>
                <a:latin typeface="+mn-lt"/>
                <a:cs typeface="Calibri" panose="020F0502020204030204" pitchFamily="34" charset="0"/>
              </a:endParaRPr>
            </a:p>
          </p:txBody>
        </p:sp>
        <p:sp>
          <p:nvSpPr>
            <p:cNvPr id="2098" name="Freeform 95"/>
            <p:cNvSpPr>
              <a:spLocks/>
            </p:cNvSpPr>
            <p:nvPr/>
          </p:nvSpPr>
          <p:spPr bwMode="auto">
            <a:xfrm>
              <a:off x="832555" y="1827212"/>
              <a:ext cx="1143000" cy="1008063"/>
            </a:xfrm>
            <a:custGeom>
              <a:avLst/>
              <a:gdLst>
                <a:gd name="T0" fmla="*/ 447102 w 2196"/>
                <a:gd name="T1" fmla="*/ 296206 h 2304"/>
                <a:gd name="T2" fmla="*/ 427324 w 2196"/>
                <a:gd name="T3" fmla="*/ 340396 h 2304"/>
                <a:gd name="T4" fmla="*/ 386725 w 2196"/>
                <a:gd name="T5" fmla="*/ 384149 h 2304"/>
                <a:gd name="T6" fmla="*/ 297721 w 2196"/>
                <a:gd name="T7" fmla="*/ 464217 h 2304"/>
                <a:gd name="T8" fmla="*/ 198828 w 2196"/>
                <a:gd name="T9" fmla="*/ 560473 h 2304"/>
                <a:gd name="T10" fmla="*/ 129602 w 2196"/>
                <a:gd name="T11" fmla="*/ 655416 h 2304"/>
                <a:gd name="T12" fmla="*/ 109824 w 2196"/>
                <a:gd name="T13" fmla="*/ 727608 h 2304"/>
                <a:gd name="T14" fmla="*/ 105660 w 2196"/>
                <a:gd name="T15" fmla="*/ 769173 h 2304"/>
                <a:gd name="T16" fmla="*/ 94209 w 2196"/>
                <a:gd name="T17" fmla="*/ 810301 h 2304"/>
                <a:gd name="T18" fmla="*/ 55172 w 2196"/>
                <a:gd name="T19" fmla="*/ 850991 h 2304"/>
                <a:gd name="T20" fmla="*/ 15094 w 2196"/>
                <a:gd name="T21" fmla="*/ 909182 h 2304"/>
                <a:gd name="T22" fmla="*/ 0 w 2196"/>
                <a:gd name="T23" fmla="*/ 963873 h 2304"/>
                <a:gd name="T24" fmla="*/ 42680 w 2196"/>
                <a:gd name="T25" fmla="*/ 991437 h 2304"/>
                <a:gd name="T26" fmla="*/ 99934 w 2196"/>
                <a:gd name="T27" fmla="*/ 986624 h 2304"/>
                <a:gd name="T28" fmla="*/ 149381 w 2196"/>
                <a:gd name="T29" fmla="*/ 964748 h 2304"/>
                <a:gd name="T30" fmla="*/ 195184 w 2196"/>
                <a:gd name="T31" fmla="*/ 945059 h 2304"/>
                <a:gd name="T32" fmla="*/ 239426 w 2196"/>
                <a:gd name="T33" fmla="*/ 945059 h 2304"/>
                <a:gd name="T34" fmla="*/ 308652 w 2196"/>
                <a:gd name="T35" fmla="*/ 965623 h 2304"/>
                <a:gd name="T36" fmla="*/ 409627 w 2196"/>
                <a:gd name="T37" fmla="*/ 992312 h 2304"/>
                <a:gd name="T38" fmla="*/ 537148 w 2196"/>
                <a:gd name="T39" fmla="*/ 1007188 h 2304"/>
                <a:gd name="T40" fmla="*/ 687570 w 2196"/>
                <a:gd name="T41" fmla="*/ 997125 h 2304"/>
                <a:gd name="T42" fmla="*/ 811447 w 2196"/>
                <a:gd name="T43" fmla="*/ 962123 h 2304"/>
                <a:gd name="T44" fmla="*/ 894725 w 2196"/>
                <a:gd name="T45" fmla="*/ 923183 h 2304"/>
                <a:gd name="T46" fmla="*/ 947816 w 2196"/>
                <a:gd name="T47" fmla="*/ 896494 h 2304"/>
                <a:gd name="T48" fmla="*/ 987373 w 2196"/>
                <a:gd name="T49" fmla="*/ 899119 h 2304"/>
                <a:gd name="T50" fmla="*/ 1033176 w 2196"/>
                <a:gd name="T51" fmla="*/ 910057 h 2304"/>
                <a:gd name="T52" fmla="*/ 1084705 w 2196"/>
                <a:gd name="T53" fmla="*/ 912245 h 2304"/>
                <a:gd name="T54" fmla="*/ 1127385 w 2196"/>
                <a:gd name="T55" fmla="*/ 901744 h 2304"/>
                <a:gd name="T56" fmla="*/ 1140918 w 2196"/>
                <a:gd name="T57" fmla="*/ 861491 h 2304"/>
                <a:gd name="T58" fmla="*/ 1118016 w 2196"/>
                <a:gd name="T59" fmla="*/ 826052 h 2304"/>
                <a:gd name="T60" fmla="*/ 1079500 w 2196"/>
                <a:gd name="T61" fmla="*/ 792800 h 2304"/>
                <a:gd name="T62" fmla="*/ 1038902 w 2196"/>
                <a:gd name="T63" fmla="*/ 764360 h 2304"/>
                <a:gd name="T64" fmla="*/ 1009234 w 2196"/>
                <a:gd name="T65" fmla="*/ 730233 h 2304"/>
                <a:gd name="T66" fmla="*/ 1001426 w 2196"/>
                <a:gd name="T67" fmla="*/ 685168 h 2304"/>
                <a:gd name="T68" fmla="*/ 989455 w 2196"/>
                <a:gd name="T69" fmla="*/ 624789 h 2304"/>
                <a:gd name="T70" fmla="*/ 955102 w 2196"/>
                <a:gd name="T71" fmla="*/ 550409 h 2304"/>
                <a:gd name="T72" fmla="*/ 888480 w 2196"/>
                <a:gd name="T73" fmla="*/ 472530 h 2304"/>
                <a:gd name="T74" fmla="*/ 815611 w 2196"/>
                <a:gd name="T75" fmla="*/ 412588 h 2304"/>
                <a:gd name="T76" fmla="*/ 752111 w 2196"/>
                <a:gd name="T77" fmla="*/ 365335 h 2304"/>
                <a:gd name="T78" fmla="*/ 713594 w 2196"/>
                <a:gd name="T79" fmla="*/ 324208 h 2304"/>
                <a:gd name="T80" fmla="*/ 703705 w 2196"/>
                <a:gd name="T81" fmla="*/ 283518 h 2304"/>
                <a:gd name="T82" fmla="*/ 705787 w 2196"/>
                <a:gd name="T83" fmla="*/ 237140 h 2304"/>
                <a:gd name="T84" fmla="*/ 715676 w 2196"/>
                <a:gd name="T85" fmla="*/ 191199 h 2304"/>
                <a:gd name="T86" fmla="*/ 732332 w 2196"/>
                <a:gd name="T87" fmla="*/ 152260 h 2304"/>
                <a:gd name="T88" fmla="*/ 769807 w 2196"/>
                <a:gd name="T89" fmla="*/ 111569 h 2304"/>
                <a:gd name="T90" fmla="*/ 801557 w 2196"/>
                <a:gd name="T91" fmla="*/ 73067 h 2304"/>
                <a:gd name="T92" fmla="*/ 773971 w 2196"/>
                <a:gd name="T93" fmla="*/ 34127 h 2304"/>
                <a:gd name="T94" fmla="*/ 728168 w 2196"/>
                <a:gd name="T95" fmla="*/ 10938 h 2304"/>
                <a:gd name="T96" fmla="*/ 671955 w 2196"/>
                <a:gd name="T97" fmla="*/ 0 h 2304"/>
                <a:gd name="T98" fmla="*/ 620426 w 2196"/>
                <a:gd name="T99" fmla="*/ 8313 h 2304"/>
                <a:gd name="T100" fmla="*/ 577746 w 2196"/>
                <a:gd name="T101" fmla="*/ 34127 h 2304"/>
                <a:gd name="T102" fmla="*/ 512684 w 2196"/>
                <a:gd name="T103" fmla="*/ 68254 h 2304"/>
                <a:gd name="T104" fmla="*/ 471045 w 2196"/>
                <a:gd name="T105" fmla="*/ 71317 h 2304"/>
                <a:gd name="T106" fmla="*/ 424721 w 2196"/>
                <a:gd name="T107" fmla="*/ 61691 h 2304"/>
                <a:gd name="T108" fmla="*/ 384123 w 2196"/>
                <a:gd name="T109" fmla="*/ 50753 h 2304"/>
                <a:gd name="T110" fmla="*/ 328430 w 2196"/>
                <a:gd name="T111" fmla="*/ 65629 h 2304"/>
                <a:gd name="T112" fmla="*/ 305008 w 2196"/>
                <a:gd name="T113" fmla="*/ 97131 h 2304"/>
                <a:gd name="T114" fmla="*/ 282107 w 2196"/>
                <a:gd name="T115" fmla="*/ 129946 h 2304"/>
                <a:gd name="T116" fmla="*/ 276902 w 2196"/>
                <a:gd name="T117" fmla="*/ 172823 h 2304"/>
                <a:gd name="T118" fmla="*/ 321664 w 2196"/>
                <a:gd name="T119" fmla="*/ 192075 h 2304"/>
                <a:gd name="T120" fmla="*/ 370070 w 2196"/>
                <a:gd name="T121" fmla="*/ 213076 h 2304"/>
                <a:gd name="T122" fmla="*/ 413791 w 2196"/>
                <a:gd name="T123" fmla="*/ 236265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grpSp>
      <p:sp>
        <p:nvSpPr>
          <p:cNvPr id="2061" name="Text Box 96"/>
          <p:cNvSpPr txBox="1">
            <a:spLocks noChangeArrowheads="1"/>
          </p:cNvSpPr>
          <p:nvPr/>
        </p:nvSpPr>
        <p:spPr bwMode="auto">
          <a:xfrm>
            <a:off x="1415143" y="1318759"/>
            <a:ext cx="2830286" cy="64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1200">
                <a:solidFill>
                  <a:schemeClr val="tx1"/>
                </a:solidFill>
                <a:latin typeface="Arial" panose="020B0604020202020204" pitchFamily="34" charset="0"/>
                <a:cs typeface="Arial" panose="020B0604020202020204" pitchFamily="34" charset="0"/>
              </a:defRPr>
            </a:lvl1pPr>
            <a:lvl2pPr marL="742950" indent="-285750" defTabSz="1279525" eaLnBrk="0" hangingPunct="0">
              <a:defRPr sz="1200">
                <a:solidFill>
                  <a:schemeClr val="tx1"/>
                </a:solidFill>
                <a:latin typeface="Arial" panose="020B0604020202020204" pitchFamily="34" charset="0"/>
                <a:cs typeface="Arial" panose="020B0604020202020204" pitchFamily="34" charset="0"/>
              </a:defRPr>
            </a:lvl2pPr>
            <a:lvl3pPr marL="1143000" indent="-228600" defTabSz="1279525" eaLnBrk="0" hangingPunct="0">
              <a:defRPr sz="1200">
                <a:solidFill>
                  <a:schemeClr val="tx1"/>
                </a:solidFill>
                <a:latin typeface="Arial" panose="020B0604020202020204" pitchFamily="34" charset="0"/>
                <a:cs typeface="Arial" panose="020B0604020202020204" pitchFamily="34" charset="0"/>
              </a:defRPr>
            </a:lvl3pPr>
            <a:lvl4pPr marL="1600200" indent="-228600" defTabSz="1279525" eaLnBrk="0" hangingPunct="0">
              <a:defRPr sz="1200">
                <a:solidFill>
                  <a:schemeClr val="tx1"/>
                </a:solidFill>
                <a:latin typeface="Arial" panose="020B0604020202020204" pitchFamily="34" charset="0"/>
                <a:cs typeface="Arial" panose="020B0604020202020204" pitchFamily="34" charset="0"/>
              </a:defRPr>
            </a:lvl4pPr>
            <a:lvl5pPr marL="2057400" indent="-228600" defTabSz="1279525" eaLnBrk="0" hangingPunct="0">
              <a:defRPr sz="12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714" dirty="0">
                <a:latin typeface="+mn-lt"/>
              </a:rPr>
              <a:t>1. </a:t>
            </a:r>
            <a:r>
              <a:rPr lang="sr-Cyrl-BA" altLang="en-US" sz="714" dirty="0">
                <a:latin typeface="+mn-lt"/>
              </a:rPr>
              <a:t>Пребројани важећи гласачки листићи (за градоначелника Града Источно Сарајево)</a:t>
            </a:r>
            <a:r>
              <a:rPr lang="en-US" altLang="en-US" sz="714" dirty="0">
                <a:latin typeface="+mn-lt"/>
              </a:rPr>
              <a:t> </a:t>
            </a:r>
          </a:p>
          <a:p>
            <a:pPr eaLnBrk="1" hangingPunct="1">
              <a:defRPr/>
            </a:pPr>
            <a:r>
              <a:rPr lang="en-US" altLang="en-US" sz="714" dirty="0">
                <a:latin typeface="+mn-lt"/>
              </a:rPr>
              <a:t>2. </a:t>
            </a:r>
            <a:r>
              <a:rPr lang="sr-Cyrl-BA" altLang="en-US" sz="714" dirty="0">
                <a:latin typeface="+mn-lt"/>
              </a:rPr>
              <a:t>Провидна пластична врећа са</a:t>
            </a:r>
            <a:r>
              <a:rPr lang="en-US" altLang="en-US" sz="714" dirty="0">
                <a:latin typeface="+mn-lt"/>
              </a:rPr>
              <a:t>: </a:t>
            </a:r>
          </a:p>
          <a:p>
            <a:pPr eaLnBrk="1" hangingPunct="1">
              <a:defRPr/>
            </a:pPr>
            <a:r>
              <a:rPr lang="en-US" altLang="en-US" sz="714" dirty="0">
                <a:latin typeface="+mn-lt"/>
              </a:rPr>
              <a:t>- </a:t>
            </a:r>
            <a:r>
              <a:rPr lang="sr-Cyrl-BA" altLang="en-US" sz="714" dirty="0">
                <a:latin typeface="+mn-lt"/>
              </a:rPr>
              <a:t>Коверта</a:t>
            </a:r>
            <a:r>
              <a:rPr lang="en-US" altLang="en-US" sz="714" dirty="0">
                <a:latin typeface="+mn-lt"/>
              </a:rPr>
              <a:t> –</a:t>
            </a:r>
            <a:r>
              <a:rPr lang="sr-Cyrl-BA" altLang="en-US" sz="714" dirty="0">
                <a:latin typeface="+mn-lt"/>
              </a:rPr>
              <a:t>неважећи гласачки листићи</a:t>
            </a:r>
            <a:endParaRPr lang="en-US" altLang="en-US" sz="714" dirty="0">
              <a:latin typeface="+mn-lt"/>
            </a:endParaRPr>
          </a:p>
          <a:p>
            <a:pPr eaLnBrk="1" hangingPunct="1">
              <a:defRPr/>
            </a:pPr>
            <a:r>
              <a:rPr lang="en-US" altLang="en-US" sz="714" dirty="0">
                <a:latin typeface="+mn-lt"/>
              </a:rPr>
              <a:t>- </a:t>
            </a:r>
            <a:r>
              <a:rPr lang="hr-BA" altLang="en-US" sz="714" dirty="0">
                <a:latin typeface="+mn-lt"/>
              </a:rPr>
              <a:t>Коверта</a:t>
            </a:r>
            <a:r>
              <a:rPr lang="en-US" altLang="en-US" sz="714" dirty="0">
                <a:latin typeface="+mn-lt"/>
              </a:rPr>
              <a:t> –</a:t>
            </a:r>
            <a:r>
              <a:rPr lang="sr-Cyrl-BA" altLang="en-US" sz="714" dirty="0">
                <a:latin typeface="+mn-lt"/>
              </a:rPr>
              <a:t>Образац за збирне резултате</a:t>
            </a:r>
            <a:r>
              <a:rPr lang="hr-BA" altLang="en-US" sz="714" dirty="0">
                <a:latin typeface="+mn-lt"/>
              </a:rPr>
              <a:t> ЗР </a:t>
            </a:r>
            <a:r>
              <a:rPr lang="en-US" altLang="en-US" sz="714" dirty="0">
                <a:latin typeface="+mn-lt"/>
              </a:rPr>
              <a:t>(</a:t>
            </a:r>
            <a:r>
              <a:rPr lang="sr-Cyrl-BA" altLang="en-US" sz="714" dirty="0">
                <a:latin typeface="+mn-lt"/>
              </a:rPr>
              <a:t>плава копија</a:t>
            </a:r>
            <a:r>
              <a:rPr lang="en-US" altLang="en-US" sz="714" dirty="0">
                <a:latin typeface="+mn-lt"/>
              </a:rPr>
              <a:t>)</a:t>
            </a:r>
          </a:p>
        </p:txBody>
      </p:sp>
      <p:sp>
        <p:nvSpPr>
          <p:cNvPr id="2060" name="Text Box 108"/>
          <p:cNvSpPr txBox="1">
            <a:spLocks noChangeArrowheads="1"/>
          </p:cNvSpPr>
          <p:nvPr/>
        </p:nvSpPr>
        <p:spPr bwMode="auto">
          <a:xfrm>
            <a:off x="4844143" y="1143000"/>
            <a:ext cx="3584349"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sr-Latn-CS" altLang="en-US" sz="1786"/>
          </a:p>
        </p:txBody>
      </p:sp>
      <p:sp>
        <p:nvSpPr>
          <p:cNvPr id="3" name="Rectangle 114"/>
          <p:cNvSpPr>
            <a:spLocks noChangeArrowheads="1"/>
          </p:cNvSpPr>
          <p:nvPr/>
        </p:nvSpPr>
        <p:spPr bwMode="auto">
          <a:xfrm>
            <a:off x="4680857" y="3537857"/>
            <a:ext cx="4027714" cy="1088571"/>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en-US" sz="857">
              <a:latin typeface="Arial" panose="020B0604020202020204" pitchFamily="34" charset="0"/>
            </a:endParaRPr>
          </a:p>
        </p:txBody>
      </p:sp>
      <p:grpSp>
        <p:nvGrpSpPr>
          <p:cNvPr id="2062" name="Group 115"/>
          <p:cNvGrpSpPr>
            <a:grpSpLocks/>
          </p:cNvGrpSpPr>
          <p:nvPr/>
        </p:nvGrpSpPr>
        <p:grpSpPr bwMode="auto">
          <a:xfrm>
            <a:off x="4789714" y="3830411"/>
            <a:ext cx="816429" cy="523875"/>
            <a:chOff x="4320" y="628"/>
            <a:chExt cx="816" cy="524"/>
          </a:xfrm>
        </p:grpSpPr>
        <p:sp>
          <p:nvSpPr>
            <p:cNvPr id="2092" name="Freeform 116"/>
            <p:cNvSpPr>
              <a:spLocks/>
            </p:cNvSpPr>
            <p:nvPr/>
          </p:nvSpPr>
          <p:spPr bwMode="auto">
            <a:xfrm>
              <a:off x="4320" y="628"/>
              <a:ext cx="816" cy="524"/>
            </a:xfrm>
            <a:custGeom>
              <a:avLst/>
              <a:gdLst>
                <a:gd name="T0" fmla="*/ 800 w 827"/>
                <a:gd name="T1" fmla="*/ 0 h 531"/>
                <a:gd name="T2" fmla="*/ 0 w 827"/>
                <a:gd name="T3" fmla="*/ 0 h 531"/>
                <a:gd name="T4" fmla="*/ 0 w 827"/>
                <a:gd name="T5" fmla="*/ 524 h 531"/>
                <a:gd name="T6" fmla="*/ 816 w 827"/>
                <a:gd name="T7" fmla="*/ 524 h 531"/>
                <a:gd name="T8" fmla="*/ 816 w 827"/>
                <a:gd name="T9" fmla="*/ 0 h 531"/>
                <a:gd name="T10" fmla="*/ 800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93" name="Freeform 117"/>
            <p:cNvSpPr>
              <a:spLocks/>
            </p:cNvSpPr>
            <p:nvPr/>
          </p:nvSpPr>
          <p:spPr bwMode="auto">
            <a:xfrm>
              <a:off x="4352" y="659"/>
              <a:ext cx="753" cy="462"/>
            </a:xfrm>
            <a:custGeom>
              <a:avLst/>
              <a:gdLst>
                <a:gd name="T0" fmla="*/ 753 w 763"/>
                <a:gd name="T1" fmla="*/ 81 h 469"/>
                <a:gd name="T2" fmla="*/ 753 w 763"/>
                <a:gd name="T3" fmla="*/ 381 h 469"/>
                <a:gd name="T4" fmla="*/ 748 w 763"/>
                <a:gd name="T5" fmla="*/ 462 h 469"/>
                <a:gd name="T6" fmla="*/ 727 w 763"/>
                <a:gd name="T7" fmla="*/ 462 h 469"/>
                <a:gd name="T8" fmla="*/ 695 w 763"/>
                <a:gd name="T9" fmla="*/ 462 h 469"/>
                <a:gd name="T10" fmla="*/ 651 w 763"/>
                <a:gd name="T11" fmla="*/ 462 h 469"/>
                <a:gd name="T12" fmla="*/ 599 w 763"/>
                <a:gd name="T13" fmla="*/ 462 h 469"/>
                <a:gd name="T14" fmla="*/ 541 w 763"/>
                <a:gd name="T15" fmla="*/ 462 h 469"/>
                <a:gd name="T16" fmla="*/ 477 w 763"/>
                <a:gd name="T17" fmla="*/ 462 h 469"/>
                <a:gd name="T18" fmla="*/ 411 w 763"/>
                <a:gd name="T19" fmla="*/ 462 h 469"/>
                <a:gd name="T20" fmla="*/ 342 w 763"/>
                <a:gd name="T21" fmla="*/ 462 h 469"/>
                <a:gd name="T22" fmla="*/ 276 w 763"/>
                <a:gd name="T23" fmla="*/ 462 h 469"/>
                <a:gd name="T24" fmla="*/ 211 w 763"/>
                <a:gd name="T25" fmla="*/ 462 h 469"/>
                <a:gd name="T26" fmla="*/ 154 w 763"/>
                <a:gd name="T27" fmla="*/ 462 h 469"/>
                <a:gd name="T28" fmla="*/ 102 w 763"/>
                <a:gd name="T29" fmla="*/ 462 h 469"/>
                <a:gd name="T30" fmla="*/ 58 w 763"/>
                <a:gd name="T31" fmla="*/ 462 h 469"/>
                <a:gd name="T32" fmla="*/ 25 w 763"/>
                <a:gd name="T33" fmla="*/ 462 h 469"/>
                <a:gd name="T34" fmla="*/ 5 w 763"/>
                <a:gd name="T35" fmla="*/ 462 h 469"/>
                <a:gd name="T36" fmla="*/ 0 w 763"/>
                <a:gd name="T37" fmla="*/ 381 h 469"/>
                <a:gd name="T38" fmla="*/ 0 w 763"/>
                <a:gd name="T39" fmla="*/ 81 h 469"/>
                <a:gd name="T40" fmla="*/ 5 w 763"/>
                <a:gd name="T41" fmla="*/ 0 h 469"/>
                <a:gd name="T42" fmla="*/ 25 w 763"/>
                <a:gd name="T43" fmla="*/ 0 h 469"/>
                <a:gd name="T44" fmla="*/ 58 w 763"/>
                <a:gd name="T45" fmla="*/ 0 h 469"/>
                <a:gd name="T46" fmla="*/ 102 w 763"/>
                <a:gd name="T47" fmla="*/ 0 h 469"/>
                <a:gd name="T48" fmla="*/ 154 w 763"/>
                <a:gd name="T49" fmla="*/ 0 h 469"/>
                <a:gd name="T50" fmla="*/ 211 w 763"/>
                <a:gd name="T51" fmla="*/ 0 h 469"/>
                <a:gd name="T52" fmla="*/ 276 w 763"/>
                <a:gd name="T53" fmla="*/ 0 h 469"/>
                <a:gd name="T54" fmla="*/ 342 w 763"/>
                <a:gd name="T55" fmla="*/ 0 h 469"/>
                <a:gd name="T56" fmla="*/ 411 w 763"/>
                <a:gd name="T57" fmla="*/ 0 h 469"/>
                <a:gd name="T58" fmla="*/ 477 w 763"/>
                <a:gd name="T59" fmla="*/ 0 h 469"/>
                <a:gd name="T60" fmla="*/ 541 w 763"/>
                <a:gd name="T61" fmla="*/ 0 h 469"/>
                <a:gd name="T62" fmla="*/ 599 w 763"/>
                <a:gd name="T63" fmla="*/ 0 h 469"/>
                <a:gd name="T64" fmla="*/ 651 w 763"/>
                <a:gd name="T65" fmla="*/ 0 h 469"/>
                <a:gd name="T66" fmla="*/ 695 w 763"/>
                <a:gd name="T67" fmla="*/ 0 h 469"/>
                <a:gd name="T68" fmla="*/ 727 w 763"/>
                <a:gd name="T69" fmla="*/ 0 h 469"/>
                <a:gd name="T70" fmla="*/ 748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94" name="Freeform 118"/>
            <p:cNvSpPr>
              <a:spLocks/>
            </p:cNvSpPr>
            <p:nvPr/>
          </p:nvSpPr>
          <p:spPr bwMode="auto">
            <a:xfrm>
              <a:off x="4332" y="644"/>
              <a:ext cx="791" cy="495"/>
            </a:xfrm>
            <a:custGeom>
              <a:avLst/>
              <a:gdLst>
                <a:gd name="T0" fmla="*/ 791 w 803"/>
                <a:gd name="T1" fmla="*/ 476 h 503"/>
                <a:gd name="T2" fmla="*/ 578 w 803"/>
                <a:gd name="T3" fmla="*/ 147 h 503"/>
                <a:gd name="T4" fmla="*/ 782 w 803"/>
                <a:gd name="T5" fmla="*/ 26 h 503"/>
                <a:gd name="T6" fmla="*/ 769 w 803"/>
                <a:gd name="T7" fmla="*/ 4 h 503"/>
                <a:gd name="T8" fmla="*/ 765 w 803"/>
                <a:gd name="T9" fmla="*/ 6 h 503"/>
                <a:gd name="T10" fmla="*/ 754 w 803"/>
                <a:gd name="T11" fmla="*/ 13 h 503"/>
                <a:gd name="T12" fmla="*/ 736 w 803"/>
                <a:gd name="T13" fmla="*/ 24 h 503"/>
                <a:gd name="T14" fmla="*/ 710 w 803"/>
                <a:gd name="T15" fmla="*/ 38 h 503"/>
                <a:gd name="T16" fmla="*/ 683 w 803"/>
                <a:gd name="T17" fmla="*/ 55 h 503"/>
                <a:gd name="T18" fmla="*/ 650 w 803"/>
                <a:gd name="T19" fmla="*/ 74 h 503"/>
                <a:gd name="T20" fmla="*/ 617 w 803"/>
                <a:gd name="T21" fmla="*/ 94 h 503"/>
                <a:gd name="T22" fmla="*/ 581 w 803"/>
                <a:gd name="T23" fmla="*/ 115 h 503"/>
                <a:gd name="T24" fmla="*/ 546 w 803"/>
                <a:gd name="T25" fmla="*/ 136 h 503"/>
                <a:gd name="T26" fmla="*/ 511 w 803"/>
                <a:gd name="T27" fmla="*/ 156 h 503"/>
                <a:gd name="T28" fmla="*/ 479 w 803"/>
                <a:gd name="T29" fmla="*/ 176 h 503"/>
                <a:gd name="T30" fmla="*/ 449 w 803"/>
                <a:gd name="T31" fmla="*/ 193 h 503"/>
                <a:gd name="T32" fmla="*/ 424 w 803"/>
                <a:gd name="T33" fmla="*/ 208 h 503"/>
                <a:gd name="T34" fmla="*/ 404 w 803"/>
                <a:gd name="T35" fmla="*/ 220 h 503"/>
                <a:gd name="T36" fmla="*/ 390 w 803"/>
                <a:gd name="T37" fmla="*/ 228 h 503"/>
                <a:gd name="T38" fmla="*/ 384 w 803"/>
                <a:gd name="T39" fmla="*/ 231 h 503"/>
                <a:gd name="T40" fmla="*/ 374 w 803"/>
                <a:gd name="T41" fmla="*/ 225 h 503"/>
                <a:gd name="T42" fmla="*/ 358 w 803"/>
                <a:gd name="T43" fmla="*/ 216 h 503"/>
                <a:gd name="T44" fmla="*/ 335 w 803"/>
                <a:gd name="T45" fmla="*/ 201 h 503"/>
                <a:gd name="T46" fmla="*/ 310 w 803"/>
                <a:gd name="T47" fmla="*/ 186 h 503"/>
                <a:gd name="T48" fmla="*/ 286 w 803"/>
                <a:gd name="T49" fmla="*/ 170 h 503"/>
                <a:gd name="T50" fmla="*/ 266 w 803"/>
                <a:gd name="T51" fmla="*/ 157 h 503"/>
                <a:gd name="T52" fmla="*/ 251 w 803"/>
                <a:gd name="T53" fmla="*/ 149 h 503"/>
                <a:gd name="T54" fmla="*/ 245 w 803"/>
                <a:gd name="T55" fmla="*/ 146 h 503"/>
                <a:gd name="T56" fmla="*/ 24 w 803"/>
                <a:gd name="T57" fmla="*/ 0 h 503"/>
                <a:gd name="T58" fmla="*/ 10 w 803"/>
                <a:gd name="T59" fmla="*/ 21 h 503"/>
                <a:gd name="T60" fmla="*/ 213 w 803"/>
                <a:gd name="T61" fmla="*/ 154 h 503"/>
                <a:gd name="T62" fmla="*/ 0 w 803"/>
                <a:gd name="T63" fmla="*/ 482 h 503"/>
                <a:gd name="T64" fmla="*/ 21 w 803"/>
                <a:gd name="T65" fmla="*/ 495 h 503"/>
                <a:gd name="T66" fmla="*/ 232 w 803"/>
                <a:gd name="T67" fmla="*/ 168 h 503"/>
                <a:gd name="T68" fmla="*/ 244 w 803"/>
                <a:gd name="T69" fmla="*/ 175 h 503"/>
                <a:gd name="T70" fmla="*/ 263 w 803"/>
                <a:gd name="T71" fmla="*/ 186 h 503"/>
                <a:gd name="T72" fmla="*/ 288 w 803"/>
                <a:gd name="T73" fmla="*/ 201 h 503"/>
                <a:gd name="T74" fmla="*/ 314 w 803"/>
                <a:gd name="T75" fmla="*/ 217 h 503"/>
                <a:gd name="T76" fmla="*/ 341 w 803"/>
                <a:gd name="T77" fmla="*/ 233 h 503"/>
                <a:gd name="T78" fmla="*/ 363 w 803"/>
                <a:gd name="T79" fmla="*/ 247 h 503"/>
                <a:gd name="T80" fmla="*/ 378 w 803"/>
                <a:gd name="T81" fmla="*/ 258 h 503"/>
                <a:gd name="T82" fmla="*/ 384 w 803"/>
                <a:gd name="T83" fmla="*/ 261 h 503"/>
                <a:gd name="T84" fmla="*/ 557 w 803"/>
                <a:gd name="T85" fmla="*/ 158 h 503"/>
                <a:gd name="T86" fmla="*/ 769 w 803"/>
                <a:gd name="T87" fmla="*/ 491 h 503"/>
                <a:gd name="T88" fmla="*/ 791 w 803"/>
                <a:gd name="T89" fmla="*/ 476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grpSp>
      <p:sp>
        <p:nvSpPr>
          <p:cNvPr id="2070" name="Text Box 119"/>
          <p:cNvSpPr txBox="1">
            <a:spLocks noChangeArrowheads="1"/>
          </p:cNvSpPr>
          <p:nvPr/>
        </p:nvSpPr>
        <p:spPr bwMode="auto">
          <a:xfrm>
            <a:off x="5823857" y="3794126"/>
            <a:ext cx="2884714" cy="53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1200">
                <a:solidFill>
                  <a:schemeClr val="tx1"/>
                </a:solidFill>
                <a:latin typeface="Arial" panose="020B0604020202020204" pitchFamily="34" charset="0"/>
                <a:cs typeface="Arial" panose="020B0604020202020204" pitchFamily="34" charset="0"/>
              </a:defRPr>
            </a:lvl1pPr>
            <a:lvl2pPr marL="742950" indent="-285750" defTabSz="1279525" eaLnBrk="0" hangingPunct="0">
              <a:defRPr sz="1200">
                <a:solidFill>
                  <a:schemeClr val="tx1"/>
                </a:solidFill>
                <a:latin typeface="Arial" panose="020B0604020202020204" pitchFamily="34" charset="0"/>
                <a:cs typeface="Arial" panose="020B0604020202020204" pitchFamily="34" charset="0"/>
              </a:defRPr>
            </a:lvl2pPr>
            <a:lvl3pPr marL="1143000" indent="-228600" defTabSz="1279525" eaLnBrk="0" hangingPunct="0">
              <a:defRPr sz="1200">
                <a:solidFill>
                  <a:schemeClr val="tx1"/>
                </a:solidFill>
                <a:latin typeface="Arial" panose="020B0604020202020204" pitchFamily="34" charset="0"/>
                <a:cs typeface="Arial" panose="020B0604020202020204" pitchFamily="34" charset="0"/>
              </a:defRPr>
            </a:lvl3pPr>
            <a:lvl4pPr marL="1600200" indent="-228600" defTabSz="1279525" eaLnBrk="0" hangingPunct="0">
              <a:defRPr sz="1200">
                <a:solidFill>
                  <a:schemeClr val="tx1"/>
                </a:solidFill>
                <a:latin typeface="Arial" panose="020B0604020202020204" pitchFamily="34" charset="0"/>
                <a:cs typeface="Arial" panose="020B0604020202020204" pitchFamily="34" charset="0"/>
              </a:defRPr>
            </a:lvl4pPr>
            <a:lvl5pPr marL="2057400" indent="-228600" defTabSz="1279525" eaLnBrk="0" hangingPunct="0">
              <a:defRPr sz="12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defRPr/>
            </a:pPr>
            <a:r>
              <a:rPr lang="sr-Cyrl-BA" altLang="en-US" sz="714" b="1" dirty="0">
                <a:latin typeface="+mn-lt"/>
              </a:rPr>
              <a:t>Коверта за предсједника бирачког одбора</a:t>
            </a:r>
            <a:r>
              <a:rPr lang="sr-Cyrl-BA" altLang="en-US" sz="714" b="1" noProof="1">
                <a:latin typeface="+mn-lt"/>
              </a:rPr>
              <a:t>:</a:t>
            </a:r>
          </a:p>
          <a:p>
            <a:pPr eaLnBrk="1" hangingPunct="1">
              <a:defRPr/>
            </a:pPr>
            <a:r>
              <a:rPr lang="sr-Cyrl-BA" altLang="en-US" sz="714" noProof="1">
                <a:latin typeface="+mn-lt"/>
              </a:rPr>
              <a:t>- </a:t>
            </a:r>
            <a:r>
              <a:rPr lang="sr-Cyrl-BA" altLang="en-US" sz="714" dirty="0">
                <a:latin typeface="+mn-lt"/>
              </a:rPr>
              <a:t>Образац за бројно стање БС (црвена копија)</a:t>
            </a:r>
            <a:endParaRPr lang="sr-Cyrl-BA" altLang="en-US" sz="714" noProof="1">
              <a:latin typeface="+mn-lt"/>
            </a:endParaRPr>
          </a:p>
          <a:p>
            <a:pPr eaLnBrk="1" hangingPunct="1">
              <a:defRPr/>
            </a:pPr>
            <a:r>
              <a:rPr lang="sr-Cyrl-BA" altLang="en-US" sz="714" noProof="1">
                <a:latin typeface="+mn-lt"/>
              </a:rPr>
              <a:t>-</a:t>
            </a:r>
            <a:r>
              <a:rPr lang="sr-Cyrl-BA" altLang="en-US" sz="714" dirty="0">
                <a:latin typeface="+mn-lt"/>
              </a:rPr>
              <a:t> </a:t>
            </a:r>
            <a:r>
              <a:rPr lang="hr-HR" altLang="en-US" sz="714" dirty="0">
                <a:latin typeface="+mn-lt"/>
              </a:rPr>
              <a:t>Обрасци за збирне резултате ЗР –већински глас и отворена листа</a:t>
            </a:r>
            <a:r>
              <a:rPr lang="hr-BA" altLang="en-US" sz="714" dirty="0">
                <a:latin typeface="+mn-lt"/>
              </a:rPr>
              <a:t> </a:t>
            </a:r>
            <a:r>
              <a:rPr lang="hr-HR" altLang="en-US" sz="714" dirty="0">
                <a:latin typeface="+mn-lt"/>
              </a:rPr>
              <a:t>(</a:t>
            </a:r>
            <a:r>
              <a:rPr lang="sr-Cyrl-BA" altLang="en-US" sz="714" dirty="0">
                <a:latin typeface="+mn-lt"/>
              </a:rPr>
              <a:t>ц</a:t>
            </a:r>
            <a:r>
              <a:rPr lang="hr-HR" altLang="en-US" sz="714" dirty="0">
                <a:latin typeface="+mn-lt"/>
              </a:rPr>
              <a:t>рвена копија)</a:t>
            </a:r>
          </a:p>
        </p:txBody>
      </p:sp>
      <p:sp>
        <p:nvSpPr>
          <p:cNvPr id="2064" name="Rectangle 121"/>
          <p:cNvSpPr>
            <a:spLocks noChangeArrowheads="1"/>
          </p:cNvSpPr>
          <p:nvPr/>
        </p:nvSpPr>
        <p:spPr bwMode="auto">
          <a:xfrm>
            <a:off x="4680857" y="4844143"/>
            <a:ext cx="4027714" cy="1088571"/>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en-US" sz="857">
              <a:latin typeface="Arial" panose="020B0604020202020204" pitchFamily="34" charset="0"/>
            </a:endParaRPr>
          </a:p>
        </p:txBody>
      </p:sp>
      <p:grpSp>
        <p:nvGrpSpPr>
          <p:cNvPr id="2065" name="Group 122"/>
          <p:cNvGrpSpPr>
            <a:grpSpLocks/>
          </p:cNvGrpSpPr>
          <p:nvPr/>
        </p:nvGrpSpPr>
        <p:grpSpPr bwMode="auto">
          <a:xfrm>
            <a:off x="4789715" y="5074331"/>
            <a:ext cx="827768" cy="531812"/>
            <a:chOff x="3936" y="1694"/>
            <a:chExt cx="730" cy="469"/>
          </a:xfrm>
        </p:grpSpPr>
        <p:sp>
          <p:nvSpPr>
            <p:cNvPr id="2089" name="Freeform 123"/>
            <p:cNvSpPr>
              <a:spLocks/>
            </p:cNvSpPr>
            <p:nvPr/>
          </p:nvSpPr>
          <p:spPr bwMode="auto">
            <a:xfrm>
              <a:off x="3936" y="1694"/>
              <a:ext cx="730" cy="469"/>
            </a:xfrm>
            <a:custGeom>
              <a:avLst/>
              <a:gdLst>
                <a:gd name="T0" fmla="*/ 716 w 827"/>
                <a:gd name="T1" fmla="*/ 0 h 531"/>
                <a:gd name="T2" fmla="*/ 0 w 827"/>
                <a:gd name="T3" fmla="*/ 0 h 531"/>
                <a:gd name="T4" fmla="*/ 0 w 827"/>
                <a:gd name="T5" fmla="*/ 469 h 531"/>
                <a:gd name="T6" fmla="*/ 730 w 827"/>
                <a:gd name="T7" fmla="*/ 469 h 531"/>
                <a:gd name="T8" fmla="*/ 730 w 827"/>
                <a:gd name="T9" fmla="*/ 0 h 531"/>
                <a:gd name="T10" fmla="*/ 716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90" name="Freeform 124"/>
            <p:cNvSpPr>
              <a:spLocks/>
            </p:cNvSpPr>
            <p:nvPr/>
          </p:nvSpPr>
          <p:spPr bwMode="auto">
            <a:xfrm>
              <a:off x="3968" y="1725"/>
              <a:ext cx="674" cy="414"/>
            </a:xfrm>
            <a:custGeom>
              <a:avLst/>
              <a:gdLst>
                <a:gd name="T0" fmla="*/ 674 w 763"/>
                <a:gd name="T1" fmla="*/ 72 h 469"/>
                <a:gd name="T2" fmla="*/ 674 w 763"/>
                <a:gd name="T3" fmla="*/ 342 h 469"/>
                <a:gd name="T4" fmla="*/ 670 w 763"/>
                <a:gd name="T5" fmla="*/ 414 h 469"/>
                <a:gd name="T6" fmla="*/ 651 w 763"/>
                <a:gd name="T7" fmla="*/ 414 h 469"/>
                <a:gd name="T8" fmla="*/ 622 w 763"/>
                <a:gd name="T9" fmla="*/ 414 h 469"/>
                <a:gd name="T10" fmla="*/ 583 w 763"/>
                <a:gd name="T11" fmla="*/ 414 h 469"/>
                <a:gd name="T12" fmla="*/ 536 w 763"/>
                <a:gd name="T13" fmla="*/ 414 h 469"/>
                <a:gd name="T14" fmla="*/ 484 w 763"/>
                <a:gd name="T15" fmla="*/ 414 h 469"/>
                <a:gd name="T16" fmla="*/ 427 w 763"/>
                <a:gd name="T17" fmla="*/ 414 h 469"/>
                <a:gd name="T18" fmla="*/ 367 w 763"/>
                <a:gd name="T19" fmla="*/ 414 h 469"/>
                <a:gd name="T20" fmla="*/ 307 w 763"/>
                <a:gd name="T21" fmla="*/ 414 h 469"/>
                <a:gd name="T22" fmla="*/ 247 w 763"/>
                <a:gd name="T23" fmla="*/ 414 h 469"/>
                <a:gd name="T24" fmla="*/ 189 w 763"/>
                <a:gd name="T25" fmla="*/ 414 h 469"/>
                <a:gd name="T26" fmla="*/ 138 w 763"/>
                <a:gd name="T27" fmla="*/ 414 h 469"/>
                <a:gd name="T28" fmla="*/ 91 w 763"/>
                <a:gd name="T29" fmla="*/ 414 h 469"/>
                <a:gd name="T30" fmla="*/ 52 w 763"/>
                <a:gd name="T31" fmla="*/ 414 h 469"/>
                <a:gd name="T32" fmla="*/ 22 w 763"/>
                <a:gd name="T33" fmla="*/ 414 h 469"/>
                <a:gd name="T34" fmla="*/ 4 w 763"/>
                <a:gd name="T35" fmla="*/ 414 h 469"/>
                <a:gd name="T36" fmla="*/ 0 w 763"/>
                <a:gd name="T37" fmla="*/ 342 h 469"/>
                <a:gd name="T38" fmla="*/ 0 w 763"/>
                <a:gd name="T39" fmla="*/ 72 h 469"/>
                <a:gd name="T40" fmla="*/ 4 w 763"/>
                <a:gd name="T41" fmla="*/ 0 h 469"/>
                <a:gd name="T42" fmla="*/ 22 w 763"/>
                <a:gd name="T43" fmla="*/ 0 h 469"/>
                <a:gd name="T44" fmla="*/ 52 w 763"/>
                <a:gd name="T45" fmla="*/ 0 h 469"/>
                <a:gd name="T46" fmla="*/ 91 w 763"/>
                <a:gd name="T47" fmla="*/ 0 h 469"/>
                <a:gd name="T48" fmla="*/ 138 w 763"/>
                <a:gd name="T49" fmla="*/ 0 h 469"/>
                <a:gd name="T50" fmla="*/ 189 w 763"/>
                <a:gd name="T51" fmla="*/ 0 h 469"/>
                <a:gd name="T52" fmla="*/ 247 w 763"/>
                <a:gd name="T53" fmla="*/ 0 h 469"/>
                <a:gd name="T54" fmla="*/ 307 w 763"/>
                <a:gd name="T55" fmla="*/ 0 h 469"/>
                <a:gd name="T56" fmla="*/ 367 w 763"/>
                <a:gd name="T57" fmla="*/ 0 h 469"/>
                <a:gd name="T58" fmla="*/ 427 w 763"/>
                <a:gd name="T59" fmla="*/ 0 h 469"/>
                <a:gd name="T60" fmla="*/ 484 w 763"/>
                <a:gd name="T61" fmla="*/ 0 h 469"/>
                <a:gd name="T62" fmla="*/ 536 w 763"/>
                <a:gd name="T63" fmla="*/ 0 h 469"/>
                <a:gd name="T64" fmla="*/ 583 w 763"/>
                <a:gd name="T65" fmla="*/ 0 h 469"/>
                <a:gd name="T66" fmla="*/ 622 w 763"/>
                <a:gd name="T67" fmla="*/ 0 h 469"/>
                <a:gd name="T68" fmla="*/ 651 w 763"/>
                <a:gd name="T69" fmla="*/ 0 h 469"/>
                <a:gd name="T70" fmla="*/ 670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91" name="Freeform 125"/>
            <p:cNvSpPr>
              <a:spLocks/>
            </p:cNvSpPr>
            <p:nvPr/>
          </p:nvSpPr>
          <p:spPr bwMode="auto">
            <a:xfrm>
              <a:off x="3948" y="1710"/>
              <a:ext cx="708" cy="443"/>
            </a:xfrm>
            <a:custGeom>
              <a:avLst/>
              <a:gdLst>
                <a:gd name="T0" fmla="*/ 708 w 803"/>
                <a:gd name="T1" fmla="*/ 426 h 503"/>
                <a:gd name="T2" fmla="*/ 518 w 803"/>
                <a:gd name="T3" fmla="*/ 131 h 503"/>
                <a:gd name="T4" fmla="*/ 700 w 803"/>
                <a:gd name="T5" fmla="*/ 23 h 503"/>
                <a:gd name="T6" fmla="*/ 689 w 803"/>
                <a:gd name="T7" fmla="*/ 4 h 503"/>
                <a:gd name="T8" fmla="*/ 685 w 803"/>
                <a:gd name="T9" fmla="*/ 5 h 503"/>
                <a:gd name="T10" fmla="*/ 674 w 803"/>
                <a:gd name="T11" fmla="*/ 11 h 503"/>
                <a:gd name="T12" fmla="*/ 659 w 803"/>
                <a:gd name="T13" fmla="*/ 21 h 503"/>
                <a:gd name="T14" fmla="*/ 636 w 803"/>
                <a:gd name="T15" fmla="*/ 34 h 503"/>
                <a:gd name="T16" fmla="*/ 611 w 803"/>
                <a:gd name="T17" fmla="*/ 49 h 503"/>
                <a:gd name="T18" fmla="*/ 582 w 803"/>
                <a:gd name="T19" fmla="*/ 66 h 503"/>
                <a:gd name="T20" fmla="*/ 552 w 803"/>
                <a:gd name="T21" fmla="*/ 85 h 503"/>
                <a:gd name="T22" fmla="*/ 520 w 803"/>
                <a:gd name="T23" fmla="*/ 103 h 503"/>
                <a:gd name="T24" fmla="*/ 488 w 803"/>
                <a:gd name="T25" fmla="*/ 122 h 503"/>
                <a:gd name="T26" fmla="*/ 458 w 803"/>
                <a:gd name="T27" fmla="*/ 140 h 503"/>
                <a:gd name="T28" fmla="*/ 429 w 803"/>
                <a:gd name="T29" fmla="*/ 158 h 503"/>
                <a:gd name="T30" fmla="*/ 402 w 803"/>
                <a:gd name="T31" fmla="*/ 173 h 503"/>
                <a:gd name="T32" fmla="*/ 379 w 803"/>
                <a:gd name="T33" fmla="*/ 186 h 503"/>
                <a:gd name="T34" fmla="*/ 361 w 803"/>
                <a:gd name="T35" fmla="*/ 197 h 503"/>
                <a:gd name="T36" fmla="*/ 349 w 803"/>
                <a:gd name="T37" fmla="*/ 204 h 503"/>
                <a:gd name="T38" fmla="*/ 344 w 803"/>
                <a:gd name="T39" fmla="*/ 207 h 503"/>
                <a:gd name="T40" fmla="*/ 335 w 803"/>
                <a:gd name="T41" fmla="*/ 202 h 503"/>
                <a:gd name="T42" fmla="*/ 320 w 803"/>
                <a:gd name="T43" fmla="*/ 193 h 503"/>
                <a:gd name="T44" fmla="*/ 300 w 803"/>
                <a:gd name="T45" fmla="*/ 180 h 503"/>
                <a:gd name="T46" fmla="*/ 278 w 803"/>
                <a:gd name="T47" fmla="*/ 166 h 503"/>
                <a:gd name="T48" fmla="*/ 256 w 803"/>
                <a:gd name="T49" fmla="*/ 152 h 503"/>
                <a:gd name="T50" fmla="*/ 238 w 803"/>
                <a:gd name="T51" fmla="*/ 141 h 503"/>
                <a:gd name="T52" fmla="*/ 225 w 803"/>
                <a:gd name="T53" fmla="*/ 133 h 503"/>
                <a:gd name="T54" fmla="*/ 220 w 803"/>
                <a:gd name="T55" fmla="*/ 130 h 503"/>
                <a:gd name="T56" fmla="*/ 21 w 803"/>
                <a:gd name="T57" fmla="*/ 0 h 503"/>
                <a:gd name="T58" fmla="*/ 9 w 803"/>
                <a:gd name="T59" fmla="*/ 18 h 503"/>
                <a:gd name="T60" fmla="*/ 190 w 803"/>
                <a:gd name="T61" fmla="*/ 137 h 503"/>
                <a:gd name="T62" fmla="*/ 0 w 803"/>
                <a:gd name="T63" fmla="*/ 432 h 503"/>
                <a:gd name="T64" fmla="*/ 19 w 803"/>
                <a:gd name="T65" fmla="*/ 443 h 503"/>
                <a:gd name="T66" fmla="*/ 208 w 803"/>
                <a:gd name="T67" fmla="*/ 151 h 503"/>
                <a:gd name="T68" fmla="*/ 219 w 803"/>
                <a:gd name="T69" fmla="*/ 157 h 503"/>
                <a:gd name="T70" fmla="*/ 235 w 803"/>
                <a:gd name="T71" fmla="*/ 166 h 503"/>
                <a:gd name="T72" fmla="*/ 257 w 803"/>
                <a:gd name="T73" fmla="*/ 180 h 503"/>
                <a:gd name="T74" fmla="*/ 281 w 803"/>
                <a:gd name="T75" fmla="*/ 195 h 503"/>
                <a:gd name="T76" fmla="*/ 305 w 803"/>
                <a:gd name="T77" fmla="*/ 209 h 503"/>
                <a:gd name="T78" fmla="*/ 324 w 803"/>
                <a:gd name="T79" fmla="*/ 221 h 503"/>
                <a:gd name="T80" fmla="*/ 339 w 803"/>
                <a:gd name="T81" fmla="*/ 231 h 503"/>
                <a:gd name="T82" fmla="*/ 344 w 803"/>
                <a:gd name="T83" fmla="*/ 233 h 503"/>
                <a:gd name="T84" fmla="*/ 498 w 803"/>
                <a:gd name="T85" fmla="*/ 142 h 503"/>
                <a:gd name="T86" fmla="*/ 689 w 803"/>
                <a:gd name="T87" fmla="*/ 439 h 503"/>
                <a:gd name="T88" fmla="*/ 708 w 803"/>
                <a:gd name="T89" fmla="*/ 426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grpSp>
      <p:sp>
        <p:nvSpPr>
          <p:cNvPr id="2073" name="Text Box 126"/>
          <p:cNvSpPr txBox="1">
            <a:spLocks noChangeArrowheads="1"/>
          </p:cNvSpPr>
          <p:nvPr/>
        </p:nvSpPr>
        <p:spPr bwMode="auto">
          <a:xfrm>
            <a:off x="5878286" y="4989286"/>
            <a:ext cx="2830286" cy="64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1200">
                <a:solidFill>
                  <a:schemeClr val="tx1"/>
                </a:solidFill>
                <a:latin typeface="Arial" panose="020B0604020202020204" pitchFamily="34" charset="0"/>
                <a:cs typeface="Arial" panose="020B0604020202020204" pitchFamily="34" charset="0"/>
              </a:defRPr>
            </a:lvl1pPr>
            <a:lvl2pPr marL="742950" indent="-285750" defTabSz="1279525" eaLnBrk="0" hangingPunct="0">
              <a:defRPr sz="1200">
                <a:solidFill>
                  <a:schemeClr val="tx1"/>
                </a:solidFill>
                <a:latin typeface="Arial" panose="020B0604020202020204" pitchFamily="34" charset="0"/>
                <a:cs typeface="Arial" panose="020B0604020202020204" pitchFamily="34" charset="0"/>
              </a:defRPr>
            </a:lvl2pPr>
            <a:lvl3pPr marL="1143000" indent="-228600" defTabSz="1279525" eaLnBrk="0" hangingPunct="0">
              <a:defRPr sz="1200">
                <a:solidFill>
                  <a:schemeClr val="tx1"/>
                </a:solidFill>
                <a:latin typeface="Arial" panose="020B0604020202020204" pitchFamily="34" charset="0"/>
                <a:cs typeface="Arial" panose="020B0604020202020204" pitchFamily="34" charset="0"/>
              </a:defRPr>
            </a:lvl3pPr>
            <a:lvl4pPr marL="1600200" indent="-228600" defTabSz="1279525" eaLnBrk="0" hangingPunct="0">
              <a:defRPr sz="1200">
                <a:solidFill>
                  <a:schemeClr val="tx1"/>
                </a:solidFill>
                <a:latin typeface="Arial" panose="020B0604020202020204" pitchFamily="34" charset="0"/>
                <a:cs typeface="Arial" panose="020B0604020202020204" pitchFamily="34" charset="0"/>
              </a:defRPr>
            </a:lvl4pPr>
            <a:lvl5pPr marL="2057400" indent="-228600" defTabSz="1279525" eaLnBrk="0" hangingPunct="0">
              <a:defRPr sz="12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defRPr/>
            </a:pPr>
            <a:r>
              <a:rPr lang="sr-Cyrl-BA" altLang="en-US" sz="714" b="1" dirty="0">
                <a:latin typeface="+mn-lt"/>
              </a:rPr>
              <a:t>Коверта за предсједника изборне комисије</a:t>
            </a:r>
            <a:r>
              <a:rPr lang="sr-Cyrl-BA" altLang="en-US" sz="714" b="1" noProof="1">
                <a:latin typeface="+mn-lt"/>
              </a:rPr>
              <a:t>:</a:t>
            </a:r>
          </a:p>
          <a:p>
            <a:pPr eaLnBrk="1" hangingPunct="1">
              <a:defRPr/>
            </a:pPr>
            <a:r>
              <a:rPr lang="sr-Cyrl-BA" altLang="en-US" sz="714" noProof="1">
                <a:latin typeface="+mn-lt"/>
              </a:rPr>
              <a:t>- </a:t>
            </a:r>
            <a:r>
              <a:rPr lang="sr-Cyrl-BA" altLang="en-US" sz="714" dirty="0">
                <a:latin typeface="+mn-lt"/>
              </a:rPr>
              <a:t>Образац за бројно стање</a:t>
            </a:r>
            <a:r>
              <a:rPr lang="sr-Cyrl-BA" altLang="en-US" sz="714" noProof="1">
                <a:latin typeface="+mn-lt"/>
              </a:rPr>
              <a:t> </a:t>
            </a:r>
            <a:r>
              <a:rPr lang="sr-Cyrl-BA" altLang="en-US" sz="714" dirty="0">
                <a:latin typeface="+mn-lt"/>
              </a:rPr>
              <a:t>БС </a:t>
            </a:r>
            <a:r>
              <a:rPr lang="sr-Cyrl-BA" altLang="en-US" sz="714" noProof="1">
                <a:latin typeface="+mn-lt"/>
              </a:rPr>
              <a:t>(</a:t>
            </a:r>
            <a:r>
              <a:rPr lang="sr-Cyrl-BA" altLang="en-US" sz="714" dirty="0">
                <a:latin typeface="+mn-lt"/>
              </a:rPr>
              <a:t>зелена копија</a:t>
            </a:r>
            <a:r>
              <a:rPr lang="sr-Cyrl-BA" altLang="en-US" sz="714" noProof="1">
                <a:latin typeface="+mn-lt"/>
              </a:rPr>
              <a:t>)</a:t>
            </a:r>
          </a:p>
          <a:p>
            <a:pPr eaLnBrk="1" hangingPunct="1">
              <a:buFontTx/>
              <a:buChar char="-"/>
              <a:defRPr/>
            </a:pPr>
            <a:r>
              <a:rPr lang="hr-HR" altLang="en-US" sz="714" dirty="0">
                <a:latin typeface="+mn-lt"/>
              </a:rPr>
              <a:t>Обрасци за збирне резултате ЗР –већински глас и отворена листа</a:t>
            </a:r>
            <a:r>
              <a:rPr lang="hr-BA" altLang="en-US" sz="714" dirty="0">
                <a:latin typeface="+mn-lt"/>
              </a:rPr>
              <a:t> </a:t>
            </a:r>
            <a:r>
              <a:rPr lang="hr-HR" altLang="en-US" sz="714" dirty="0">
                <a:latin typeface="+mn-lt"/>
              </a:rPr>
              <a:t>(зелена копија)</a:t>
            </a:r>
          </a:p>
          <a:p>
            <a:pPr eaLnBrk="1" hangingPunct="1">
              <a:defRPr/>
            </a:pPr>
            <a:r>
              <a:rPr lang="hr-HR" altLang="en-US" sz="714" dirty="0">
                <a:latin typeface="+mn-lt"/>
              </a:rPr>
              <a:t>- Записник о раду бирачког одбора ЗАРБО (зелена копија)</a:t>
            </a:r>
          </a:p>
        </p:txBody>
      </p:sp>
      <p:sp>
        <p:nvSpPr>
          <p:cNvPr id="2067" name="Rectangle 134"/>
          <p:cNvSpPr>
            <a:spLocks noChangeArrowheads="1"/>
          </p:cNvSpPr>
          <p:nvPr/>
        </p:nvSpPr>
        <p:spPr bwMode="auto">
          <a:xfrm>
            <a:off x="740456" y="5932714"/>
            <a:ext cx="8403544" cy="35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r>
              <a:rPr lang="hr-BA" altLang="en-US" sz="1714" b="1">
                <a:solidFill>
                  <a:srgbClr val="FF3300"/>
                </a:solidFill>
                <a:latin typeface="Arial" panose="020B0604020202020204" pitchFamily="34" charset="0"/>
              </a:rPr>
              <a:t>Напомена: на сваку врећу потребно је написати број бирачког мјеста!!</a:t>
            </a:r>
            <a:endParaRPr lang="en-US" altLang="en-US" sz="1714" b="1">
              <a:solidFill>
                <a:srgbClr val="FF3300"/>
              </a:solidFill>
              <a:latin typeface="Arial" panose="020B0604020202020204" pitchFamily="34" charset="0"/>
            </a:endParaRPr>
          </a:p>
        </p:txBody>
      </p:sp>
      <p:grpSp>
        <p:nvGrpSpPr>
          <p:cNvPr id="2068" name="Group 2"/>
          <p:cNvGrpSpPr>
            <a:grpSpLocks/>
          </p:cNvGrpSpPr>
          <p:nvPr/>
        </p:nvGrpSpPr>
        <p:grpSpPr bwMode="auto">
          <a:xfrm>
            <a:off x="486456" y="3537857"/>
            <a:ext cx="3781651" cy="1034143"/>
            <a:chOff x="650148" y="3141663"/>
            <a:chExt cx="5293452" cy="1447800"/>
          </a:xfrm>
        </p:grpSpPr>
        <p:sp>
          <p:nvSpPr>
            <p:cNvPr id="2085" name="Rectangle 140"/>
            <p:cNvSpPr>
              <a:spLocks noChangeArrowheads="1"/>
            </p:cNvSpPr>
            <p:nvPr/>
          </p:nvSpPr>
          <p:spPr bwMode="auto">
            <a:xfrm>
              <a:off x="650148" y="3141663"/>
              <a:ext cx="5293452" cy="1447800"/>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en-US" sz="857">
                <a:latin typeface="Arial" panose="020B0604020202020204" pitchFamily="34" charset="0"/>
              </a:endParaRPr>
            </a:p>
          </p:txBody>
        </p:sp>
        <p:sp>
          <p:nvSpPr>
            <p:cNvPr id="2086" name="Freeform 141"/>
            <p:cNvSpPr>
              <a:spLocks/>
            </p:cNvSpPr>
            <p:nvPr/>
          </p:nvSpPr>
          <p:spPr bwMode="auto">
            <a:xfrm>
              <a:off x="838200" y="3505200"/>
              <a:ext cx="1143000" cy="1008063"/>
            </a:xfrm>
            <a:custGeom>
              <a:avLst/>
              <a:gdLst>
                <a:gd name="T0" fmla="*/ 447102 w 2196"/>
                <a:gd name="T1" fmla="*/ 296206 h 2304"/>
                <a:gd name="T2" fmla="*/ 427324 w 2196"/>
                <a:gd name="T3" fmla="*/ 340396 h 2304"/>
                <a:gd name="T4" fmla="*/ 386725 w 2196"/>
                <a:gd name="T5" fmla="*/ 384149 h 2304"/>
                <a:gd name="T6" fmla="*/ 297721 w 2196"/>
                <a:gd name="T7" fmla="*/ 464217 h 2304"/>
                <a:gd name="T8" fmla="*/ 198828 w 2196"/>
                <a:gd name="T9" fmla="*/ 560473 h 2304"/>
                <a:gd name="T10" fmla="*/ 129602 w 2196"/>
                <a:gd name="T11" fmla="*/ 655416 h 2304"/>
                <a:gd name="T12" fmla="*/ 109824 w 2196"/>
                <a:gd name="T13" fmla="*/ 727608 h 2304"/>
                <a:gd name="T14" fmla="*/ 105660 w 2196"/>
                <a:gd name="T15" fmla="*/ 769173 h 2304"/>
                <a:gd name="T16" fmla="*/ 94209 w 2196"/>
                <a:gd name="T17" fmla="*/ 810301 h 2304"/>
                <a:gd name="T18" fmla="*/ 55172 w 2196"/>
                <a:gd name="T19" fmla="*/ 850991 h 2304"/>
                <a:gd name="T20" fmla="*/ 15094 w 2196"/>
                <a:gd name="T21" fmla="*/ 909182 h 2304"/>
                <a:gd name="T22" fmla="*/ 0 w 2196"/>
                <a:gd name="T23" fmla="*/ 963873 h 2304"/>
                <a:gd name="T24" fmla="*/ 42680 w 2196"/>
                <a:gd name="T25" fmla="*/ 991437 h 2304"/>
                <a:gd name="T26" fmla="*/ 99934 w 2196"/>
                <a:gd name="T27" fmla="*/ 986624 h 2304"/>
                <a:gd name="T28" fmla="*/ 149381 w 2196"/>
                <a:gd name="T29" fmla="*/ 964748 h 2304"/>
                <a:gd name="T30" fmla="*/ 195184 w 2196"/>
                <a:gd name="T31" fmla="*/ 945059 h 2304"/>
                <a:gd name="T32" fmla="*/ 239426 w 2196"/>
                <a:gd name="T33" fmla="*/ 945059 h 2304"/>
                <a:gd name="T34" fmla="*/ 308652 w 2196"/>
                <a:gd name="T35" fmla="*/ 965623 h 2304"/>
                <a:gd name="T36" fmla="*/ 409627 w 2196"/>
                <a:gd name="T37" fmla="*/ 992312 h 2304"/>
                <a:gd name="T38" fmla="*/ 537148 w 2196"/>
                <a:gd name="T39" fmla="*/ 1007188 h 2304"/>
                <a:gd name="T40" fmla="*/ 687570 w 2196"/>
                <a:gd name="T41" fmla="*/ 997125 h 2304"/>
                <a:gd name="T42" fmla="*/ 811447 w 2196"/>
                <a:gd name="T43" fmla="*/ 962123 h 2304"/>
                <a:gd name="T44" fmla="*/ 894725 w 2196"/>
                <a:gd name="T45" fmla="*/ 923183 h 2304"/>
                <a:gd name="T46" fmla="*/ 947816 w 2196"/>
                <a:gd name="T47" fmla="*/ 896494 h 2304"/>
                <a:gd name="T48" fmla="*/ 987373 w 2196"/>
                <a:gd name="T49" fmla="*/ 899119 h 2304"/>
                <a:gd name="T50" fmla="*/ 1033176 w 2196"/>
                <a:gd name="T51" fmla="*/ 910057 h 2304"/>
                <a:gd name="T52" fmla="*/ 1084705 w 2196"/>
                <a:gd name="T53" fmla="*/ 912245 h 2304"/>
                <a:gd name="T54" fmla="*/ 1127385 w 2196"/>
                <a:gd name="T55" fmla="*/ 901744 h 2304"/>
                <a:gd name="T56" fmla="*/ 1140918 w 2196"/>
                <a:gd name="T57" fmla="*/ 861491 h 2304"/>
                <a:gd name="T58" fmla="*/ 1118016 w 2196"/>
                <a:gd name="T59" fmla="*/ 826052 h 2304"/>
                <a:gd name="T60" fmla="*/ 1079500 w 2196"/>
                <a:gd name="T61" fmla="*/ 792800 h 2304"/>
                <a:gd name="T62" fmla="*/ 1038902 w 2196"/>
                <a:gd name="T63" fmla="*/ 764360 h 2304"/>
                <a:gd name="T64" fmla="*/ 1009234 w 2196"/>
                <a:gd name="T65" fmla="*/ 730233 h 2304"/>
                <a:gd name="T66" fmla="*/ 1001426 w 2196"/>
                <a:gd name="T67" fmla="*/ 685168 h 2304"/>
                <a:gd name="T68" fmla="*/ 989455 w 2196"/>
                <a:gd name="T69" fmla="*/ 624789 h 2304"/>
                <a:gd name="T70" fmla="*/ 955102 w 2196"/>
                <a:gd name="T71" fmla="*/ 550409 h 2304"/>
                <a:gd name="T72" fmla="*/ 888480 w 2196"/>
                <a:gd name="T73" fmla="*/ 472530 h 2304"/>
                <a:gd name="T74" fmla="*/ 815611 w 2196"/>
                <a:gd name="T75" fmla="*/ 412588 h 2304"/>
                <a:gd name="T76" fmla="*/ 752111 w 2196"/>
                <a:gd name="T77" fmla="*/ 365335 h 2304"/>
                <a:gd name="T78" fmla="*/ 713594 w 2196"/>
                <a:gd name="T79" fmla="*/ 324208 h 2304"/>
                <a:gd name="T80" fmla="*/ 703705 w 2196"/>
                <a:gd name="T81" fmla="*/ 283518 h 2304"/>
                <a:gd name="T82" fmla="*/ 705787 w 2196"/>
                <a:gd name="T83" fmla="*/ 237140 h 2304"/>
                <a:gd name="T84" fmla="*/ 715676 w 2196"/>
                <a:gd name="T85" fmla="*/ 191199 h 2304"/>
                <a:gd name="T86" fmla="*/ 732332 w 2196"/>
                <a:gd name="T87" fmla="*/ 152260 h 2304"/>
                <a:gd name="T88" fmla="*/ 769807 w 2196"/>
                <a:gd name="T89" fmla="*/ 111569 h 2304"/>
                <a:gd name="T90" fmla="*/ 801557 w 2196"/>
                <a:gd name="T91" fmla="*/ 73067 h 2304"/>
                <a:gd name="T92" fmla="*/ 773971 w 2196"/>
                <a:gd name="T93" fmla="*/ 34127 h 2304"/>
                <a:gd name="T94" fmla="*/ 728168 w 2196"/>
                <a:gd name="T95" fmla="*/ 10938 h 2304"/>
                <a:gd name="T96" fmla="*/ 671955 w 2196"/>
                <a:gd name="T97" fmla="*/ 0 h 2304"/>
                <a:gd name="T98" fmla="*/ 620426 w 2196"/>
                <a:gd name="T99" fmla="*/ 8313 h 2304"/>
                <a:gd name="T100" fmla="*/ 577746 w 2196"/>
                <a:gd name="T101" fmla="*/ 34127 h 2304"/>
                <a:gd name="T102" fmla="*/ 512684 w 2196"/>
                <a:gd name="T103" fmla="*/ 68254 h 2304"/>
                <a:gd name="T104" fmla="*/ 471045 w 2196"/>
                <a:gd name="T105" fmla="*/ 71317 h 2304"/>
                <a:gd name="T106" fmla="*/ 424721 w 2196"/>
                <a:gd name="T107" fmla="*/ 61691 h 2304"/>
                <a:gd name="T108" fmla="*/ 384123 w 2196"/>
                <a:gd name="T109" fmla="*/ 50753 h 2304"/>
                <a:gd name="T110" fmla="*/ 328430 w 2196"/>
                <a:gd name="T111" fmla="*/ 65629 h 2304"/>
                <a:gd name="T112" fmla="*/ 305008 w 2196"/>
                <a:gd name="T113" fmla="*/ 97131 h 2304"/>
                <a:gd name="T114" fmla="*/ 282107 w 2196"/>
                <a:gd name="T115" fmla="*/ 129946 h 2304"/>
                <a:gd name="T116" fmla="*/ 276902 w 2196"/>
                <a:gd name="T117" fmla="*/ 172823 h 2304"/>
                <a:gd name="T118" fmla="*/ 321664 w 2196"/>
                <a:gd name="T119" fmla="*/ 192075 h 2304"/>
                <a:gd name="T120" fmla="*/ 370070 w 2196"/>
                <a:gd name="T121" fmla="*/ 213076 h 2304"/>
                <a:gd name="T122" fmla="*/ 413791 w 2196"/>
                <a:gd name="T123" fmla="*/ 236265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rgbClr val="0000FF"/>
            </a:solidFill>
            <a:ln w="15875">
              <a:solidFill>
                <a:schemeClr val="tx1"/>
              </a:solidFill>
              <a:round/>
              <a:headEnd/>
              <a:tailEnd/>
            </a:ln>
          </p:spPr>
          <p:txBody>
            <a:bodyPr/>
            <a:lstStyle/>
            <a:p>
              <a:endParaRPr lang="en-US" sz="1286"/>
            </a:p>
          </p:txBody>
        </p:sp>
        <p:sp>
          <p:nvSpPr>
            <p:cNvPr id="2077" name="Text Box 142"/>
            <p:cNvSpPr txBox="1">
              <a:spLocks noChangeArrowheads="1"/>
            </p:cNvSpPr>
            <p:nvPr/>
          </p:nvSpPr>
          <p:spPr bwMode="auto">
            <a:xfrm>
              <a:off x="761255" y="3141663"/>
              <a:ext cx="2134840" cy="283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1200">
                  <a:solidFill>
                    <a:schemeClr val="tx1"/>
                  </a:solidFill>
                  <a:latin typeface="Arial" panose="020B0604020202020204" pitchFamily="34" charset="0"/>
                  <a:cs typeface="Arial" panose="020B0604020202020204" pitchFamily="34" charset="0"/>
                </a:defRPr>
              </a:lvl1pPr>
              <a:lvl2pPr marL="742950" indent="-285750" defTabSz="1279525" eaLnBrk="0" hangingPunct="0">
                <a:defRPr sz="1200">
                  <a:solidFill>
                    <a:schemeClr val="tx1"/>
                  </a:solidFill>
                  <a:latin typeface="Arial" panose="020B0604020202020204" pitchFamily="34" charset="0"/>
                  <a:cs typeface="Arial" panose="020B0604020202020204" pitchFamily="34" charset="0"/>
                </a:defRPr>
              </a:lvl2pPr>
              <a:lvl3pPr marL="1143000" indent="-228600" defTabSz="1279525" eaLnBrk="0" hangingPunct="0">
                <a:defRPr sz="1200">
                  <a:solidFill>
                    <a:schemeClr val="tx1"/>
                  </a:solidFill>
                  <a:latin typeface="Arial" panose="020B0604020202020204" pitchFamily="34" charset="0"/>
                  <a:cs typeface="Arial" panose="020B0604020202020204" pitchFamily="34" charset="0"/>
                </a:defRPr>
              </a:lvl3pPr>
              <a:lvl4pPr marL="1600200" indent="-228600" defTabSz="1279525" eaLnBrk="0" hangingPunct="0">
                <a:defRPr sz="1200">
                  <a:solidFill>
                    <a:schemeClr val="tx1"/>
                  </a:solidFill>
                  <a:latin typeface="Arial" panose="020B0604020202020204" pitchFamily="34" charset="0"/>
                  <a:cs typeface="Arial" panose="020B0604020202020204" pitchFamily="34" charset="0"/>
                </a:defRPr>
              </a:lvl4pPr>
              <a:lvl5pPr marL="2057400" indent="-228600" defTabSz="1279525" eaLnBrk="0" hangingPunct="0">
                <a:defRPr sz="12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hr-BA" altLang="en-US" sz="714" i="1" dirty="0">
                  <a:solidFill>
                    <a:schemeClr val="accent2"/>
                  </a:solidFill>
                  <a:latin typeface="+mn-lt"/>
                </a:rPr>
                <a:t>Плава заштитна врећа</a:t>
              </a:r>
              <a:endParaRPr lang="en-US" altLang="en-US" sz="714" i="1" dirty="0">
                <a:solidFill>
                  <a:schemeClr val="accent2"/>
                </a:solidFill>
                <a:latin typeface="+mn-lt"/>
              </a:endParaRPr>
            </a:p>
          </p:txBody>
        </p:sp>
        <p:sp>
          <p:nvSpPr>
            <p:cNvPr id="2078" name="Text Box 143"/>
            <p:cNvSpPr txBox="1">
              <a:spLocks noChangeArrowheads="1"/>
            </p:cNvSpPr>
            <p:nvPr/>
          </p:nvSpPr>
          <p:spPr bwMode="auto">
            <a:xfrm>
              <a:off x="1981844" y="3446463"/>
              <a:ext cx="3961756" cy="898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1200">
                  <a:solidFill>
                    <a:schemeClr val="tx1"/>
                  </a:solidFill>
                  <a:latin typeface="Arial" panose="020B0604020202020204" pitchFamily="34" charset="0"/>
                  <a:cs typeface="Arial" panose="020B0604020202020204" pitchFamily="34" charset="0"/>
                </a:defRPr>
              </a:lvl1pPr>
              <a:lvl2pPr marL="742950" indent="-285750" defTabSz="1279525" eaLnBrk="0" hangingPunct="0">
                <a:defRPr sz="1200">
                  <a:solidFill>
                    <a:schemeClr val="tx1"/>
                  </a:solidFill>
                  <a:latin typeface="Arial" panose="020B0604020202020204" pitchFamily="34" charset="0"/>
                  <a:cs typeface="Arial" panose="020B0604020202020204" pitchFamily="34" charset="0"/>
                </a:defRPr>
              </a:lvl2pPr>
              <a:lvl3pPr marL="1143000" indent="-228600" defTabSz="1279525" eaLnBrk="0" hangingPunct="0">
                <a:defRPr sz="1200">
                  <a:solidFill>
                    <a:schemeClr val="tx1"/>
                  </a:solidFill>
                  <a:latin typeface="Arial" panose="020B0604020202020204" pitchFamily="34" charset="0"/>
                  <a:cs typeface="Arial" panose="020B0604020202020204" pitchFamily="34" charset="0"/>
                </a:defRPr>
              </a:lvl3pPr>
              <a:lvl4pPr marL="1600200" indent="-228600" defTabSz="1279525" eaLnBrk="0" hangingPunct="0">
                <a:defRPr sz="1200">
                  <a:solidFill>
                    <a:schemeClr val="tx1"/>
                  </a:solidFill>
                  <a:latin typeface="Arial" panose="020B0604020202020204" pitchFamily="34" charset="0"/>
                  <a:cs typeface="Arial" panose="020B0604020202020204" pitchFamily="34" charset="0"/>
                </a:defRPr>
              </a:lvl4pPr>
              <a:lvl5pPr marL="2057400" indent="-228600" defTabSz="1279525" eaLnBrk="0" hangingPunct="0">
                <a:defRPr sz="12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714" dirty="0">
                  <a:latin typeface="+mn-lt"/>
                </a:rPr>
                <a:t>1. </a:t>
              </a:r>
              <a:r>
                <a:rPr lang="sr-Cyrl-BA" altLang="en-US" sz="714" dirty="0">
                  <a:latin typeface="+mn-lt"/>
                </a:rPr>
                <a:t>Пребројани важећи гласачки листићи (за </a:t>
              </a:r>
              <a:r>
                <a:rPr lang="hr-HR" altLang="en-US" sz="714" dirty="0">
                  <a:latin typeface="+mn-lt"/>
                </a:rPr>
                <a:t>        </a:t>
              </a:r>
              <a:r>
                <a:rPr lang="sr-Cyrl-BA" altLang="en-US" sz="714" dirty="0">
                  <a:latin typeface="+mn-lt"/>
                </a:rPr>
                <a:t>општинско вијеће/скупштину града)</a:t>
              </a:r>
              <a:r>
                <a:rPr lang="en-US" altLang="en-US" sz="714" dirty="0">
                  <a:latin typeface="+mn-lt"/>
                </a:rPr>
                <a:t> </a:t>
              </a:r>
            </a:p>
            <a:p>
              <a:pPr eaLnBrk="1" hangingPunct="1">
                <a:defRPr/>
              </a:pPr>
              <a:r>
                <a:rPr lang="en-US" altLang="en-US" sz="714" dirty="0">
                  <a:latin typeface="+mn-lt"/>
                </a:rPr>
                <a:t>2. </a:t>
              </a:r>
              <a:r>
                <a:rPr lang="sr-Cyrl-BA" altLang="en-US" sz="714" dirty="0">
                  <a:latin typeface="+mn-lt"/>
                </a:rPr>
                <a:t>Провидна пластична врећа са</a:t>
              </a:r>
              <a:r>
                <a:rPr lang="en-US" altLang="en-US" sz="714" dirty="0">
                  <a:latin typeface="+mn-lt"/>
                </a:rPr>
                <a:t>: </a:t>
              </a:r>
            </a:p>
            <a:p>
              <a:pPr eaLnBrk="1" hangingPunct="1">
                <a:defRPr/>
              </a:pPr>
              <a:r>
                <a:rPr lang="en-US" altLang="en-US" sz="714" dirty="0">
                  <a:latin typeface="+mn-lt"/>
                </a:rPr>
                <a:t>- </a:t>
              </a:r>
              <a:r>
                <a:rPr lang="sr-Cyrl-BA" altLang="en-US" sz="714" dirty="0">
                  <a:latin typeface="+mn-lt"/>
                </a:rPr>
                <a:t>Коверта</a:t>
              </a:r>
              <a:r>
                <a:rPr lang="en-US" altLang="en-US" sz="714" dirty="0">
                  <a:latin typeface="+mn-lt"/>
                </a:rPr>
                <a:t> –</a:t>
              </a:r>
              <a:r>
                <a:rPr lang="sr-Cyrl-BA" altLang="en-US" sz="714" dirty="0">
                  <a:latin typeface="+mn-lt"/>
                </a:rPr>
                <a:t>неважећи гласачки листићи</a:t>
              </a:r>
              <a:endParaRPr lang="en-US" altLang="en-US" sz="714" dirty="0">
                <a:latin typeface="+mn-lt"/>
              </a:endParaRPr>
            </a:p>
            <a:p>
              <a:pPr eaLnBrk="1" hangingPunct="1">
                <a:defRPr/>
              </a:pPr>
              <a:r>
                <a:rPr lang="en-US" altLang="en-US" sz="714" dirty="0">
                  <a:latin typeface="+mn-lt"/>
                </a:rPr>
                <a:t>- </a:t>
              </a:r>
              <a:r>
                <a:rPr lang="hr-BA" altLang="en-US" sz="714" dirty="0">
                  <a:latin typeface="+mn-lt"/>
                </a:rPr>
                <a:t>Коверта</a:t>
              </a:r>
              <a:r>
                <a:rPr lang="en-US" altLang="en-US" sz="714" dirty="0">
                  <a:latin typeface="+mn-lt"/>
                </a:rPr>
                <a:t> –</a:t>
              </a:r>
              <a:r>
                <a:rPr lang="sr-Cyrl-BA" altLang="en-US" sz="714" dirty="0">
                  <a:latin typeface="+mn-lt"/>
                </a:rPr>
                <a:t>Образац за збирне резултате ЗР</a:t>
              </a:r>
              <a:r>
                <a:rPr lang="hr-BA" altLang="en-US" sz="714" dirty="0">
                  <a:latin typeface="+mn-lt"/>
                </a:rPr>
                <a:t> </a:t>
              </a:r>
              <a:r>
                <a:rPr lang="en-US" altLang="en-US" sz="714" dirty="0">
                  <a:latin typeface="+mn-lt"/>
                </a:rPr>
                <a:t>(</a:t>
              </a:r>
              <a:r>
                <a:rPr lang="sr-Cyrl-BA" altLang="en-US" sz="714" dirty="0">
                  <a:latin typeface="+mn-lt"/>
                </a:rPr>
                <a:t>плава копија</a:t>
              </a:r>
              <a:r>
                <a:rPr lang="en-US" altLang="en-US" sz="714" dirty="0">
                  <a:latin typeface="+mn-lt"/>
                </a:rPr>
                <a:t>)</a:t>
              </a:r>
            </a:p>
          </p:txBody>
        </p:sp>
      </p:grpSp>
      <p:grpSp>
        <p:nvGrpSpPr>
          <p:cNvPr id="2069" name="Group 144"/>
          <p:cNvGrpSpPr>
            <a:grpSpLocks/>
          </p:cNvGrpSpPr>
          <p:nvPr/>
        </p:nvGrpSpPr>
        <p:grpSpPr bwMode="auto">
          <a:xfrm>
            <a:off x="4680857" y="2300742"/>
            <a:ext cx="4027714" cy="1088571"/>
            <a:chOff x="336" y="4848"/>
            <a:chExt cx="3552" cy="960"/>
          </a:xfrm>
        </p:grpSpPr>
        <p:sp>
          <p:nvSpPr>
            <p:cNvPr id="2079" name="Rectangle 145"/>
            <p:cNvSpPr>
              <a:spLocks noChangeArrowheads="1"/>
            </p:cNvSpPr>
            <p:nvPr/>
          </p:nvSpPr>
          <p:spPr bwMode="auto">
            <a:xfrm>
              <a:off x="336" y="4848"/>
              <a:ext cx="3552" cy="960"/>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en-US" sz="857">
                <a:latin typeface="Arial" panose="020B0604020202020204" pitchFamily="34" charset="0"/>
              </a:endParaRPr>
            </a:p>
          </p:txBody>
        </p:sp>
        <p:grpSp>
          <p:nvGrpSpPr>
            <p:cNvPr id="2080" name="Group 146"/>
            <p:cNvGrpSpPr>
              <a:grpSpLocks/>
            </p:cNvGrpSpPr>
            <p:nvPr/>
          </p:nvGrpSpPr>
          <p:grpSpPr bwMode="auto">
            <a:xfrm>
              <a:off x="418" y="5027"/>
              <a:ext cx="734" cy="493"/>
              <a:chOff x="322" y="2867"/>
              <a:chExt cx="926" cy="595"/>
            </a:xfrm>
          </p:grpSpPr>
          <p:sp>
            <p:nvSpPr>
              <p:cNvPr id="4" name="Freeform 147"/>
              <p:cNvSpPr>
                <a:spLocks/>
              </p:cNvSpPr>
              <p:nvPr/>
            </p:nvSpPr>
            <p:spPr bwMode="auto">
              <a:xfrm>
                <a:off x="322" y="2867"/>
                <a:ext cx="926" cy="595"/>
              </a:xfrm>
              <a:custGeom>
                <a:avLst/>
                <a:gdLst>
                  <a:gd name="T0" fmla="*/ 908 w 827"/>
                  <a:gd name="T1" fmla="*/ 0 h 531"/>
                  <a:gd name="T2" fmla="*/ 0 w 827"/>
                  <a:gd name="T3" fmla="*/ 0 h 531"/>
                  <a:gd name="T4" fmla="*/ 0 w 827"/>
                  <a:gd name="T5" fmla="*/ 595 h 531"/>
                  <a:gd name="T6" fmla="*/ 926 w 827"/>
                  <a:gd name="T7" fmla="*/ 595 h 531"/>
                  <a:gd name="T8" fmla="*/ 926 w 827"/>
                  <a:gd name="T9" fmla="*/ 0 h 531"/>
                  <a:gd name="T10" fmla="*/ 908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83" name="Freeform 148"/>
              <p:cNvSpPr>
                <a:spLocks/>
              </p:cNvSpPr>
              <p:nvPr/>
            </p:nvSpPr>
            <p:spPr bwMode="auto">
              <a:xfrm>
                <a:off x="358" y="2903"/>
                <a:ext cx="855" cy="524"/>
              </a:xfrm>
              <a:custGeom>
                <a:avLst/>
                <a:gdLst>
                  <a:gd name="T0" fmla="*/ 855 w 763"/>
                  <a:gd name="T1" fmla="*/ 92 h 469"/>
                  <a:gd name="T2" fmla="*/ 855 w 763"/>
                  <a:gd name="T3" fmla="*/ 432 h 469"/>
                  <a:gd name="T4" fmla="*/ 849 w 763"/>
                  <a:gd name="T5" fmla="*/ 524 h 469"/>
                  <a:gd name="T6" fmla="*/ 826 w 763"/>
                  <a:gd name="T7" fmla="*/ 524 h 469"/>
                  <a:gd name="T8" fmla="*/ 789 w 763"/>
                  <a:gd name="T9" fmla="*/ 524 h 469"/>
                  <a:gd name="T10" fmla="*/ 740 w 763"/>
                  <a:gd name="T11" fmla="*/ 524 h 469"/>
                  <a:gd name="T12" fmla="*/ 680 w 763"/>
                  <a:gd name="T13" fmla="*/ 524 h 469"/>
                  <a:gd name="T14" fmla="*/ 614 w 763"/>
                  <a:gd name="T15" fmla="*/ 524 h 469"/>
                  <a:gd name="T16" fmla="*/ 541 w 763"/>
                  <a:gd name="T17" fmla="*/ 524 h 469"/>
                  <a:gd name="T18" fmla="*/ 466 w 763"/>
                  <a:gd name="T19" fmla="*/ 524 h 469"/>
                  <a:gd name="T20" fmla="*/ 389 w 763"/>
                  <a:gd name="T21" fmla="*/ 524 h 469"/>
                  <a:gd name="T22" fmla="*/ 314 w 763"/>
                  <a:gd name="T23" fmla="*/ 524 h 469"/>
                  <a:gd name="T24" fmla="*/ 240 w 763"/>
                  <a:gd name="T25" fmla="*/ 524 h 469"/>
                  <a:gd name="T26" fmla="*/ 175 w 763"/>
                  <a:gd name="T27" fmla="*/ 524 h 469"/>
                  <a:gd name="T28" fmla="*/ 115 w 763"/>
                  <a:gd name="T29" fmla="*/ 524 h 469"/>
                  <a:gd name="T30" fmla="*/ 66 w 763"/>
                  <a:gd name="T31" fmla="*/ 524 h 469"/>
                  <a:gd name="T32" fmla="*/ 28 w 763"/>
                  <a:gd name="T33" fmla="*/ 524 h 469"/>
                  <a:gd name="T34" fmla="*/ 6 w 763"/>
                  <a:gd name="T35" fmla="*/ 524 h 469"/>
                  <a:gd name="T36" fmla="*/ 0 w 763"/>
                  <a:gd name="T37" fmla="*/ 432 h 469"/>
                  <a:gd name="T38" fmla="*/ 0 w 763"/>
                  <a:gd name="T39" fmla="*/ 92 h 469"/>
                  <a:gd name="T40" fmla="*/ 6 w 763"/>
                  <a:gd name="T41" fmla="*/ 0 h 469"/>
                  <a:gd name="T42" fmla="*/ 28 w 763"/>
                  <a:gd name="T43" fmla="*/ 0 h 469"/>
                  <a:gd name="T44" fmla="*/ 66 w 763"/>
                  <a:gd name="T45" fmla="*/ 0 h 469"/>
                  <a:gd name="T46" fmla="*/ 115 w 763"/>
                  <a:gd name="T47" fmla="*/ 0 h 469"/>
                  <a:gd name="T48" fmla="*/ 175 w 763"/>
                  <a:gd name="T49" fmla="*/ 0 h 469"/>
                  <a:gd name="T50" fmla="*/ 240 w 763"/>
                  <a:gd name="T51" fmla="*/ 0 h 469"/>
                  <a:gd name="T52" fmla="*/ 314 w 763"/>
                  <a:gd name="T53" fmla="*/ 0 h 469"/>
                  <a:gd name="T54" fmla="*/ 389 w 763"/>
                  <a:gd name="T55" fmla="*/ 0 h 469"/>
                  <a:gd name="T56" fmla="*/ 466 w 763"/>
                  <a:gd name="T57" fmla="*/ 0 h 469"/>
                  <a:gd name="T58" fmla="*/ 541 w 763"/>
                  <a:gd name="T59" fmla="*/ 0 h 469"/>
                  <a:gd name="T60" fmla="*/ 614 w 763"/>
                  <a:gd name="T61" fmla="*/ 0 h 469"/>
                  <a:gd name="T62" fmla="*/ 680 w 763"/>
                  <a:gd name="T63" fmla="*/ 0 h 469"/>
                  <a:gd name="T64" fmla="*/ 740 w 763"/>
                  <a:gd name="T65" fmla="*/ 0 h 469"/>
                  <a:gd name="T66" fmla="*/ 789 w 763"/>
                  <a:gd name="T67" fmla="*/ 0 h 469"/>
                  <a:gd name="T68" fmla="*/ 826 w 763"/>
                  <a:gd name="T69" fmla="*/ 0 h 469"/>
                  <a:gd name="T70" fmla="*/ 849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D8B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84" name="Freeform 149"/>
              <p:cNvSpPr>
                <a:spLocks/>
              </p:cNvSpPr>
              <p:nvPr/>
            </p:nvSpPr>
            <p:spPr bwMode="auto">
              <a:xfrm>
                <a:off x="336" y="2885"/>
                <a:ext cx="897" cy="562"/>
              </a:xfrm>
              <a:custGeom>
                <a:avLst/>
                <a:gdLst>
                  <a:gd name="T0" fmla="*/ 897 w 803"/>
                  <a:gd name="T1" fmla="*/ 541 h 503"/>
                  <a:gd name="T2" fmla="*/ 656 w 803"/>
                  <a:gd name="T3" fmla="*/ 166 h 503"/>
                  <a:gd name="T4" fmla="*/ 887 w 803"/>
                  <a:gd name="T5" fmla="*/ 29 h 503"/>
                  <a:gd name="T6" fmla="*/ 872 w 803"/>
                  <a:gd name="T7" fmla="*/ 4 h 503"/>
                  <a:gd name="T8" fmla="*/ 868 w 803"/>
                  <a:gd name="T9" fmla="*/ 7 h 503"/>
                  <a:gd name="T10" fmla="*/ 855 w 803"/>
                  <a:gd name="T11" fmla="*/ 15 h 503"/>
                  <a:gd name="T12" fmla="*/ 834 w 803"/>
                  <a:gd name="T13" fmla="*/ 27 h 503"/>
                  <a:gd name="T14" fmla="*/ 805 w 803"/>
                  <a:gd name="T15" fmla="*/ 44 h 503"/>
                  <a:gd name="T16" fmla="*/ 774 w 803"/>
                  <a:gd name="T17" fmla="*/ 63 h 503"/>
                  <a:gd name="T18" fmla="*/ 737 w 803"/>
                  <a:gd name="T19" fmla="*/ 84 h 503"/>
                  <a:gd name="T20" fmla="*/ 699 w 803"/>
                  <a:gd name="T21" fmla="*/ 107 h 503"/>
                  <a:gd name="T22" fmla="*/ 659 w 803"/>
                  <a:gd name="T23" fmla="*/ 131 h 503"/>
                  <a:gd name="T24" fmla="*/ 619 w 803"/>
                  <a:gd name="T25" fmla="*/ 154 h 503"/>
                  <a:gd name="T26" fmla="*/ 580 w 803"/>
                  <a:gd name="T27" fmla="*/ 178 h 503"/>
                  <a:gd name="T28" fmla="*/ 543 w 803"/>
                  <a:gd name="T29" fmla="*/ 200 h 503"/>
                  <a:gd name="T30" fmla="*/ 509 w 803"/>
                  <a:gd name="T31" fmla="*/ 219 h 503"/>
                  <a:gd name="T32" fmla="*/ 480 w 803"/>
                  <a:gd name="T33" fmla="*/ 236 h 503"/>
                  <a:gd name="T34" fmla="*/ 458 w 803"/>
                  <a:gd name="T35" fmla="*/ 250 h 503"/>
                  <a:gd name="T36" fmla="*/ 442 w 803"/>
                  <a:gd name="T37" fmla="*/ 259 h 503"/>
                  <a:gd name="T38" fmla="*/ 436 w 803"/>
                  <a:gd name="T39" fmla="*/ 263 h 503"/>
                  <a:gd name="T40" fmla="*/ 424 w 803"/>
                  <a:gd name="T41" fmla="*/ 256 h 503"/>
                  <a:gd name="T42" fmla="*/ 405 w 803"/>
                  <a:gd name="T43" fmla="*/ 245 h 503"/>
                  <a:gd name="T44" fmla="*/ 380 w 803"/>
                  <a:gd name="T45" fmla="*/ 228 h 503"/>
                  <a:gd name="T46" fmla="*/ 352 w 803"/>
                  <a:gd name="T47" fmla="*/ 211 h 503"/>
                  <a:gd name="T48" fmla="*/ 324 w 803"/>
                  <a:gd name="T49" fmla="*/ 193 h 503"/>
                  <a:gd name="T50" fmla="*/ 302 w 803"/>
                  <a:gd name="T51" fmla="*/ 179 h 503"/>
                  <a:gd name="T52" fmla="*/ 285 w 803"/>
                  <a:gd name="T53" fmla="*/ 169 h 503"/>
                  <a:gd name="T54" fmla="*/ 278 w 803"/>
                  <a:gd name="T55" fmla="*/ 165 h 503"/>
                  <a:gd name="T56" fmla="*/ 27 w 803"/>
                  <a:gd name="T57" fmla="*/ 0 h 503"/>
                  <a:gd name="T58" fmla="*/ 11 w 803"/>
                  <a:gd name="T59" fmla="*/ 23 h 503"/>
                  <a:gd name="T60" fmla="*/ 241 w 803"/>
                  <a:gd name="T61" fmla="*/ 174 h 503"/>
                  <a:gd name="T62" fmla="*/ 0 w 803"/>
                  <a:gd name="T63" fmla="*/ 547 h 503"/>
                  <a:gd name="T64" fmla="*/ 23 w 803"/>
                  <a:gd name="T65" fmla="*/ 562 h 503"/>
                  <a:gd name="T66" fmla="*/ 264 w 803"/>
                  <a:gd name="T67" fmla="*/ 191 h 503"/>
                  <a:gd name="T68" fmla="*/ 277 w 803"/>
                  <a:gd name="T69" fmla="*/ 199 h 503"/>
                  <a:gd name="T70" fmla="*/ 298 w 803"/>
                  <a:gd name="T71" fmla="*/ 211 h 503"/>
                  <a:gd name="T72" fmla="*/ 326 w 803"/>
                  <a:gd name="T73" fmla="*/ 228 h 503"/>
                  <a:gd name="T74" fmla="*/ 356 w 803"/>
                  <a:gd name="T75" fmla="*/ 247 h 503"/>
                  <a:gd name="T76" fmla="*/ 387 w 803"/>
                  <a:gd name="T77" fmla="*/ 265 h 503"/>
                  <a:gd name="T78" fmla="*/ 411 w 803"/>
                  <a:gd name="T79" fmla="*/ 280 h 503"/>
                  <a:gd name="T80" fmla="*/ 429 w 803"/>
                  <a:gd name="T81" fmla="*/ 293 h 503"/>
                  <a:gd name="T82" fmla="*/ 436 w 803"/>
                  <a:gd name="T83" fmla="*/ 296 h 503"/>
                  <a:gd name="T84" fmla="*/ 631 w 803"/>
                  <a:gd name="T85" fmla="*/ 180 h 503"/>
                  <a:gd name="T86" fmla="*/ 872 w 803"/>
                  <a:gd name="T87" fmla="*/ 558 h 503"/>
                  <a:gd name="T88" fmla="*/ 897 w 803"/>
                  <a:gd name="T89" fmla="*/ 541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grpSp>
        <p:sp>
          <p:nvSpPr>
            <p:cNvPr id="2082" name="Text Box 150"/>
            <p:cNvSpPr txBox="1">
              <a:spLocks noChangeArrowheads="1"/>
            </p:cNvSpPr>
            <p:nvPr/>
          </p:nvSpPr>
          <p:spPr bwMode="auto">
            <a:xfrm>
              <a:off x="1296" y="4896"/>
              <a:ext cx="2352"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1200">
                  <a:solidFill>
                    <a:schemeClr val="tx1"/>
                  </a:solidFill>
                  <a:latin typeface="Arial" panose="020B0604020202020204" pitchFamily="34" charset="0"/>
                  <a:cs typeface="Arial" panose="020B0604020202020204" pitchFamily="34" charset="0"/>
                </a:defRPr>
              </a:lvl1pPr>
              <a:lvl2pPr marL="742950" indent="-285750" defTabSz="1279525" eaLnBrk="0" hangingPunct="0">
                <a:defRPr sz="1200">
                  <a:solidFill>
                    <a:schemeClr val="tx1"/>
                  </a:solidFill>
                  <a:latin typeface="Arial" panose="020B0604020202020204" pitchFamily="34" charset="0"/>
                  <a:cs typeface="Arial" panose="020B0604020202020204" pitchFamily="34" charset="0"/>
                </a:defRPr>
              </a:lvl2pPr>
              <a:lvl3pPr marL="1143000" indent="-228600" defTabSz="1279525" eaLnBrk="0" hangingPunct="0">
                <a:defRPr sz="1200">
                  <a:solidFill>
                    <a:schemeClr val="tx1"/>
                  </a:solidFill>
                  <a:latin typeface="Arial" panose="020B0604020202020204" pitchFamily="34" charset="0"/>
                  <a:cs typeface="Arial" panose="020B0604020202020204" pitchFamily="34" charset="0"/>
                </a:defRPr>
              </a:lvl3pPr>
              <a:lvl4pPr marL="1600200" indent="-228600" defTabSz="1279525" eaLnBrk="0" hangingPunct="0">
                <a:defRPr sz="1200">
                  <a:solidFill>
                    <a:schemeClr val="tx1"/>
                  </a:solidFill>
                  <a:latin typeface="Arial" panose="020B0604020202020204" pitchFamily="34" charset="0"/>
                  <a:cs typeface="Arial" panose="020B0604020202020204" pitchFamily="34" charset="0"/>
                </a:defRPr>
              </a:lvl4pPr>
              <a:lvl5pPr marL="2057400" indent="-228600" defTabSz="1279525" eaLnBrk="0" hangingPunct="0">
                <a:defRPr sz="12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defRPr/>
              </a:pPr>
              <a:endParaRPr lang="sr-Cyrl-BA" altLang="en-US" sz="857" b="1" dirty="0"/>
            </a:p>
            <a:p>
              <a:pPr eaLnBrk="1" hangingPunct="1">
                <a:defRPr/>
              </a:pPr>
              <a:r>
                <a:rPr lang="sr-Cyrl-BA" altLang="en-US" sz="714" b="1" dirty="0">
                  <a:latin typeface="+mn-lt"/>
                </a:rPr>
                <a:t>Коверта</a:t>
              </a:r>
              <a:r>
                <a:rPr lang="en-US" altLang="en-US" sz="714" b="1" dirty="0">
                  <a:latin typeface="+mn-lt"/>
                </a:rPr>
                <a:t> A3 </a:t>
              </a:r>
              <a:r>
                <a:rPr lang="sr-Cyrl-BA" altLang="en-US" sz="714" b="1" dirty="0">
                  <a:latin typeface="+mn-lt"/>
                </a:rPr>
                <a:t>за</a:t>
              </a:r>
              <a:r>
                <a:rPr lang="en-US" altLang="en-US" sz="714" b="1" dirty="0">
                  <a:latin typeface="+mn-lt"/>
                </a:rPr>
                <a:t> </a:t>
              </a:r>
              <a:r>
                <a:rPr lang="sr-Cyrl-BA" altLang="en-US" sz="714" b="1" dirty="0">
                  <a:latin typeface="+mn-lt"/>
                </a:rPr>
                <a:t>ЦИК БиХ</a:t>
              </a:r>
              <a:r>
                <a:rPr lang="en-US" altLang="en-US" sz="714" b="1" dirty="0">
                  <a:latin typeface="+mn-lt"/>
                </a:rPr>
                <a:t>:</a:t>
              </a:r>
            </a:p>
            <a:p>
              <a:pPr eaLnBrk="1" hangingPunct="1">
                <a:defRPr/>
              </a:pPr>
              <a:r>
                <a:rPr lang="en-US" altLang="en-US" sz="714" dirty="0">
                  <a:latin typeface="+mn-lt"/>
                </a:rPr>
                <a:t>- </a:t>
              </a:r>
              <a:r>
                <a:rPr lang="sr-Cyrl-BA" altLang="en-US" sz="714" dirty="0">
                  <a:latin typeface="+mn-lt"/>
                </a:rPr>
                <a:t>Образац за бројно стање</a:t>
              </a:r>
              <a:r>
                <a:rPr lang="en-US" altLang="en-US" sz="714" dirty="0">
                  <a:latin typeface="+mn-lt"/>
                </a:rPr>
                <a:t> </a:t>
              </a:r>
              <a:r>
                <a:rPr lang="sr-Cyrl-BA" altLang="en-US" sz="714" dirty="0">
                  <a:latin typeface="+mn-lt"/>
                </a:rPr>
                <a:t>БС </a:t>
              </a:r>
              <a:r>
                <a:rPr lang="en-US" altLang="en-US" sz="714" dirty="0">
                  <a:latin typeface="+mn-lt"/>
                </a:rPr>
                <a:t>(</a:t>
              </a:r>
              <a:r>
                <a:rPr lang="sr-Cyrl-BA" altLang="en-US" sz="714" dirty="0">
                  <a:latin typeface="+mn-lt"/>
                </a:rPr>
                <a:t>оригинал у </a:t>
              </a:r>
              <a:r>
                <a:rPr lang="hr-HR" altLang="en-US" sz="714" dirty="0">
                  <a:latin typeface="+mn-lt"/>
                </a:rPr>
                <a:t>   </a:t>
              </a:r>
              <a:r>
                <a:rPr lang="sr-Cyrl-BA" altLang="en-US" sz="714" dirty="0">
                  <a:latin typeface="+mn-lt"/>
                </a:rPr>
                <a:t>корицама</a:t>
              </a:r>
              <a:r>
                <a:rPr lang="en-US" altLang="en-US" sz="714" dirty="0">
                  <a:latin typeface="+mn-lt"/>
                </a:rPr>
                <a:t>)</a:t>
              </a:r>
            </a:p>
            <a:p>
              <a:pPr eaLnBrk="1" hangingPunct="1">
                <a:defRPr/>
              </a:pPr>
              <a:r>
                <a:rPr lang="hr-HR" altLang="en-US" sz="714" dirty="0">
                  <a:latin typeface="+mn-lt"/>
                </a:rPr>
                <a:t>- Обрасци за збирне резултате ЗР –већински глас и отворена листа (оригинал)</a:t>
              </a:r>
              <a:endParaRPr lang="en-US" altLang="en-US" sz="714" dirty="0">
                <a:latin typeface="+mn-lt"/>
              </a:endParaRPr>
            </a:p>
          </p:txBody>
        </p:sp>
      </p:grpSp>
      <p:grpSp>
        <p:nvGrpSpPr>
          <p:cNvPr id="5" name="Group 1"/>
          <p:cNvGrpSpPr>
            <a:grpSpLocks/>
          </p:cNvGrpSpPr>
          <p:nvPr/>
        </p:nvGrpSpPr>
        <p:grpSpPr bwMode="auto">
          <a:xfrm>
            <a:off x="4680857" y="979714"/>
            <a:ext cx="4243161" cy="1175884"/>
            <a:chOff x="6553200" y="3209132"/>
            <a:chExt cx="5940778" cy="1658937"/>
          </a:xfrm>
        </p:grpSpPr>
        <p:sp>
          <p:nvSpPr>
            <p:cNvPr id="2074" name="Rectangle 105"/>
            <p:cNvSpPr>
              <a:spLocks noChangeArrowheads="1"/>
            </p:cNvSpPr>
            <p:nvPr/>
          </p:nvSpPr>
          <p:spPr bwMode="auto">
            <a:xfrm>
              <a:off x="6553200" y="3209132"/>
              <a:ext cx="5638800" cy="1658937"/>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en-US" sz="857">
                <a:latin typeface="Arial" panose="020B0604020202020204" pitchFamily="34" charset="0"/>
              </a:endParaRPr>
            </a:p>
          </p:txBody>
        </p:sp>
        <p:sp>
          <p:nvSpPr>
            <p:cNvPr id="2075" name="Rectangle 106"/>
            <p:cNvSpPr>
              <a:spLocks noChangeArrowheads="1"/>
            </p:cNvSpPr>
            <p:nvPr/>
          </p:nvSpPr>
          <p:spPr bwMode="auto">
            <a:xfrm>
              <a:off x="6750631" y="3585420"/>
              <a:ext cx="5181600" cy="1159469"/>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en-US" sz="857">
                <a:latin typeface="Arial" panose="020B0604020202020204" pitchFamily="34" charset="0"/>
              </a:endParaRPr>
            </a:p>
          </p:txBody>
        </p:sp>
        <p:sp>
          <p:nvSpPr>
            <p:cNvPr id="2076" name="Freeform 107"/>
            <p:cNvSpPr>
              <a:spLocks/>
            </p:cNvSpPr>
            <p:nvPr/>
          </p:nvSpPr>
          <p:spPr bwMode="auto">
            <a:xfrm>
              <a:off x="6823647" y="3746647"/>
              <a:ext cx="1069984" cy="974035"/>
            </a:xfrm>
            <a:custGeom>
              <a:avLst/>
              <a:gdLst>
                <a:gd name="T0" fmla="*/ 418541 w 2196"/>
                <a:gd name="T1" fmla="*/ 286207 h 2304"/>
                <a:gd name="T2" fmla="*/ 400026 w 2196"/>
                <a:gd name="T3" fmla="*/ 328906 h 2304"/>
                <a:gd name="T4" fmla="*/ 362021 w 2196"/>
                <a:gd name="T5" fmla="*/ 371182 h 2304"/>
                <a:gd name="T6" fmla="*/ 278703 w 2196"/>
                <a:gd name="T7" fmla="*/ 448546 h 2304"/>
                <a:gd name="T8" fmla="*/ 186127 w 2196"/>
                <a:gd name="T9" fmla="*/ 541553 h 2304"/>
                <a:gd name="T10" fmla="*/ 121323 w 2196"/>
                <a:gd name="T11" fmla="*/ 633292 h 2304"/>
                <a:gd name="T12" fmla="*/ 102808 w 2196"/>
                <a:gd name="T13" fmla="*/ 703047 h 2304"/>
                <a:gd name="T14" fmla="*/ 98910 w 2196"/>
                <a:gd name="T15" fmla="*/ 743209 h 2304"/>
                <a:gd name="T16" fmla="*/ 88191 w 2196"/>
                <a:gd name="T17" fmla="*/ 782948 h 2304"/>
                <a:gd name="T18" fmla="*/ 51648 w 2196"/>
                <a:gd name="T19" fmla="*/ 822265 h 2304"/>
                <a:gd name="T20" fmla="*/ 14130 w 2196"/>
                <a:gd name="T21" fmla="*/ 878492 h 2304"/>
                <a:gd name="T22" fmla="*/ 0 w 2196"/>
                <a:gd name="T23" fmla="*/ 931336 h 2304"/>
                <a:gd name="T24" fmla="*/ 39954 w 2196"/>
                <a:gd name="T25" fmla="*/ 957970 h 2304"/>
                <a:gd name="T26" fmla="*/ 93551 w 2196"/>
                <a:gd name="T27" fmla="*/ 953320 h 2304"/>
                <a:gd name="T28" fmla="*/ 139839 w 2196"/>
                <a:gd name="T29" fmla="*/ 932182 h 2304"/>
                <a:gd name="T30" fmla="*/ 182716 w 2196"/>
                <a:gd name="T31" fmla="*/ 913158 h 2304"/>
                <a:gd name="T32" fmla="*/ 224131 w 2196"/>
                <a:gd name="T33" fmla="*/ 913158 h 2304"/>
                <a:gd name="T34" fmla="*/ 288935 w 2196"/>
                <a:gd name="T35" fmla="*/ 933027 h 2304"/>
                <a:gd name="T36" fmla="*/ 383460 w 2196"/>
                <a:gd name="T37" fmla="*/ 958816 h 2304"/>
                <a:gd name="T38" fmla="*/ 502834 w 2196"/>
                <a:gd name="T39" fmla="*/ 973189 h 2304"/>
                <a:gd name="T40" fmla="*/ 643647 w 2196"/>
                <a:gd name="T41" fmla="*/ 963466 h 2304"/>
                <a:gd name="T42" fmla="*/ 759611 w 2196"/>
                <a:gd name="T43" fmla="*/ 929645 h 2304"/>
                <a:gd name="T44" fmla="*/ 837569 w 2196"/>
                <a:gd name="T45" fmla="*/ 892020 h 2304"/>
                <a:gd name="T46" fmla="*/ 887268 w 2196"/>
                <a:gd name="T47" fmla="*/ 866232 h 2304"/>
                <a:gd name="T48" fmla="*/ 924299 w 2196"/>
                <a:gd name="T49" fmla="*/ 868768 h 2304"/>
                <a:gd name="T50" fmla="*/ 967176 w 2196"/>
                <a:gd name="T51" fmla="*/ 879337 h 2304"/>
                <a:gd name="T52" fmla="*/ 1015413 w 2196"/>
                <a:gd name="T53" fmla="*/ 881451 h 2304"/>
                <a:gd name="T54" fmla="*/ 1055367 w 2196"/>
                <a:gd name="T55" fmla="*/ 871305 h 2304"/>
                <a:gd name="T56" fmla="*/ 1068035 w 2196"/>
                <a:gd name="T57" fmla="*/ 832411 h 2304"/>
                <a:gd name="T58" fmla="*/ 1046596 w 2196"/>
                <a:gd name="T59" fmla="*/ 798168 h 2304"/>
                <a:gd name="T60" fmla="*/ 1010540 w 2196"/>
                <a:gd name="T61" fmla="*/ 766038 h 2304"/>
                <a:gd name="T62" fmla="*/ 972536 w 2196"/>
                <a:gd name="T63" fmla="*/ 738559 h 2304"/>
                <a:gd name="T64" fmla="*/ 944763 w 2196"/>
                <a:gd name="T65" fmla="*/ 705584 h 2304"/>
                <a:gd name="T66" fmla="*/ 937454 w 2196"/>
                <a:gd name="T67" fmla="*/ 662039 h 2304"/>
                <a:gd name="T68" fmla="*/ 926248 w 2196"/>
                <a:gd name="T69" fmla="*/ 603699 h 2304"/>
                <a:gd name="T70" fmla="*/ 894090 w 2196"/>
                <a:gd name="T71" fmla="*/ 531830 h 2304"/>
                <a:gd name="T72" fmla="*/ 831723 w 2196"/>
                <a:gd name="T73" fmla="*/ 456579 h 2304"/>
                <a:gd name="T74" fmla="*/ 763509 w 2196"/>
                <a:gd name="T75" fmla="*/ 398661 h 2304"/>
                <a:gd name="T76" fmla="*/ 704065 w 2196"/>
                <a:gd name="T77" fmla="*/ 353003 h 2304"/>
                <a:gd name="T78" fmla="*/ 668009 w 2196"/>
                <a:gd name="T79" fmla="*/ 313264 h 2304"/>
                <a:gd name="T80" fmla="*/ 658752 w 2196"/>
                <a:gd name="T81" fmla="*/ 273947 h 2304"/>
                <a:gd name="T82" fmla="*/ 660701 w 2196"/>
                <a:gd name="T83" fmla="*/ 229135 h 2304"/>
                <a:gd name="T84" fmla="*/ 669958 w 2196"/>
                <a:gd name="T85" fmla="*/ 184745 h 2304"/>
                <a:gd name="T86" fmla="*/ 685550 w 2196"/>
                <a:gd name="T87" fmla="*/ 147120 h 2304"/>
                <a:gd name="T88" fmla="*/ 720631 w 2196"/>
                <a:gd name="T89" fmla="*/ 107803 h 2304"/>
                <a:gd name="T90" fmla="*/ 750353 w 2196"/>
                <a:gd name="T91" fmla="*/ 70601 h 2304"/>
                <a:gd name="T92" fmla="*/ 724529 w 2196"/>
                <a:gd name="T93" fmla="*/ 32975 h 2304"/>
                <a:gd name="T94" fmla="*/ 681652 w 2196"/>
                <a:gd name="T95" fmla="*/ 10569 h 2304"/>
                <a:gd name="T96" fmla="*/ 629030 w 2196"/>
                <a:gd name="T97" fmla="*/ 0 h 2304"/>
                <a:gd name="T98" fmla="*/ 580793 w 2196"/>
                <a:gd name="T99" fmla="*/ 8032 h 2304"/>
                <a:gd name="T100" fmla="*/ 540839 w 2196"/>
                <a:gd name="T101" fmla="*/ 32975 h 2304"/>
                <a:gd name="T102" fmla="*/ 479934 w 2196"/>
                <a:gd name="T103" fmla="*/ 65950 h 2304"/>
                <a:gd name="T104" fmla="*/ 440954 w 2196"/>
                <a:gd name="T105" fmla="*/ 68910 h 2304"/>
                <a:gd name="T106" fmla="*/ 397590 w 2196"/>
                <a:gd name="T107" fmla="*/ 59609 h 2304"/>
                <a:gd name="T108" fmla="*/ 359585 w 2196"/>
                <a:gd name="T109" fmla="*/ 49040 h 2304"/>
                <a:gd name="T110" fmla="*/ 307450 w 2196"/>
                <a:gd name="T111" fmla="*/ 63414 h 2304"/>
                <a:gd name="T112" fmla="*/ 285524 w 2196"/>
                <a:gd name="T113" fmla="*/ 93852 h 2304"/>
                <a:gd name="T114" fmla="*/ 264085 w 2196"/>
                <a:gd name="T115" fmla="*/ 125559 h 2304"/>
                <a:gd name="T116" fmla="*/ 259213 w 2196"/>
                <a:gd name="T117" fmla="*/ 166990 h 2304"/>
                <a:gd name="T118" fmla="*/ 301116 w 2196"/>
                <a:gd name="T119" fmla="*/ 185591 h 2304"/>
                <a:gd name="T120" fmla="*/ 346429 w 2196"/>
                <a:gd name="T121" fmla="*/ 205883 h 2304"/>
                <a:gd name="T122" fmla="*/ 387358 w 2196"/>
                <a:gd name="T123" fmla="*/ 228289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chemeClr val="bg1"/>
            </a:solidFill>
            <a:ln w="9525">
              <a:solidFill>
                <a:schemeClr val="tx1"/>
              </a:solidFill>
              <a:round/>
              <a:headEnd/>
              <a:tailEnd/>
            </a:ln>
          </p:spPr>
          <p:txBody>
            <a:bodyPr/>
            <a:lstStyle/>
            <a:p>
              <a:endParaRPr lang="en-US" sz="1286"/>
            </a:p>
          </p:txBody>
        </p:sp>
        <p:sp>
          <p:nvSpPr>
            <p:cNvPr id="6" name="Text Box 110"/>
            <p:cNvSpPr txBox="1">
              <a:spLocks noChangeArrowheads="1"/>
            </p:cNvSpPr>
            <p:nvPr/>
          </p:nvSpPr>
          <p:spPr bwMode="auto">
            <a:xfrm>
              <a:off x="6702433" y="3261924"/>
              <a:ext cx="5791545" cy="28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1200">
                  <a:solidFill>
                    <a:schemeClr val="tx1"/>
                  </a:solidFill>
                  <a:latin typeface="Arial" panose="020B0604020202020204" pitchFamily="34" charset="0"/>
                  <a:cs typeface="Arial" panose="020B0604020202020204" pitchFamily="34" charset="0"/>
                </a:defRPr>
              </a:lvl1pPr>
              <a:lvl2pPr marL="742950" indent="-285750" defTabSz="1279525" eaLnBrk="0" hangingPunct="0">
                <a:defRPr sz="1200">
                  <a:solidFill>
                    <a:schemeClr val="tx1"/>
                  </a:solidFill>
                  <a:latin typeface="Arial" panose="020B0604020202020204" pitchFamily="34" charset="0"/>
                  <a:cs typeface="Arial" panose="020B0604020202020204" pitchFamily="34" charset="0"/>
                </a:defRPr>
              </a:lvl2pPr>
              <a:lvl3pPr marL="1143000" indent="-228600" defTabSz="1279525" eaLnBrk="0" hangingPunct="0">
                <a:defRPr sz="1200">
                  <a:solidFill>
                    <a:schemeClr val="tx1"/>
                  </a:solidFill>
                  <a:latin typeface="Arial" panose="020B0604020202020204" pitchFamily="34" charset="0"/>
                  <a:cs typeface="Arial" panose="020B0604020202020204" pitchFamily="34" charset="0"/>
                </a:defRPr>
              </a:lvl3pPr>
              <a:lvl4pPr marL="1600200" indent="-228600" defTabSz="1279525" eaLnBrk="0" hangingPunct="0">
                <a:defRPr sz="1200">
                  <a:solidFill>
                    <a:schemeClr val="tx1"/>
                  </a:solidFill>
                  <a:latin typeface="Arial" panose="020B0604020202020204" pitchFamily="34" charset="0"/>
                  <a:cs typeface="Arial" panose="020B0604020202020204" pitchFamily="34" charset="0"/>
                </a:defRPr>
              </a:lvl4pPr>
              <a:lvl5pPr marL="2057400" indent="-228600" defTabSz="1279525" eaLnBrk="0" hangingPunct="0">
                <a:defRPr sz="12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defRPr/>
              </a:pPr>
              <a:r>
                <a:rPr lang="hr-BA" altLang="en-US" sz="714" b="1" dirty="0">
                  <a:solidFill>
                    <a:schemeClr val="accent2"/>
                  </a:solidFill>
                  <a:latin typeface="+mn-lt"/>
                </a:rPr>
                <a:t>Провидна заштитна врећа –документација за ЦИК БиХ</a:t>
              </a:r>
              <a:endParaRPr lang="en-US" altLang="en-US" sz="714" dirty="0">
                <a:latin typeface="+mn-lt"/>
              </a:endParaRPr>
            </a:p>
          </p:txBody>
        </p:sp>
        <p:sp>
          <p:nvSpPr>
            <p:cNvPr id="2066" name="Text Box 109"/>
            <p:cNvSpPr txBox="1">
              <a:spLocks noChangeArrowheads="1"/>
            </p:cNvSpPr>
            <p:nvPr/>
          </p:nvSpPr>
          <p:spPr bwMode="auto">
            <a:xfrm>
              <a:off x="8153495" y="3746647"/>
              <a:ext cx="3276795" cy="5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1200">
                  <a:solidFill>
                    <a:schemeClr val="tx1"/>
                  </a:solidFill>
                  <a:latin typeface="Arial" panose="020B0604020202020204" pitchFamily="34" charset="0"/>
                  <a:cs typeface="Arial" panose="020B0604020202020204" pitchFamily="34" charset="0"/>
                </a:defRPr>
              </a:lvl1pPr>
              <a:lvl2pPr marL="742950" indent="-285750" defTabSz="1279525" eaLnBrk="0" hangingPunct="0">
                <a:defRPr sz="1200">
                  <a:solidFill>
                    <a:schemeClr val="tx1"/>
                  </a:solidFill>
                  <a:latin typeface="Arial" panose="020B0604020202020204" pitchFamily="34" charset="0"/>
                  <a:cs typeface="Arial" panose="020B0604020202020204" pitchFamily="34" charset="0"/>
                </a:defRPr>
              </a:lvl2pPr>
              <a:lvl3pPr marL="1143000" indent="-228600" defTabSz="1279525" eaLnBrk="0" hangingPunct="0">
                <a:defRPr sz="1200">
                  <a:solidFill>
                    <a:schemeClr val="tx1"/>
                  </a:solidFill>
                  <a:latin typeface="Arial" panose="020B0604020202020204" pitchFamily="34" charset="0"/>
                  <a:cs typeface="Arial" panose="020B0604020202020204" pitchFamily="34" charset="0"/>
                </a:defRPr>
              </a:lvl3pPr>
              <a:lvl4pPr marL="1600200" indent="-228600" defTabSz="1279525" eaLnBrk="0" hangingPunct="0">
                <a:defRPr sz="1200">
                  <a:solidFill>
                    <a:schemeClr val="tx1"/>
                  </a:solidFill>
                  <a:latin typeface="Arial" panose="020B0604020202020204" pitchFamily="34" charset="0"/>
                  <a:cs typeface="Arial" panose="020B0604020202020204" pitchFamily="34" charset="0"/>
                </a:defRPr>
              </a:lvl4pPr>
              <a:lvl5pPr marL="2057400" indent="-228600" defTabSz="1279525" eaLnBrk="0" hangingPunct="0">
                <a:defRPr sz="12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defRPr/>
              </a:pPr>
              <a:r>
                <a:rPr lang="hr-HR" altLang="en-US" sz="714" dirty="0">
                  <a:latin typeface="+mn-lt"/>
                </a:rPr>
                <a:t>1. Извод из </a:t>
              </a:r>
              <a:r>
                <a:rPr lang="sr-Cyrl-BA" altLang="en-US" sz="714" dirty="0">
                  <a:latin typeface="+mn-lt"/>
                </a:rPr>
                <a:t>коначног</a:t>
              </a:r>
              <a:r>
                <a:rPr lang="hr-HR" altLang="en-US" sz="714" dirty="0">
                  <a:latin typeface="+mn-lt"/>
                </a:rPr>
                <a:t> </a:t>
              </a:r>
              <a:r>
                <a:rPr lang="sr-Cyrl-BA" altLang="en-US" sz="714" dirty="0">
                  <a:latin typeface="+mn-lt"/>
                </a:rPr>
                <a:t>Ц</a:t>
              </a:r>
              <a:r>
                <a:rPr lang="hr-HR" altLang="en-US" sz="714" dirty="0">
                  <a:latin typeface="+mn-lt"/>
                </a:rPr>
                <a:t>ентралног бирачког списка</a:t>
              </a:r>
            </a:p>
            <a:p>
              <a:pPr eaLnBrk="1" hangingPunct="1">
                <a:defRPr/>
              </a:pPr>
              <a:r>
                <a:rPr lang="hr-HR" altLang="en-US" sz="714" dirty="0">
                  <a:latin typeface="+mn-lt"/>
                </a:rPr>
                <a:t>2. Записник о раду бирачког одбора </a:t>
              </a:r>
              <a:r>
                <a:rPr lang="sr-Cyrl-BA" altLang="en-US" sz="714" dirty="0">
                  <a:latin typeface="+mn-lt"/>
                </a:rPr>
                <a:t>ЗАРБО </a:t>
              </a:r>
              <a:r>
                <a:rPr lang="hr-HR" altLang="en-US" sz="714" dirty="0">
                  <a:latin typeface="+mn-lt"/>
                </a:rPr>
                <a:t>(оригинал)</a:t>
              </a:r>
              <a:endParaRPr lang="sr-Cyrl-BA" altLang="en-US" sz="714" dirty="0">
                <a:latin typeface="+mn-lt"/>
              </a:endParaRPr>
            </a:p>
            <a:p>
              <a:pPr eaLnBrk="1" hangingPunct="1">
                <a:defRPr/>
              </a:pPr>
              <a:r>
                <a:rPr lang="sr-Cyrl-BA" altLang="en-US" sz="714" dirty="0">
                  <a:latin typeface="+mn-lt"/>
                </a:rPr>
                <a:t>3. Помоћни обрасци за бројање</a:t>
              </a:r>
              <a:endParaRPr lang="en-US" altLang="en-US" sz="714" dirty="0">
                <a:latin typeface="+mn-lt"/>
              </a:endParaRPr>
            </a:p>
          </p:txBody>
        </p:sp>
      </p:grpSp>
      <p:sp>
        <p:nvSpPr>
          <p:cNvPr id="2071" name="Freeform 107"/>
          <p:cNvSpPr>
            <a:spLocks/>
          </p:cNvSpPr>
          <p:nvPr/>
        </p:nvSpPr>
        <p:spPr bwMode="auto">
          <a:xfrm>
            <a:off x="598715" y="4991553"/>
            <a:ext cx="764268" cy="695099"/>
          </a:xfrm>
          <a:custGeom>
            <a:avLst/>
            <a:gdLst>
              <a:gd name="T0" fmla="*/ 418541 w 2196"/>
              <a:gd name="T1" fmla="*/ 286207 h 2304"/>
              <a:gd name="T2" fmla="*/ 400026 w 2196"/>
              <a:gd name="T3" fmla="*/ 328906 h 2304"/>
              <a:gd name="T4" fmla="*/ 362021 w 2196"/>
              <a:gd name="T5" fmla="*/ 371182 h 2304"/>
              <a:gd name="T6" fmla="*/ 278703 w 2196"/>
              <a:gd name="T7" fmla="*/ 448546 h 2304"/>
              <a:gd name="T8" fmla="*/ 186127 w 2196"/>
              <a:gd name="T9" fmla="*/ 541553 h 2304"/>
              <a:gd name="T10" fmla="*/ 121323 w 2196"/>
              <a:gd name="T11" fmla="*/ 633292 h 2304"/>
              <a:gd name="T12" fmla="*/ 102808 w 2196"/>
              <a:gd name="T13" fmla="*/ 703047 h 2304"/>
              <a:gd name="T14" fmla="*/ 98910 w 2196"/>
              <a:gd name="T15" fmla="*/ 743209 h 2304"/>
              <a:gd name="T16" fmla="*/ 88191 w 2196"/>
              <a:gd name="T17" fmla="*/ 782948 h 2304"/>
              <a:gd name="T18" fmla="*/ 51648 w 2196"/>
              <a:gd name="T19" fmla="*/ 822265 h 2304"/>
              <a:gd name="T20" fmla="*/ 14130 w 2196"/>
              <a:gd name="T21" fmla="*/ 878492 h 2304"/>
              <a:gd name="T22" fmla="*/ 0 w 2196"/>
              <a:gd name="T23" fmla="*/ 931336 h 2304"/>
              <a:gd name="T24" fmla="*/ 39954 w 2196"/>
              <a:gd name="T25" fmla="*/ 957970 h 2304"/>
              <a:gd name="T26" fmla="*/ 93551 w 2196"/>
              <a:gd name="T27" fmla="*/ 953320 h 2304"/>
              <a:gd name="T28" fmla="*/ 139839 w 2196"/>
              <a:gd name="T29" fmla="*/ 932182 h 2304"/>
              <a:gd name="T30" fmla="*/ 182716 w 2196"/>
              <a:gd name="T31" fmla="*/ 913158 h 2304"/>
              <a:gd name="T32" fmla="*/ 224131 w 2196"/>
              <a:gd name="T33" fmla="*/ 913158 h 2304"/>
              <a:gd name="T34" fmla="*/ 288935 w 2196"/>
              <a:gd name="T35" fmla="*/ 933027 h 2304"/>
              <a:gd name="T36" fmla="*/ 383460 w 2196"/>
              <a:gd name="T37" fmla="*/ 958816 h 2304"/>
              <a:gd name="T38" fmla="*/ 502834 w 2196"/>
              <a:gd name="T39" fmla="*/ 973189 h 2304"/>
              <a:gd name="T40" fmla="*/ 643647 w 2196"/>
              <a:gd name="T41" fmla="*/ 963466 h 2304"/>
              <a:gd name="T42" fmla="*/ 759611 w 2196"/>
              <a:gd name="T43" fmla="*/ 929645 h 2304"/>
              <a:gd name="T44" fmla="*/ 837569 w 2196"/>
              <a:gd name="T45" fmla="*/ 892020 h 2304"/>
              <a:gd name="T46" fmla="*/ 887268 w 2196"/>
              <a:gd name="T47" fmla="*/ 866232 h 2304"/>
              <a:gd name="T48" fmla="*/ 924299 w 2196"/>
              <a:gd name="T49" fmla="*/ 868768 h 2304"/>
              <a:gd name="T50" fmla="*/ 967176 w 2196"/>
              <a:gd name="T51" fmla="*/ 879337 h 2304"/>
              <a:gd name="T52" fmla="*/ 1015413 w 2196"/>
              <a:gd name="T53" fmla="*/ 881451 h 2304"/>
              <a:gd name="T54" fmla="*/ 1055367 w 2196"/>
              <a:gd name="T55" fmla="*/ 871305 h 2304"/>
              <a:gd name="T56" fmla="*/ 1068035 w 2196"/>
              <a:gd name="T57" fmla="*/ 832411 h 2304"/>
              <a:gd name="T58" fmla="*/ 1046596 w 2196"/>
              <a:gd name="T59" fmla="*/ 798168 h 2304"/>
              <a:gd name="T60" fmla="*/ 1010540 w 2196"/>
              <a:gd name="T61" fmla="*/ 766038 h 2304"/>
              <a:gd name="T62" fmla="*/ 972536 w 2196"/>
              <a:gd name="T63" fmla="*/ 738559 h 2304"/>
              <a:gd name="T64" fmla="*/ 944763 w 2196"/>
              <a:gd name="T65" fmla="*/ 705584 h 2304"/>
              <a:gd name="T66" fmla="*/ 937454 w 2196"/>
              <a:gd name="T67" fmla="*/ 662039 h 2304"/>
              <a:gd name="T68" fmla="*/ 926248 w 2196"/>
              <a:gd name="T69" fmla="*/ 603699 h 2304"/>
              <a:gd name="T70" fmla="*/ 894090 w 2196"/>
              <a:gd name="T71" fmla="*/ 531830 h 2304"/>
              <a:gd name="T72" fmla="*/ 831723 w 2196"/>
              <a:gd name="T73" fmla="*/ 456579 h 2304"/>
              <a:gd name="T74" fmla="*/ 763509 w 2196"/>
              <a:gd name="T75" fmla="*/ 398661 h 2304"/>
              <a:gd name="T76" fmla="*/ 704065 w 2196"/>
              <a:gd name="T77" fmla="*/ 353003 h 2304"/>
              <a:gd name="T78" fmla="*/ 668009 w 2196"/>
              <a:gd name="T79" fmla="*/ 313264 h 2304"/>
              <a:gd name="T80" fmla="*/ 658752 w 2196"/>
              <a:gd name="T81" fmla="*/ 273947 h 2304"/>
              <a:gd name="T82" fmla="*/ 660701 w 2196"/>
              <a:gd name="T83" fmla="*/ 229135 h 2304"/>
              <a:gd name="T84" fmla="*/ 669958 w 2196"/>
              <a:gd name="T85" fmla="*/ 184745 h 2304"/>
              <a:gd name="T86" fmla="*/ 685550 w 2196"/>
              <a:gd name="T87" fmla="*/ 147120 h 2304"/>
              <a:gd name="T88" fmla="*/ 720631 w 2196"/>
              <a:gd name="T89" fmla="*/ 107803 h 2304"/>
              <a:gd name="T90" fmla="*/ 750353 w 2196"/>
              <a:gd name="T91" fmla="*/ 70601 h 2304"/>
              <a:gd name="T92" fmla="*/ 724529 w 2196"/>
              <a:gd name="T93" fmla="*/ 32975 h 2304"/>
              <a:gd name="T94" fmla="*/ 681652 w 2196"/>
              <a:gd name="T95" fmla="*/ 10569 h 2304"/>
              <a:gd name="T96" fmla="*/ 629030 w 2196"/>
              <a:gd name="T97" fmla="*/ 0 h 2304"/>
              <a:gd name="T98" fmla="*/ 580793 w 2196"/>
              <a:gd name="T99" fmla="*/ 8032 h 2304"/>
              <a:gd name="T100" fmla="*/ 540839 w 2196"/>
              <a:gd name="T101" fmla="*/ 32975 h 2304"/>
              <a:gd name="T102" fmla="*/ 479934 w 2196"/>
              <a:gd name="T103" fmla="*/ 65950 h 2304"/>
              <a:gd name="T104" fmla="*/ 440954 w 2196"/>
              <a:gd name="T105" fmla="*/ 68910 h 2304"/>
              <a:gd name="T106" fmla="*/ 397590 w 2196"/>
              <a:gd name="T107" fmla="*/ 59609 h 2304"/>
              <a:gd name="T108" fmla="*/ 359585 w 2196"/>
              <a:gd name="T109" fmla="*/ 49040 h 2304"/>
              <a:gd name="T110" fmla="*/ 307450 w 2196"/>
              <a:gd name="T111" fmla="*/ 63414 h 2304"/>
              <a:gd name="T112" fmla="*/ 285524 w 2196"/>
              <a:gd name="T113" fmla="*/ 93852 h 2304"/>
              <a:gd name="T114" fmla="*/ 264085 w 2196"/>
              <a:gd name="T115" fmla="*/ 125559 h 2304"/>
              <a:gd name="T116" fmla="*/ 259213 w 2196"/>
              <a:gd name="T117" fmla="*/ 166990 h 2304"/>
              <a:gd name="T118" fmla="*/ 301116 w 2196"/>
              <a:gd name="T119" fmla="*/ 185591 h 2304"/>
              <a:gd name="T120" fmla="*/ 346429 w 2196"/>
              <a:gd name="T121" fmla="*/ 205883 h 2304"/>
              <a:gd name="T122" fmla="*/ 387358 w 2196"/>
              <a:gd name="T123" fmla="*/ 228289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chemeClr val="bg1"/>
          </a:solidFill>
          <a:ln w="9525">
            <a:solidFill>
              <a:schemeClr val="tx1"/>
            </a:solidFill>
            <a:round/>
            <a:headEnd/>
            <a:tailEnd/>
          </a:ln>
        </p:spPr>
        <p:txBody>
          <a:bodyPr/>
          <a:lstStyle/>
          <a:p>
            <a:endParaRPr lang="en-US" sz="1286"/>
          </a:p>
        </p:txBody>
      </p:sp>
      <p:sp>
        <p:nvSpPr>
          <p:cNvPr id="50" name="Text Box 70"/>
          <p:cNvSpPr txBox="1">
            <a:spLocks noChangeArrowheads="1"/>
          </p:cNvSpPr>
          <p:nvPr/>
        </p:nvSpPr>
        <p:spPr bwMode="auto">
          <a:xfrm>
            <a:off x="596446" y="4810125"/>
            <a:ext cx="3211286"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1200">
                <a:solidFill>
                  <a:schemeClr val="tx1"/>
                </a:solidFill>
                <a:latin typeface="Arial" panose="020B0604020202020204" pitchFamily="34" charset="0"/>
                <a:cs typeface="Arial" panose="020B0604020202020204" pitchFamily="34" charset="0"/>
              </a:defRPr>
            </a:lvl1pPr>
            <a:lvl2pPr marL="742950" indent="-285750" defTabSz="1279525" eaLnBrk="0" hangingPunct="0">
              <a:defRPr sz="1200">
                <a:solidFill>
                  <a:schemeClr val="tx1"/>
                </a:solidFill>
                <a:latin typeface="Arial" panose="020B0604020202020204" pitchFamily="34" charset="0"/>
                <a:cs typeface="Arial" panose="020B0604020202020204" pitchFamily="34" charset="0"/>
              </a:defRPr>
            </a:lvl2pPr>
            <a:lvl3pPr marL="1143000" indent="-228600" defTabSz="1279525" eaLnBrk="0" hangingPunct="0">
              <a:defRPr sz="1200">
                <a:solidFill>
                  <a:schemeClr val="tx1"/>
                </a:solidFill>
                <a:latin typeface="Arial" panose="020B0604020202020204" pitchFamily="34" charset="0"/>
                <a:cs typeface="Arial" panose="020B0604020202020204" pitchFamily="34" charset="0"/>
              </a:defRPr>
            </a:lvl3pPr>
            <a:lvl4pPr marL="1600200" indent="-228600" defTabSz="1279525" eaLnBrk="0" hangingPunct="0">
              <a:defRPr sz="1200">
                <a:solidFill>
                  <a:schemeClr val="tx1"/>
                </a:solidFill>
                <a:latin typeface="Arial" panose="020B0604020202020204" pitchFamily="34" charset="0"/>
                <a:cs typeface="Arial" panose="020B0604020202020204" pitchFamily="34" charset="0"/>
              </a:defRPr>
            </a:lvl4pPr>
            <a:lvl5pPr marL="2057400" indent="-228600" defTabSz="1279525" eaLnBrk="0" hangingPunct="0">
              <a:defRPr sz="12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bs-Cyrl-BA" altLang="en-US" sz="714" i="1" dirty="0">
                <a:solidFill>
                  <a:schemeClr val="accent2"/>
                </a:solidFill>
                <a:latin typeface="+mn-lt"/>
              </a:rPr>
              <a:t>Провидна </a:t>
            </a:r>
            <a:r>
              <a:rPr lang="hr-BA" altLang="en-US" sz="714" i="1" dirty="0">
                <a:solidFill>
                  <a:schemeClr val="accent2"/>
                </a:solidFill>
                <a:latin typeface="+mn-lt"/>
              </a:rPr>
              <a:t>заштитна </a:t>
            </a:r>
            <a:r>
              <a:rPr lang="bs-Cyrl-BA" altLang="en-US" sz="714" i="1" dirty="0">
                <a:solidFill>
                  <a:schemeClr val="accent2"/>
                </a:solidFill>
                <a:latin typeface="+mn-lt"/>
              </a:rPr>
              <a:t>(ВЕЋА) </a:t>
            </a:r>
            <a:r>
              <a:rPr lang="hr-BA" altLang="en-US" sz="714" i="1" dirty="0">
                <a:solidFill>
                  <a:schemeClr val="accent2"/>
                </a:solidFill>
                <a:latin typeface="+mn-lt"/>
              </a:rPr>
              <a:t>врећа</a:t>
            </a:r>
            <a:r>
              <a:rPr lang="bs-Cyrl-BA" altLang="en-US" sz="714" i="1" dirty="0">
                <a:solidFill>
                  <a:schemeClr val="accent2"/>
                </a:solidFill>
                <a:latin typeface="+mn-lt"/>
              </a:rPr>
              <a:t> Х 3 – по једна за сваки ниво</a:t>
            </a:r>
            <a:endParaRPr lang="en-US" altLang="en-US" sz="714" i="1" dirty="0">
              <a:solidFill>
                <a:schemeClr val="accent2"/>
              </a:solidFill>
              <a:latin typeface="+mn-lt"/>
            </a:endParaRPr>
          </a:p>
        </p:txBody>
      </p:sp>
      <p:sp>
        <p:nvSpPr>
          <p:cNvPr id="51" name="Text Box 96"/>
          <p:cNvSpPr txBox="1">
            <a:spLocks noChangeArrowheads="1"/>
          </p:cNvSpPr>
          <p:nvPr/>
        </p:nvSpPr>
        <p:spPr bwMode="auto">
          <a:xfrm>
            <a:off x="1452563" y="2612572"/>
            <a:ext cx="2830286" cy="53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1200">
                <a:solidFill>
                  <a:schemeClr val="tx1"/>
                </a:solidFill>
                <a:latin typeface="Arial" panose="020B0604020202020204" pitchFamily="34" charset="0"/>
                <a:cs typeface="Arial" panose="020B0604020202020204" pitchFamily="34" charset="0"/>
              </a:defRPr>
            </a:lvl1pPr>
            <a:lvl2pPr marL="742950" indent="-285750" defTabSz="1279525" eaLnBrk="0" hangingPunct="0">
              <a:defRPr sz="1200">
                <a:solidFill>
                  <a:schemeClr val="tx1"/>
                </a:solidFill>
                <a:latin typeface="Arial" panose="020B0604020202020204" pitchFamily="34" charset="0"/>
                <a:cs typeface="Arial" panose="020B0604020202020204" pitchFamily="34" charset="0"/>
              </a:defRPr>
            </a:lvl2pPr>
            <a:lvl3pPr marL="1143000" indent="-228600" defTabSz="1279525" eaLnBrk="0" hangingPunct="0">
              <a:defRPr sz="1200">
                <a:solidFill>
                  <a:schemeClr val="tx1"/>
                </a:solidFill>
                <a:latin typeface="Arial" panose="020B0604020202020204" pitchFamily="34" charset="0"/>
                <a:cs typeface="Arial" panose="020B0604020202020204" pitchFamily="34" charset="0"/>
              </a:defRPr>
            </a:lvl3pPr>
            <a:lvl4pPr marL="1600200" indent="-228600" defTabSz="1279525" eaLnBrk="0" hangingPunct="0">
              <a:defRPr sz="1200">
                <a:solidFill>
                  <a:schemeClr val="tx1"/>
                </a:solidFill>
                <a:latin typeface="Arial" panose="020B0604020202020204" pitchFamily="34" charset="0"/>
                <a:cs typeface="Arial" panose="020B0604020202020204" pitchFamily="34" charset="0"/>
              </a:defRPr>
            </a:lvl4pPr>
            <a:lvl5pPr marL="2057400" indent="-228600" defTabSz="1279525" eaLnBrk="0" hangingPunct="0">
              <a:defRPr sz="12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714" dirty="0">
                <a:latin typeface="+mn-lt"/>
              </a:rPr>
              <a:t>1. </a:t>
            </a:r>
            <a:r>
              <a:rPr lang="sr-Cyrl-BA" altLang="en-US" sz="714" dirty="0">
                <a:latin typeface="+mn-lt"/>
              </a:rPr>
              <a:t>Пребројани важећи гласачки листићи (за начелника општине)</a:t>
            </a:r>
            <a:r>
              <a:rPr lang="en-US" altLang="en-US" sz="714" dirty="0">
                <a:latin typeface="+mn-lt"/>
              </a:rPr>
              <a:t> </a:t>
            </a:r>
          </a:p>
          <a:p>
            <a:pPr eaLnBrk="1" hangingPunct="1">
              <a:defRPr/>
            </a:pPr>
            <a:r>
              <a:rPr lang="en-US" altLang="en-US" sz="714" dirty="0">
                <a:latin typeface="+mn-lt"/>
              </a:rPr>
              <a:t>2. </a:t>
            </a:r>
            <a:r>
              <a:rPr lang="sr-Cyrl-BA" altLang="en-US" sz="714" dirty="0">
                <a:latin typeface="+mn-lt"/>
              </a:rPr>
              <a:t>Провидна пластична врећа са</a:t>
            </a:r>
            <a:r>
              <a:rPr lang="en-US" altLang="en-US" sz="714" dirty="0">
                <a:latin typeface="+mn-lt"/>
              </a:rPr>
              <a:t>: </a:t>
            </a:r>
          </a:p>
          <a:p>
            <a:pPr eaLnBrk="1" hangingPunct="1">
              <a:defRPr/>
            </a:pPr>
            <a:r>
              <a:rPr lang="en-US" altLang="en-US" sz="714" dirty="0">
                <a:latin typeface="+mn-lt"/>
              </a:rPr>
              <a:t>- </a:t>
            </a:r>
            <a:r>
              <a:rPr lang="sr-Cyrl-BA" altLang="en-US" sz="714" dirty="0">
                <a:latin typeface="+mn-lt"/>
              </a:rPr>
              <a:t>Коверта</a:t>
            </a:r>
            <a:r>
              <a:rPr lang="en-US" altLang="en-US" sz="714" dirty="0">
                <a:latin typeface="+mn-lt"/>
              </a:rPr>
              <a:t> –</a:t>
            </a:r>
            <a:r>
              <a:rPr lang="sr-Cyrl-BA" altLang="en-US" sz="714" dirty="0">
                <a:latin typeface="+mn-lt"/>
              </a:rPr>
              <a:t>неважећи гласачки листићи</a:t>
            </a:r>
            <a:endParaRPr lang="en-US" altLang="en-US" sz="714" dirty="0">
              <a:latin typeface="+mn-lt"/>
            </a:endParaRPr>
          </a:p>
          <a:p>
            <a:pPr eaLnBrk="1" hangingPunct="1">
              <a:defRPr/>
            </a:pPr>
            <a:r>
              <a:rPr lang="en-US" altLang="en-US" sz="714" dirty="0">
                <a:latin typeface="+mn-lt"/>
              </a:rPr>
              <a:t>- </a:t>
            </a:r>
            <a:r>
              <a:rPr lang="hr-BA" altLang="en-US" sz="714" dirty="0">
                <a:latin typeface="+mn-lt"/>
              </a:rPr>
              <a:t>Коверта</a:t>
            </a:r>
            <a:r>
              <a:rPr lang="en-US" altLang="en-US" sz="714" dirty="0">
                <a:latin typeface="+mn-lt"/>
              </a:rPr>
              <a:t> –</a:t>
            </a:r>
            <a:r>
              <a:rPr lang="sr-Cyrl-BA" altLang="en-US" sz="714" dirty="0">
                <a:latin typeface="+mn-lt"/>
              </a:rPr>
              <a:t>Образац за збирне резултате</a:t>
            </a:r>
            <a:r>
              <a:rPr lang="hr-BA" altLang="en-US" sz="714" dirty="0">
                <a:latin typeface="+mn-lt"/>
              </a:rPr>
              <a:t> ЗР </a:t>
            </a:r>
            <a:r>
              <a:rPr lang="en-US" altLang="en-US" sz="714" dirty="0">
                <a:latin typeface="+mn-lt"/>
              </a:rPr>
              <a:t>(</a:t>
            </a:r>
            <a:r>
              <a:rPr lang="sr-Cyrl-BA" altLang="en-US" sz="714" dirty="0">
                <a:latin typeface="+mn-lt"/>
              </a:rPr>
              <a:t>плава копија</a:t>
            </a:r>
            <a:r>
              <a:rPr lang="en-US" altLang="en-US" sz="714" dirty="0">
                <a:latin typeface="+mn-lt"/>
              </a:rPr>
              <a:t>)</a:t>
            </a:r>
          </a:p>
        </p:txBody>
      </p:sp>
    </p:spTree>
    <p:extLst>
      <p:ext uri="{BB962C8B-B14F-4D97-AF65-F5344CB8AC3E}">
        <p14:creationId xmlns:p14="http://schemas.microsoft.com/office/powerpoint/2010/main" val="32575056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oup 6"/>
          <p:cNvGrpSpPr>
            <a:grpSpLocks/>
          </p:cNvGrpSpPr>
          <p:nvPr/>
        </p:nvGrpSpPr>
        <p:grpSpPr bwMode="auto">
          <a:xfrm>
            <a:off x="217714" y="217714"/>
            <a:ext cx="8763000" cy="5549820"/>
            <a:chOff x="304800" y="304800"/>
            <a:chExt cx="12268200" cy="7769747"/>
          </a:xfrm>
        </p:grpSpPr>
        <p:sp>
          <p:nvSpPr>
            <p:cNvPr id="2051" name="Rectangle 105"/>
            <p:cNvSpPr>
              <a:spLocks noChangeArrowheads="1"/>
            </p:cNvSpPr>
            <p:nvPr/>
          </p:nvSpPr>
          <p:spPr bwMode="auto">
            <a:xfrm>
              <a:off x="6629400" y="1371600"/>
              <a:ext cx="5791200" cy="1828800"/>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2" name="Text Box 15"/>
            <p:cNvSpPr txBox="1">
              <a:spLocks noChangeArrowheads="1"/>
            </p:cNvSpPr>
            <p:nvPr/>
          </p:nvSpPr>
          <p:spPr bwMode="auto">
            <a:xfrm>
              <a:off x="304800" y="304800"/>
              <a:ext cx="12268200" cy="86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lgn="ctr" eaLnBrk="1" hangingPunct="1">
                <a:spcBef>
                  <a:spcPct val="50000"/>
                </a:spcBef>
                <a:buFontTx/>
                <a:buNone/>
              </a:pPr>
              <a:r>
                <a:rPr lang="hr-BA" altLang="sr-Latn-RS" sz="1714" b="1">
                  <a:solidFill>
                    <a:schemeClr val="accent2"/>
                  </a:solidFill>
                  <a:latin typeface="Arial" panose="020B0604020202020204" pitchFamily="34" charset="0"/>
                </a:rPr>
                <a:t>Šema pakovanja/pakiranja materijala na redovnom/redovitom biračkom mjestu </a:t>
              </a:r>
              <a:br>
                <a:rPr lang="hr-BA" altLang="sr-Latn-RS" sz="1714" b="1">
                  <a:solidFill>
                    <a:schemeClr val="accent2"/>
                  </a:solidFill>
                  <a:latin typeface="Arial" panose="020B0604020202020204" pitchFamily="34" charset="0"/>
                </a:rPr>
              </a:br>
              <a:r>
                <a:rPr lang="hr-BA" altLang="sr-Latn-RS" sz="1714" b="1">
                  <a:solidFill>
                    <a:schemeClr val="accent2"/>
                  </a:solidFill>
                  <a:latin typeface="Arial" panose="020B0604020202020204" pitchFamily="34" charset="0"/>
                </a:rPr>
                <a:t>- Mostar - </a:t>
              </a:r>
              <a:endParaRPr lang="en-US" altLang="sr-Latn-RS" sz="1714" b="1">
                <a:solidFill>
                  <a:schemeClr val="accent2"/>
                </a:solidFill>
                <a:latin typeface="Arial" panose="020B0604020202020204" pitchFamily="34" charset="0"/>
              </a:endParaRPr>
            </a:p>
          </p:txBody>
        </p:sp>
        <p:sp>
          <p:nvSpPr>
            <p:cNvPr id="2053" name="Rectangle 121"/>
            <p:cNvSpPr>
              <a:spLocks noChangeArrowheads="1"/>
            </p:cNvSpPr>
            <p:nvPr/>
          </p:nvSpPr>
          <p:spPr bwMode="auto">
            <a:xfrm>
              <a:off x="6629400" y="6477000"/>
              <a:ext cx="5791200" cy="1524000"/>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5" name="Text Box 126"/>
            <p:cNvSpPr txBox="1">
              <a:spLocks noChangeArrowheads="1"/>
            </p:cNvSpPr>
            <p:nvPr/>
          </p:nvSpPr>
          <p:spPr bwMode="auto">
            <a:xfrm>
              <a:off x="8229599" y="6677026"/>
              <a:ext cx="4068763" cy="105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975" indent="4763"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en-US" altLang="sr-Latn-RS" sz="714" b="1" noProof="1">
                  <a:latin typeface="+mn-lt"/>
                </a:rPr>
                <a:t>Koverta</a:t>
              </a:r>
              <a:r>
                <a:rPr lang="hr-BA" altLang="sr-Latn-RS" sz="714" b="1" dirty="0">
                  <a:latin typeface="+mn-lt"/>
                </a:rPr>
                <a:t>/kuverta</a:t>
              </a:r>
              <a:r>
                <a:rPr lang="hr-BA" altLang="sr-Latn-RS" sz="714" b="1" noProof="1">
                  <a:latin typeface="+mn-lt"/>
                </a:rPr>
                <a:t> za </a:t>
              </a:r>
              <a:r>
                <a:rPr lang="hr-BA" altLang="sr-Latn-RS" sz="714" b="1" dirty="0">
                  <a:latin typeface="+mn-lt"/>
                </a:rPr>
                <a:t>p</a:t>
              </a:r>
              <a:r>
                <a:rPr lang="hr-BA" altLang="sr-Latn-RS" sz="714" b="1" noProof="1">
                  <a:latin typeface="+mn-lt"/>
                </a:rPr>
                <a:t>redsjednika izborne komisije</a:t>
              </a:r>
              <a:r>
                <a:rPr lang="hr-BA" altLang="sr-Latn-RS" sz="714" b="1" dirty="0">
                  <a:latin typeface="+mn-lt"/>
                </a:rPr>
                <a:t>/povjerenstva</a:t>
              </a:r>
              <a:r>
                <a:rPr lang="hr-BA" altLang="sr-Latn-RS" sz="714" b="1" noProof="1">
                  <a:latin typeface="+mn-lt"/>
                </a:rPr>
                <a:t>:</a:t>
              </a:r>
            </a:p>
            <a:p>
              <a:pPr eaLnBrk="1" hangingPunct="1">
                <a:spcBef>
                  <a:spcPct val="0"/>
                </a:spcBef>
                <a:buFontTx/>
                <a:buNone/>
                <a:defRPr/>
              </a:pPr>
              <a:r>
                <a:rPr lang="hr-BA" altLang="sr-Latn-RS" sz="714" noProof="1">
                  <a:latin typeface="+mn-lt"/>
                </a:rPr>
                <a:t>- Obrazac </a:t>
              </a:r>
              <a:r>
                <a:rPr lang="hr-BA" altLang="sr-Latn-RS" sz="714" dirty="0">
                  <a:latin typeface="+mn-lt"/>
                </a:rPr>
                <a:t>za </a:t>
              </a:r>
              <a:r>
                <a:rPr lang="hr-BA" altLang="sr-Latn-RS" sz="714" noProof="1">
                  <a:latin typeface="+mn-lt"/>
                </a:rPr>
                <a:t>brojno stanj</a:t>
              </a:r>
              <a:r>
                <a:rPr lang="hr-BA" altLang="sr-Latn-RS" sz="714" dirty="0">
                  <a:latin typeface="+mn-lt"/>
                </a:rPr>
                <a:t>e BS</a:t>
              </a:r>
              <a:r>
                <a:rPr lang="hr-BA" altLang="sr-Latn-RS" sz="714" noProof="1">
                  <a:latin typeface="+mn-lt"/>
                </a:rPr>
                <a:t> (zelena kopija</a:t>
              </a:r>
              <a:r>
                <a:rPr lang="hr-BA" altLang="sr-Latn-RS" sz="714" dirty="0">
                  <a:latin typeface="+mn-lt"/>
                </a:rPr>
                <a:t>/preslik</a:t>
              </a:r>
              <a:r>
                <a:rPr lang="hr-BA" altLang="sr-Latn-RS" sz="714" noProof="1">
                  <a:latin typeface="+mn-lt"/>
                </a:rPr>
                <a:t>)</a:t>
              </a:r>
            </a:p>
            <a:p>
              <a:pPr eaLnBrk="1" hangingPunct="1">
                <a:spcBef>
                  <a:spcPct val="0"/>
                </a:spcBef>
                <a:buFontTx/>
                <a:buNone/>
                <a:defRPr/>
              </a:pPr>
              <a:r>
                <a:rPr lang="hr-HR" altLang="sr-Latn-RS" sz="714" dirty="0">
                  <a:latin typeface="+mn-lt"/>
                </a:rPr>
                <a:t>- Obra</a:t>
              </a:r>
              <a:r>
                <a:rPr lang="en-US" altLang="sr-Latn-RS" sz="714" dirty="0" err="1">
                  <a:latin typeface="+mn-lt"/>
                </a:rPr>
                <a:t>sci</a:t>
              </a:r>
              <a:r>
                <a:rPr lang="hr-HR" altLang="sr-Latn-RS" sz="714" dirty="0">
                  <a:latin typeface="+mn-lt"/>
                </a:rPr>
                <a:t> za zbirne/zbrojne rezultate ZR – otvorena lista x2 (zelena kopija/preslik)</a:t>
              </a:r>
            </a:p>
            <a:p>
              <a:pPr eaLnBrk="1" hangingPunct="1">
                <a:spcBef>
                  <a:spcPct val="0"/>
                </a:spcBef>
                <a:buFontTx/>
                <a:buNone/>
                <a:defRPr/>
              </a:pPr>
              <a:r>
                <a:rPr lang="hr-HR" altLang="sr-Latn-RS" sz="714" dirty="0">
                  <a:latin typeface="+mn-lt"/>
                </a:rPr>
                <a:t>- </a:t>
              </a:r>
              <a:r>
                <a:rPr lang="hr-BA" altLang="sr-Latn-RS" sz="714" dirty="0">
                  <a:latin typeface="+mn-lt"/>
                </a:rPr>
                <a:t>Zapisnik o radu biračkog odbora ZARBO (zelena kopija/preslik)</a:t>
              </a:r>
              <a:endParaRPr lang="hr-BA" altLang="sr-Latn-RS" sz="714" noProof="1">
                <a:latin typeface="+mn-lt"/>
              </a:endParaRPr>
            </a:p>
            <a:p>
              <a:pPr eaLnBrk="1" hangingPunct="1">
                <a:spcBef>
                  <a:spcPct val="0"/>
                </a:spcBef>
                <a:buFontTx/>
                <a:buChar char="-"/>
                <a:defRPr/>
              </a:pPr>
              <a:endParaRPr lang="hr-HR" altLang="sr-Latn-RS" sz="714" dirty="0">
                <a:latin typeface="+mn-lt"/>
              </a:endParaRPr>
            </a:p>
          </p:txBody>
        </p:sp>
        <p:sp>
          <p:nvSpPr>
            <p:cNvPr id="2055" name="Rectangle 128"/>
            <p:cNvSpPr>
              <a:spLocks noChangeArrowheads="1"/>
            </p:cNvSpPr>
            <p:nvPr/>
          </p:nvSpPr>
          <p:spPr bwMode="auto">
            <a:xfrm>
              <a:off x="6629400" y="4876800"/>
              <a:ext cx="5791200" cy="1524000"/>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6" name="Text Box 137"/>
            <p:cNvSpPr txBox="1">
              <a:spLocks noChangeArrowheads="1"/>
            </p:cNvSpPr>
            <p:nvPr/>
          </p:nvSpPr>
          <p:spPr bwMode="auto">
            <a:xfrm>
              <a:off x="533400" y="6837363"/>
              <a:ext cx="5791199" cy="123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pPr>
              <a:r>
                <a:rPr lang="hr-BA" altLang="sr-Latn-RS" sz="1714" b="1">
                  <a:solidFill>
                    <a:srgbClr val="FF3300"/>
                  </a:solidFill>
                  <a:latin typeface="Arial" panose="020B0604020202020204" pitchFamily="34" charset="0"/>
                </a:rPr>
                <a:t>Napomena: Na svaku vreću potrebno/potrebito je napisati broj biračkog mjesta!!</a:t>
              </a:r>
              <a:endParaRPr lang="en-US" altLang="sr-Latn-RS" sz="1714" b="1">
                <a:solidFill>
                  <a:srgbClr val="FF3300"/>
                </a:solidFill>
                <a:latin typeface="Arial" panose="020B0604020202020204" pitchFamily="34" charset="0"/>
              </a:endParaRPr>
            </a:p>
          </p:txBody>
        </p:sp>
        <p:sp>
          <p:nvSpPr>
            <p:cNvPr id="2057" name="Rectangle 81"/>
            <p:cNvSpPr>
              <a:spLocks noChangeArrowheads="1"/>
            </p:cNvSpPr>
            <p:nvPr/>
          </p:nvSpPr>
          <p:spPr bwMode="auto">
            <a:xfrm>
              <a:off x="685800" y="4800600"/>
              <a:ext cx="5257800" cy="1447800"/>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8" name="Rectangle 51"/>
            <p:cNvSpPr>
              <a:spLocks noChangeArrowheads="1"/>
            </p:cNvSpPr>
            <p:nvPr/>
          </p:nvSpPr>
          <p:spPr bwMode="auto">
            <a:xfrm>
              <a:off x="533400" y="1371600"/>
              <a:ext cx="5791200" cy="5105400"/>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9" name="Text Box 13"/>
            <p:cNvSpPr txBox="1">
              <a:spLocks noChangeArrowheads="1"/>
            </p:cNvSpPr>
            <p:nvPr/>
          </p:nvSpPr>
          <p:spPr bwMode="auto">
            <a:xfrm>
              <a:off x="838200" y="304800"/>
              <a:ext cx="11125199" cy="51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pPr>
              <a:endParaRPr lang="sr-Latn-CS" altLang="sr-Latn-RS" sz="1786"/>
            </a:p>
          </p:txBody>
        </p:sp>
        <p:sp>
          <p:nvSpPr>
            <p:cNvPr id="2060" name="Text Box 54"/>
            <p:cNvSpPr txBox="1">
              <a:spLocks noChangeArrowheads="1"/>
            </p:cNvSpPr>
            <p:nvPr/>
          </p:nvSpPr>
          <p:spPr bwMode="auto">
            <a:xfrm>
              <a:off x="685800" y="1828801"/>
              <a:ext cx="4953000" cy="51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pPr>
              <a:endParaRPr lang="sr-Latn-CS" altLang="sr-Latn-RS" sz="1786"/>
            </a:p>
          </p:txBody>
        </p:sp>
        <p:sp>
          <p:nvSpPr>
            <p:cNvPr id="2061" name="Rectangle 56"/>
            <p:cNvSpPr>
              <a:spLocks noChangeArrowheads="1"/>
            </p:cNvSpPr>
            <p:nvPr/>
          </p:nvSpPr>
          <p:spPr bwMode="auto">
            <a:xfrm>
              <a:off x="685800" y="3200400"/>
              <a:ext cx="5257800" cy="1447800"/>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62" name="Freeform 57"/>
            <p:cNvSpPr>
              <a:spLocks/>
            </p:cNvSpPr>
            <p:nvPr/>
          </p:nvSpPr>
          <p:spPr bwMode="auto">
            <a:xfrm>
              <a:off x="838200" y="5105400"/>
              <a:ext cx="1143000" cy="1008063"/>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147483646 h 2304"/>
                <a:gd name="T96" fmla="*/ 2147483646 w 2196"/>
                <a:gd name="T97" fmla="*/ 0 h 2304"/>
                <a:gd name="T98" fmla="*/ 2147483646 w 2196"/>
                <a:gd name="T99" fmla="*/ 2147483646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286"/>
            </a:p>
          </p:txBody>
        </p:sp>
        <p:sp>
          <p:nvSpPr>
            <p:cNvPr id="2" name="Text Box 70"/>
            <p:cNvSpPr txBox="1">
              <a:spLocks noChangeArrowheads="1"/>
            </p:cNvSpPr>
            <p:nvPr/>
          </p:nvSpPr>
          <p:spPr bwMode="auto">
            <a:xfrm>
              <a:off x="685800" y="3200400"/>
              <a:ext cx="1828800" cy="283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a:solidFill>
                    <a:schemeClr val="tx1"/>
                  </a:solidFill>
                  <a:latin typeface="Verdana" panose="020B0604030504040204" pitchFamily="34" charset="0"/>
                  <a:cs typeface="Arial" panose="020B0604020202020204" pitchFamily="34" charset="0"/>
                </a:defRPr>
              </a:lvl1pPr>
              <a:lvl2pPr marL="742950" indent="-285750" defTabSz="1279525" eaLnBrk="0" hangingPunct="0">
                <a:defRPr sz="2500">
                  <a:solidFill>
                    <a:schemeClr val="tx1"/>
                  </a:solidFill>
                  <a:latin typeface="Verdana" panose="020B0604030504040204" pitchFamily="34" charset="0"/>
                  <a:cs typeface="Arial" panose="020B0604020202020204" pitchFamily="34" charset="0"/>
                </a:defRPr>
              </a:lvl2pPr>
              <a:lvl3pPr marL="1143000" indent="-228600" defTabSz="1279525" eaLnBrk="0" hangingPunct="0">
                <a:defRPr sz="2500">
                  <a:solidFill>
                    <a:schemeClr val="tx1"/>
                  </a:solidFill>
                  <a:latin typeface="Verdana" panose="020B0604030504040204" pitchFamily="34" charset="0"/>
                  <a:cs typeface="Arial" panose="020B0604020202020204" pitchFamily="34" charset="0"/>
                </a:defRPr>
              </a:lvl3pPr>
              <a:lvl4pPr marL="1600200" indent="-228600" defTabSz="1279525" eaLnBrk="0" hangingPunct="0">
                <a:defRPr sz="2500">
                  <a:solidFill>
                    <a:schemeClr val="tx1"/>
                  </a:solidFill>
                  <a:latin typeface="Verdana" panose="020B0604030504040204" pitchFamily="34" charset="0"/>
                  <a:cs typeface="Arial" panose="020B0604020202020204" pitchFamily="34" charset="0"/>
                </a:defRPr>
              </a:lvl4pPr>
              <a:lvl5pPr marL="2057400" indent="-228600" defTabSz="1279525" eaLnBrk="0" hangingPunct="0">
                <a:defRPr sz="25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9pPr>
            </a:lstStyle>
            <a:p>
              <a:pPr eaLnBrk="1" hangingPunct="1">
                <a:spcBef>
                  <a:spcPct val="50000"/>
                </a:spcBef>
                <a:defRPr/>
              </a:pPr>
              <a:r>
                <a:rPr lang="hr-BA" altLang="sr-Latn-RS" sz="714" i="1" dirty="0">
                  <a:solidFill>
                    <a:schemeClr val="accent2"/>
                  </a:solidFill>
                  <a:latin typeface="+mj-lt"/>
                </a:rPr>
                <a:t>Svijetlo plava zaštitna vreća</a:t>
              </a:r>
              <a:endParaRPr lang="en-US" altLang="sr-Latn-RS" sz="714" i="1" dirty="0">
                <a:solidFill>
                  <a:schemeClr val="accent2"/>
                </a:solidFill>
                <a:latin typeface="+mj-lt"/>
              </a:endParaRPr>
            </a:p>
          </p:txBody>
        </p:sp>
        <p:sp>
          <p:nvSpPr>
            <p:cNvPr id="2064" name="Text Box 59"/>
            <p:cNvSpPr txBox="1">
              <a:spLocks noChangeArrowheads="1"/>
            </p:cNvSpPr>
            <p:nvPr/>
          </p:nvSpPr>
          <p:spPr bwMode="auto">
            <a:xfrm>
              <a:off x="2057400" y="5235576"/>
              <a:ext cx="3886200" cy="74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en-US" altLang="sr-Latn-RS" sz="714" dirty="0">
                  <a:latin typeface="+mn-lt"/>
                </a:rPr>
                <a:t>1. </a:t>
              </a:r>
              <a:r>
                <a:rPr lang="en-US" altLang="sr-Latn-RS" sz="714" dirty="0" err="1">
                  <a:latin typeface="+mn-lt"/>
                </a:rPr>
                <a:t>Neiskorišteni</a:t>
              </a:r>
              <a:r>
                <a:rPr lang="en-US" altLang="sr-Latn-RS" sz="714" dirty="0">
                  <a:latin typeface="+mn-lt"/>
                </a:rPr>
                <a:t> </a:t>
              </a:r>
              <a:r>
                <a:rPr lang="en-US" altLang="sr-Latn-RS" sz="714" dirty="0" err="1">
                  <a:latin typeface="+mn-lt"/>
                </a:rPr>
                <a:t>glasački</a:t>
              </a:r>
              <a:r>
                <a:rPr lang="en-US" altLang="sr-Latn-RS" sz="714" dirty="0">
                  <a:latin typeface="+mn-lt"/>
                </a:rPr>
                <a:t> </a:t>
              </a:r>
              <a:r>
                <a:rPr lang="en-US" altLang="sr-Latn-RS" sz="714" dirty="0" err="1">
                  <a:latin typeface="+mn-lt"/>
                </a:rPr>
                <a:t>listići</a:t>
              </a:r>
              <a:r>
                <a:rPr lang="en-US" altLang="sr-Latn-RS" sz="714" dirty="0">
                  <a:latin typeface="+mn-lt"/>
                </a:rPr>
                <a:t> (</a:t>
              </a:r>
              <a:r>
                <a:rPr lang="en-US" altLang="sr-Latn-RS" sz="714" dirty="0" err="1">
                  <a:latin typeface="+mn-lt"/>
                </a:rPr>
                <a:t>upakovani</a:t>
              </a:r>
              <a:r>
                <a:rPr lang="en-US" altLang="sr-Latn-RS" sz="714" dirty="0">
                  <a:latin typeface="+mn-lt"/>
                </a:rPr>
                <a:t> u </a:t>
              </a:r>
              <a:r>
                <a:rPr lang="en-US" altLang="sr-Latn-RS" sz="714" dirty="0" err="1">
                  <a:latin typeface="+mn-lt"/>
                </a:rPr>
                <a:t>originalne</a:t>
              </a:r>
              <a:endParaRPr lang="hr-BA" altLang="sr-Latn-RS" sz="714" dirty="0">
                <a:latin typeface="+mn-lt"/>
              </a:endParaRPr>
            </a:p>
            <a:p>
              <a:pPr eaLnBrk="1" hangingPunct="1">
                <a:spcBef>
                  <a:spcPct val="0"/>
                </a:spcBef>
                <a:buFontTx/>
                <a:buNone/>
                <a:defRPr/>
              </a:pPr>
              <a:r>
                <a:rPr lang="hr-BA" altLang="sr-Latn-RS" sz="714" dirty="0">
                  <a:latin typeface="+mn-lt"/>
                </a:rPr>
                <a:t>    </a:t>
              </a:r>
              <a:r>
                <a:rPr lang="en-US" altLang="sr-Latn-RS" sz="714" dirty="0" err="1">
                  <a:latin typeface="+mn-lt"/>
                </a:rPr>
                <a:t>kutije</a:t>
              </a:r>
              <a:r>
                <a:rPr lang="en-US" altLang="sr-Latn-RS" sz="714" dirty="0">
                  <a:latin typeface="+mn-lt"/>
                </a:rPr>
                <a:t>)</a:t>
              </a:r>
              <a:endParaRPr lang="hr-BA" altLang="sr-Latn-RS" sz="714" dirty="0">
                <a:latin typeface="+mn-lt"/>
              </a:endParaRPr>
            </a:p>
            <a:p>
              <a:pPr eaLnBrk="1" hangingPunct="1">
                <a:spcBef>
                  <a:spcPct val="0"/>
                </a:spcBef>
                <a:buFontTx/>
                <a:buNone/>
                <a:defRPr/>
              </a:pPr>
              <a:endParaRPr lang="en-US" altLang="sr-Latn-RS" sz="714" dirty="0">
                <a:latin typeface="+mn-lt"/>
              </a:endParaRPr>
            </a:p>
            <a:p>
              <a:pPr eaLnBrk="1" hangingPunct="1">
                <a:spcBef>
                  <a:spcPct val="0"/>
                </a:spcBef>
                <a:buFontTx/>
                <a:buNone/>
                <a:defRPr/>
              </a:pPr>
              <a:r>
                <a:rPr lang="en-US" altLang="sr-Latn-RS" sz="714" dirty="0">
                  <a:latin typeface="+mn-lt"/>
                </a:rPr>
                <a:t>2. </a:t>
              </a:r>
              <a:r>
                <a:rPr lang="en-US" altLang="sr-Latn-RS" sz="714" dirty="0" err="1">
                  <a:latin typeface="+mn-lt"/>
                </a:rPr>
                <a:t>Koverta</a:t>
              </a:r>
              <a:r>
                <a:rPr lang="hr-BA" altLang="sr-Latn-RS" sz="714" dirty="0">
                  <a:latin typeface="+mn-lt"/>
                </a:rPr>
                <a:t>/kuverta sa</a:t>
              </a:r>
              <a:r>
                <a:rPr lang="en-US" altLang="sr-Latn-RS" sz="714" dirty="0">
                  <a:latin typeface="+mn-lt"/>
                </a:rPr>
                <a:t> </a:t>
              </a:r>
              <a:r>
                <a:rPr lang="hr-BA" altLang="sr-Latn-RS" sz="714" dirty="0">
                  <a:latin typeface="+mn-lt"/>
                </a:rPr>
                <a:t>ošteć</a:t>
              </a:r>
              <a:r>
                <a:rPr lang="en-US" altLang="sr-Latn-RS" sz="714" dirty="0" err="1">
                  <a:latin typeface="+mn-lt"/>
                </a:rPr>
                <a:t>eni</a:t>
              </a:r>
              <a:r>
                <a:rPr lang="hr-BA" altLang="sr-Latn-RS" sz="714" dirty="0">
                  <a:latin typeface="+mn-lt"/>
                </a:rPr>
                <a:t>m</a:t>
              </a:r>
              <a:r>
                <a:rPr lang="en-US" altLang="sr-Latn-RS" sz="714" dirty="0">
                  <a:latin typeface="+mn-lt"/>
                </a:rPr>
                <a:t> </a:t>
              </a:r>
              <a:r>
                <a:rPr lang="en-US" altLang="sr-Latn-RS" sz="714" dirty="0" err="1">
                  <a:latin typeface="+mn-lt"/>
                </a:rPr>
                <a:t>glasački</a:t>
              </a:r>
              <a:r>
                <a:rPr lang="hr-BA" altLang="sr-Latn-RS" sz="714" dirty="0">
                  <a:latin typeface="+mn-lt"/>
                </a:rPr>
                <a:t>m</a:t>
              </a:r>
              <a:r>
                <a:rPr lang="en-US" altLang="sr-Latn-RS" sz="714" dirty="0">
                  <a:latin typeface="+mn-lt"/>
                </a:rPr>
                <a:t> </a:t>
              </a:r>
              <a:r>
                <a:rPr lang="en-US" altLang="sr-Latn-RS" sz="714" dirty="0" err="1">
                  <a:latin typeface="+mn-lt"/>
                </a:rPr>
                <a:t>listići</a:t>
              </a:r>
              <a:r>
                <a:rPr lang="hr-BA" altLang="sr-Latn-RS" sz="714" dirty="0">
                  <a:latin typeface="+mn-lt"/>
                </a:rPr>
                <a:t>ma</a:t>
              </a:r>
              <a:endParaRPr lang="en-US" altLang="sr-Latn-RS" sz="714" dirty="0">
                <a:latin typeface="+mn-lt"/>
              </a:endParaRPr>
            </a:p>
          </p:txBody>
        </p:sp>
        <p:sp>
          <p:nvSpPr>
            <p:cNvPr id="3" name="Text Box 72"/>
            <p:cNvSpPr txBox="1">
              <a:spLocks noChangeArrowheads="1"/>
            </p:cNvSpPr>
            <p:nvPr/>
          </p:nvSpPr>
          <p:spPr bwMode="auto">
            <a:xfrm>
              <a:off x="761999" y="4876800"/>
              <a:ext cx="4648200" cy="283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a:solidFill>
                    <a:schemeClr val="tx1"/>
                  </a:solidFill>
                  <a:latin typeface="Verdana" panose="020B0604030504040204" pitchFamily="34" charset="0"/>
                  <a:cs typeface="Arial" panose="020B0604020202020204" pitchFamily="34" charset="0"/>
                </a:defRPr>
              </a:lvl1pPr>
              <a:lvl2pPr marL="742950" indent="-285750" defTabSz="1279525" eaLnBrk="0" hangingPunct="0">
                <a:defRPr sz="2500">
                  <a:solidFill>
                    <a:schemeClr val="tx1"/>
                  </a:solidFill>
                  <a:latin typeface="Verdana" panose="020B0604030504040204" pitchFamily="34" charset="0"/>
                  <a:cs typeface="Arial" panose="020B0604020202020204" pitchFamily="34" charset="0"/>
                </a:defRPr>
              </a:lvl2pPr>
              <a:lvl3pPr marL="1143000" indent="-228600" defTabSz="1279525" eaLnBrk="0" hangingPunct="0">
                <a:defRPr sz="2500">
                  <a:solidFill>
                    <a:schemeClr val="tx1"/>
                  </a:solidFill>
                  <a:latin typeface="Verdana" panose="020B0604030504040204" pitchFamily="34" charset="0"/>
                  <a:cs typeface="Arial" panose="020B0604020202020204" pitchFamily="34" charset="0"/>
                </a:defRPr>
              </a:lvl3pPr>
              <a:lvl4pPr marL="1600200" indent="-228600" defTabSz="1279525" eaLnBrk="0" hangingPunct="0">
                <a:defRPr sz="2500">
                  <a:solidFill>
                    <a:schemeClr val="tx1"/>
                  </a:solidFill>
                  <a:latin typeface="Verdana" panose="020B0604030504040204" pitchFamily="34" charset="0"/>
                  <a:cs typeface="Arial" panose="020B0604020202020204" pitchFamily="34" charset="0"/>
                </a:defRPr>
              </a:lvl4pPr>
              <a:lvl5pPr marL="2057400" indent="-228600" defTabSz="1279525" eaLnBrk="0" hangingPunct="0">
                <a:defRPr sz="25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9pPr>
            </a:lstStyle>
            <a:p>
              <a:pPr eaLnBrk="1" hangingPunct="1">
                <a:spcBef>
                  <a:spcPct val="50000"/>
                </a:spcBef>
                <a:defRPr/>
              </a:pPr>
              <a:r>
                <a:rPr lang="hr-BA" altLang="sr-Latn-RS" sz="714" i="1" dirty="0">
                  <a:solidFill>
                    <a:schemeClr val="accent2"/>
                  </a:solidFill>
                  <a:latin typeface="+mj-lt"/>
                </a:rPr>
                <a:t>Providna plastična (VEĆA) vreća X 2 – po jedna za svaki  nivo</a:t>
              </a:r>
              <a:endParaRPr lang="en-US" altLang="sr-Latn-RS" sz="714" i="1" dirty="0">
                <a:solidFill>
                  <a:schemeClr val="accent2"/>
                </a:solidFill>
                <a:latin typeface="+mj-lt"/>
              </a:endParaRPr>
            </a:p>
          </p:txBody>
        </p:sp>
        <p:sp>
          <p:nvSpPr>
            <p:cNvPr id="2066" name="Freeform 95"/>
            <p:cNvSpPr>
              <a:spLocks/>
            </p:cNvSpPr>
            <p:nvPr/>
          </p:nvSpPr>
          <p:spPr bwMode="auto">
            <a:xfrm>
              <a:off x="762000" y="3505200"/>
              <a:ext cx="1143000" cy="1008063"/>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147483646 h 2304"/>
                <a:gd name="T96" fmla="*/ 2147483646 w 2196"/>
                <a:gd name="T97" fmla="*/ 0 h 2304"/>
                <a:gd name="T98" fmla="*/ 2147483646 w 2196"/>
                <a:gd name="T99" fmla="*/ 2147483646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67" name="Text Box 96"/>
            <p:cNvSpPr txBox="1">
              <a:spLocks noChangeArrowheads="1"/>
            </p:cNvSpPr>
            <p:nvPr/>
          </p:nvSpPr>
          <p:spPr bwMode="auto">
            <a:xfrm>
              <a:off x="1905000" y="3556000"/>
              <a:ext cx="3962400" cy="105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en-US" altLang="sr-Latn-RS" sz="714" dirty="0">
                  <a:latin typeface="+mn-lt"/>
                </a:rPr>
                <a:t>1. </a:t>
              </a:r>
              <a:r>
                <a:rPr lang="en-US" altLang="sr-Latn-RS" sz="714" dirty="0" err="1">
                  <a:latin typeface="+mn-lt"/>
                </a:rPr>
                <a:t>Prebrojani</a:t>
              </a:r>
              <a:r>
                <a:rPr lang="en-US" altLang="sr-Latn-RS" sz="714" dirty="0">
                  <a:latin typeface="+mn-lt"/>
                </a:rPr>
                <a:t> </a:t>
              </a:r>
              <a:r>
                <a:rPr lang="en-US" altLang="sr-Latn-RS" sz="714" dirty="0" err="1">
                  <a:latin typeface="+mn-lt"/>
                </a:rPr>
                <a:t>važeći</a:t>
              </a:r>
              <a:r>
                <a:rPr lang="en-US" altLang="sr-Latn-RS" sz="714" dirty="0">
                  <a:latin typeface="+mn-lt"/>
                </a:rPr>
                <a:t> </a:t>
              </a:r>
              <a:r>
                <a:rPr lang="en-US" altLang="sr-Latn-RS" sz="714" dirty="0" err="1">
                  <a:latin typeface="+mn-lt"/>
                </a:rPr>
                <a:t>glasački</a:t>
              </a:r>
              <a:r>
                <a:rPr lang="en-US" altLang="sr-Latn-RS" sz="714" dirty="0">
                  <a:latin typeface="+mn-lt"/>
                </a:rPr>
                <a:t> </a:t>
              </a:r>
              <a:r>
                <a:rPr lang="en-US" altLang="sr-Latn-RS" sz="714" dirty="0" err="1">
                  <a:latin typeface="+mn-lt"/>
                </a:rPr>
                <a:t>listići</a:t>
              </a:r>
              <a:r>
                <a:rPr lang="en-US" altLang="sr-Latn-RS" sz="714" dirty="0">
                  <a:latin typeface="+mn-lt"/>
                </a:rPr>
                <a:t> </a:t>
              </a:r>
              <a:r>
                <a:rPr lang="hr-BA" altLang="sr-Latn-RS" sz="714" dirty="0">
                  <a:latin typeface="+mn-lt"/>
                </a:rPr>
                <a:t>(izborna jedinica gradskog područja, 151 - 156)</a:t>
              </a:r>
              <a:endParaRPr lang="en-US" altLang="sr-Latn-RS" sz="714" dirty="0">
                <a:latin typeface="+mn-lt"/>
              </a:endParaRPr>
            </a:p>
            <a:p>
              <a:pPr eaLnBrk="1" hangingPunct="1">
                <a:spcBef>
                  <a:spcPct val="0"/>
                </a:spcBef>
                <a:buFontTx/>
                <a:buNone/>
                <a:defRPr/>
              </a:pPr>
              <a:r>
                <a:rPr lang="en-US" altLang="sr-Latn-RS" sz="714" dirty="0">
                  <a:latin typeface="+mn-lt"/>
                </a:rPr>
                <a:t>2. </a:t>
              </a:r>
              <a:r>
                <a:rPr lang="en-US" altLang="sr-Latn-RS" sz="714" dirty="0" err="1">
                  <a:latin typeface="+mn-lt"/>
                </a:rPr>
                <a:t>Providna</a:t>
              </a:r>
              <a:r>
                <a:rPr lang="en-US" altLang="sr-Latn-RS" sz="714" dirty="0">
                  <a:latin typeface="+mn-lt"/>
                </a:rPr>
                <a:t> </a:t>
              </a:r>
              <a:r>
                <a:rPr lang="en-US" altLang="sr-Latn-RS" sz="714" dirty="0" err="1">
                  <a:latin typeface="+mn-lt"/>
                </a:rPr>
                <a:t>plastična</a:t>
              </a:r>
              <a:r>
                <a:rPr lang="en-US" altLang="sr-Latn-RS" sz="714" dirty="0">
                  <a:latin typeface="+mn-lt"/>
                </a:rPr>
                <a:t> </a:t>
              </a:r>
              <a:r>
                <a:rPr lang="en-US" altLang="sr-Latn-RS" sz="714" dirty="0" err="1">
                  <a:latin typeface="+mn-lt"/>
                </a:rPr>
                <a:t>vreća</a:t>
              </a:r>
              <a:r>
                <a:rPr lang="en-US" altLang="sr-Latn-RS" sz="714" dirty="0">
                  <a:latin typeface="+mn-lt"/>
                </a:rPr>
                <a:t> </a:t>
              </a:r>
              <a:r>
                <a:rPr lang="en-US" altLang="sr-Latn-RS" sz="714" dirty="0" err="1">
                  <a:latin typeface="+mn-lt"/>
                </a:rPr>
                <a:t>sa</a:t>
              </a:r>
              <a:r>
                <a:rPr lang="en-US" altLang="sr-Latn-RS" sz="714" dirty="0">
                  <a:latin typeface="+mn-lt"/>
                </a:rPr>
                <a:t>: </a:t>
              </a:r>
            </a:p>
            <a:p>
              <a:pPr eaLnBrk="1" hangingPunct="1">
                <a:spcBef>
                  <a:spcPct val="0"/>
                </a:spcBef>
                <a:buFontTx/>
                <a:buNone/>
                <a:defRPr/>
              </a:pPr>
              <a:r>
                <a:rPr lang="en-US" altLang="sr-Latn-RS" sz="714" dirty="0">
                  <a:latin typeface="+mn-lt"/>
                </a:rPr>
                <a:t>- </a:t>
              </a:r>
              <a:r>
                <a:rPr lang="en-US" altLang="sr-Latn-RS" sz="714" dirty="0" err="1">
                  <a:latin typeface="+mn-lt"/>
                </a:rPr>
                <a:t>Koverta</a:t>
              </a:r>
              <a:r>
                <a:rPr lang="en-US" altLang="sr-Latn-RS" sz="714" dirty="0">
                  <a:latin typeface="+mn-lt"/>
                </a:rPr>
                <a:t> </a:t>
              </a:r>
              <a:r>
                <a:rPr lang="hr-BA" altLang="sr-Latn-RS" sz="714" dirty="0">
                  <a:latin typeface="+mn-lt"/>
                </a:rPr>
                <a:t>/kuverta</a:t>
              </a:r>
              <a:r>
                <a:rPr lang="en-US" altLang="sr-Latn-RS" sz="714" dirty="0">
                  <a:latin typeface="+mn-lt"/>
                </a:rPr>
                <a:t> - </a:t>
              </a:r>
              <a:r>
                <a:rPr lang="en-US" altLang="sr-Latn-RS" sz="714" dirty="0" err="1">
                  <a:latin typeface="+mn-lt"/>
                </a:rPr>
                <a:t>nevažeći</a:t>
              </a:r>
              <a:r>
                <a:rPr lang="en-US" altLang="sr-Latn-RS" sz="714" dirty="0">
                  <a:latin typeface="+mn-lt"/>
                </a:rPr>
                <a:t> </a:t>
              </a:r>
              <a:r>
                <a:rPr lang="en-US" altLang="sr-Latn-RS" sz="714" dirty="0" err="1">
                  <a:latin typeface="+mn-lt"/>
                </a:rPr>
                <a:t>glasački</a:t>
              </a:r>
              <a:r>
                <a:rPr lang="en-US" altLang="sr-Latn-RS" sz="714" dirty="0">
                  <a:latin typeface="+mn-lt"/>
                </a:rPr>
                <a:t> </a:t>
              </a:r>
              <a:r>
                <a:rPr lang="en-US" altLang="sr-Latn-RS" sz="714" dirty="0" err="1">
                  <a:latin typeface="+mn-lt"/>
                </a:rPr>
                <a:t>listići</a:t>
              </a:r>
              <a:endParaRPr lang="en-US" altLang="sr-Latn-RS" sz="714" dirty="0">
                <a:latin typeface="+mn-lt"/>
              </a:endParaRPr>
            </a:p>
            <a:p>
              <a:pPr eaLnBrk="1" hangingPunct="1">
                <a:spcBef>
                  <a:spcPct val="0"/>
                </a:spcBef>
                <a:buFontTx/>
                <a:buNone/>
                <a:defRPr/>
              </a:pPr>
              <a:r>
                <a:rPr lang="en-US" altLang="sr-Latn-RS" sz="714" dirty="0">
                  <a:latin typeface="+mn-lt"/>
                </a:rPr>
                <a:t>- </a:t>
              </a:r>
              <a:r>
                <a:rPr lang="hr-BA" altLang="sr-Latn-RS" sz="714" dirty="0">
                  <a:latin typeface="+mn-lt"/>
                </a:rPr>
                <a:t>Koverta /kuverta</a:t>
              </a:r>
              <a:r>
                <a:rPr lang="en-US" altLang="sr-Latn-RS" sz="714" dirty="0">
                  <a:latin typeface="+mn-lt"/>
                </a:rPr>
                <a:t> -</a:t>
              </a:r>
              <a:r>
                <a:rPr lang="en-US" altLang="sr-Latn-RS" sz="714" dirty="0" err="1">
                  <a:latin typeface="+mn-lt"/>
                </a:rPr>
                <a:t>Obrazac</a:t>
              </a:r>
              <a:r>
                <a:rPr lang="en-US" altLang="sr-Latn-RS" sz="714" dirty="0">
                  <a:latin typeface="+mn-lt"/>
                </a:rPr>
                <a:t> </a:t>
              </a:r>
              <a:r>
                <a:rPr lang="en-US" altLang="sr-Latn-RS" sz="714" dirty="0" err="1">
                  <a:latin typeface="+mn-lt"/>
                </a:rPr>
                <a:t>za</a:t>
              </a:r>
              <a:r>
                <a:rPr lang="en-US" altLang="sr-Latn-RS" sz="714" dirty="0">
                  <a:latin typeface="+mn-lt"/>
                </a:rPr>
                <a:t> </a:t>
              </a:r>
              <a:r>
                <a:rPr lang="en-US" altLang="sr-Latn-RS" sz="714" dirty="0" err="1">
                  <a:latin typeface="+mn-lt"/>
                </a:rPr>
                <a:t>zbirne</a:t>
              </a:r>
              <a:r>
                <a:rPr lang="en-US" altLang="sr-Latn-RS" sz="714" dirty="0">
                  <a:latin typeface="+mn-lt"/>
                </a:rPr>
                <a:t> </a:t>
              </a:r>
              <a:r>
                <a:rPr lang="en-US" altLang="sr-Latn-RS" sz="714" dirty="0" err="1">
                  <a:latin typeface="+mn-lt"/>
                </a:rPr>
                <a:t>rezultate</a:t>
              </a:r>
              <a:r>
                <a:rPr lang="hr-BA" altLang="sr-Latn-RS" sz="714" dirty="0">
                  <a:latin typeface="+mn-lt"/>
                </a:rPr>
                <a:t> ZR </a:t>
              </a:r>
              <a:r>
                <a:rPr lang="en-US" altLang="sr-Latn-RS" sz="714" dirty="0">
                  <a:latin typeface="+mn-lt"/>
                </a:rPr>
                <a:t>(</a:t>
              </a:r>
              <a:r>
                <a:rPr lang="en-US" altLang="sr-Latn-RS" sz="714" dirty="0" err="1">
                  <a:latin typeface="+mn-lt"/>
                </a:rPr>
                <a:t>plava</a:t>
              </a:r>
              <a:r>
                <a:rPr lang="en-US" altLang="sr-Latn-RS" sz="714" dirty="0">
                  <a:latin typeface="+mn-lt"/>
                </a:rPr>
                <a:t> </a:t>
              </a:r>
              <a:r>
                <a:rPr lang="en-US" altLang="sr-Latn-RS" sz="714" dirty="0" err="1">
                  <a:latin typeface="+mn-lt"/>
                </a:rPr>
                <a:t>kopija</a:t>
              </a:r>
              <a:r>
                <a:rPr lang="hr-BA" altLang="sr-Latn-RS" sz="714" dirty="0">
                  <a:latin typeface="+mn-lt"/>
                </a:rPr>
                <a:t>/preslik</a:t>
              </a:r>
              <a:r>
                <a:rPr lang="en-US" altLang="sr-Latn-RS" sz="714" dirty="0">
                  <a:latin typeface="+mn-lt"/>
                </a:rPr>
                <a:t>)</a:t>
              </a:r>
            </a:p>
            <a:p>
              <a:pPr eaLnBrk="1" hangingPunct="1">
                <a:spcBef>
                  <a:spcPct val="0"/>
                </a:spcBef>
                <a:buFontTx/>
                <a:buNone/>
                <a:defRPr/>
              </a:pPr>
              <a:endParaRPr lang="en-US" altLang="sr-Latn-RS" sz="714" dirty="0">
                <a:latin typeface="+mn-lt"/>
              </a:endParaRPr>
            </a:p>
          </p:txBody>
        </p:sp>
        <p:sp>
          <p:nvSpPr>
            <p:cNvPr id="2068" name="Rectangle 106"/>
            <p:cNvSpPr>
              <a:spLocks noChangeArrowheads="1"/>
            </p:cNvSpPr>
            <p:nvPr/>
          </p:nvSpPr>
          <p:spPr bwMode="auto">
            <a:xfrm>
              <a:off x="6763093" y="1771985"/>
              <a:ext cx="5486400" cy="1276015"/>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69" name="Freeform 107"/>
            <p:cNvSpPr>
              <a:spLocks/>
            </p:cNvSpPr>
            <p:nvPr/>
          </p:nvSpPr>
          <p:spPr bwMode="auto">
            <a:xfrm>
              <a:off x="6841067" y="1931538"/>
              <a:ext cx="1143000" cy="1081088"/>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147483646 h 2304"/>
                <a:gd name="T96" fmla="*/ 2147483646 w 2196"/>
                <a:gd name="T97" fmla="*/ 0 h 2304"/>
                <a:gd name="T98" fmla="*/ 2147483646 w 2196"/>
                <a:gd name="T99" fmla="*/ 2147483646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chemeClr val="bg1"/>
            </a:solidFill>
            <a:ln w="9525">
              <a:solidFill>
                <a:schemeClr val="tx1"/>
              </a:solidFill>
              <a:round/>
              <a:headEnd/>
              <a:tailEnd/>
            </a:ln>
          </p:spPr>
          <p:txBody>
            <a:bodyPr/>
            <a:lstStyle/>
            <a:p>
              <a:endParaRPr lang="en-US" sz="1286"/>
            </a:p>
          </p:txBody>
        </p:sp>
        <p:sp>
          <p:nvSpPr>
            <p:cNvPr id="2070" name="Text Box 108"/>
            <p:cNvSpPr txBox="1">
              <a:spLocks noChangeArrowheads="1"/>
            </p:cNvSpPr>
            <p:nvPr/>
          </p:nvSpPr>
          <p:spPr bwMode="auto">
            <a:xfrm>
              <a:off x="6781801" y="1600200"/>
              <a:ext cx="5018089" cy="51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sr-Latn-CS" altLang="sr-Latn-RS" sz="1786"/>
            </a:p>
          </p:txBody>
        </p:sp>
        <p:sp>
          <p:nvSpPr>
            <p:cNvPr id="2071" name="Text Box 109"/>
            <p:cNvSpPr txBox="1">
              <a:spLocks noChangeArrowheads="1"/>
            </p:cNvSpPr>
            <p:nvPr/>
          </p:nvSpPr>
          <p:spPr bwMode="auto">
            <a:xfrm>
              <a:off x="8096249" y="2192339"/>
              <a:ext cx="3867150" cy="74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hr-HR" altLang="sr-Latn-RS" sz="714" dirty="0">
                  <a:latin typeface="+mn-lt"/>
                </a:rPr>
                <a:t>1. Izvod/izvadak iz konačnog Centralnog/Središnjeg biračkog spiska/popisa</a:t>
              </a:r>
            </a:p>
            <a:p>
              <a:pPr eaLnBrk="1" hangingPunct="1">
                <a:spcBef>
                  <a:spcPct val="0"/>
                </a:spcBef>
                <a:buFontTx/>
                <a:buNone/>
                <a:defRPr/>
              </a:pPr>
              <a:r>
                <a:rPr lang="hr-HR" altLang="sr-Latn-RS" sz="714" dirty="0">
                  <a:latin typeface="+mn-lt"/>
                </a:rPr>
                <a:t>2. Zapisnik o radu biračkog odbora ZARBO (original)</a:t>
              </a:r>
            </a:p>
            <a:p>
              <a:pPr eaLnBrk="1" hangingPunct="1">
                <a:spcBef>
                  <a:spcPct val="0"/>
                </a:spcBef>
                <a:buFontTx/>
                <a:buNone/>
                <a:defRPr/>
              </a:pPr>
              <a:r>
                <a:rPr lang="hr-HR" altLang="sr-Latn-RS" sz="714" dirty="0">
                  <a:latin typeface="+mn-lt"/>
                </a:rPr>
                <a:t>3. Pomoćni obrasci za brojanje</a:t>
              </a:r>
              <a:endParaRPr lang="en-US" altLang="sr-Latn-RS" sz="714" dirty="0">
                <a:latin typeface="+mn-lt"/>
              </a:endParaRPr>
            </a:p>
          </p:txBody>
        </p:sp>
        <p:sp>
          <p:nvSpPr>
            <p:cNvPr id="2072" name="Text Box 110"/>
            <p:cNvSpPr txBox="1">
              <a:spLocks noChangeArrowheads="1"/>
            </p:cNvSpPr>
            <p:nvPr/>
          </p:nvSpPr>
          <p:spPr bwMode="auto">
            <a:xfrm>
              <a:off x="6629399" y="1447800"/>
              <a:ext cx="5562600" cy="283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hr-BA" altLang="sr-Latn-RS" sz="714" b="1" dirty="0">
                  <a:solidFill>
                    <a:schemeClr val="accent2"/>
                  </a:solidFill>
                  <a:latin typeface="+mn-lt"/>
                </a:rPr>
                <a:t>Providna zaštitna vreća- dokumentacija za CIK/SIP BiH</a:t>
              </a:r>
              <a:endParaRPr lang="en-US" altLang="sr-Latn-RS" sz="714" dirty="0">
                <a:latin typeface="+mn-lt"/>
              </a:endParaRPr>
            </a:p>
          </p:txBody>
        </p:sp>
        <p:sp>
          <p:nvSpPr>
            <p:cNvPr id="2073" name="Rectangle 114"/>
            <p:cNvSpPr>
              <a:spLocks noChangeArrowheads="1"/>
            </p:cNvSpPr>
            <p:nvPr/>
          </p:nvSpPr>
          <p:spPr bwMode="auto">
            <a:xfrm>
              <a:off x="6629400" y="3269897"/>
              <a:ext cx="5791200" cy="1524000"/>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grpSp>
          <p:nvGrpSpPr>
            <p:cNvPr id="2074" name="Group 115"/>
            <p:cNvGrpSpPr>
              <a:grpSpLocks/>
            </p:cNvGrpSpPr>
            <p:nvPr/>
          </p:nvGrpSpPr>
          <p:grpSpPr bwMode="auto">
            <a:xfrm>
              <a:off x="6775168" y="3692537"/>
              <a:ext cx="1173892" cy="733425"/>
              <a:chOff x="8550" y="-1654"/>
              <a:chExt cx="816" cy="524"/>
            </a:xfrm>
          </p:grpSpPr>
          <p:sp>
            <p:nvSpPr>
              <p:cNvPr id="2089" name="Freeform 116"/>
              <p:cNvSpPr>
                <a:spLocks/>
              </p:cNvSpPr>
              <p:nvPr/>
            </p:nvSpPr>
            <p:spPr bwMode="auto">
              <a:xfrm>
                <a:off x="8550" y="-1654"/>
                <a:ext cx="816" cy="524"/>
              </a:xfrm>
              <a:custGeom>
                <a:avLst/>
                <a:gdLst>
                  <a:gd name="T0" fmla="*/ 749 w 827"/>
                  <a:gd name="T1" fmla="*/ 0 h 531"/>
                  <a:gd name="T2" fmla="*/ 0 w 827"/>
                  <a:gd name="T3" fmla="*/ 0 h 531"/>
                  <a:gd name="T4" fmla="*/ 0 w 827"/>
                  <a:gd name="T5" fmla="*/ 489 h 531"/>
                  <a:gd name="T6" fmla="*/ 763 w 827"/>
                  <a:gd name="T7" fmla="*/ 489 h 531"/>
                  <a:gd name="T8" fmla="*/ 763 w 827"/>
                  <a:gd name="T9" fmla="*/ 0 h 531"/>
                  <a:gd name="T10" fmla="*/ 749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90" name="Freeform 117"/>
              <p:cNvSpPr>
                <a:spLocks/>
              </p:cNvSpPr>
              <p:nvPr/>
            </p:nvSpPr>
            <p:spPr bwMode="auto">
              <a:xfrm>
                <a:off x="8589" y="-1623"/>
                <a:ext cx="753" cy="462"/>
              </a:xfrm>
              <a:custGeom>
                <a:avLst/>
                <a:gdLst>
                  <a:gd name="T0" fmla="*/ 705 w 763"/>
                  <a:gd name="T1" fmla="*/ 76 h 469"/>
                  <a:gd name="T2" fmla="*/ 705 w 763"/>
                  <a:gd name="T3" fmla="*/ 353 h 469"/>
                  <a:gd name="T4" fmla="*/ 700 w 763"/>
                  <a:gd name="T5" fmla="*/ 428 h 469"/>
                  <a:gd name="T6" fmla="*/ 681 w 763"/>
                  <a:gd name="T7" fmla="*/ 428 h 469"/>
                  <a:gd name="T8" fmla="*/ 650 w 763"/>
                  <a:gd name="T9" fmla="*/ 428 h 469"/>
                  <a:gd name="T10" fmla="*/ 610 w 763"/>
                  <a:gd name="T11" fmla="*/ 428 h 469"/>
                  <a:gd name="T12" fmla="*/ 560 w 763"/>
                  <a:gd name="T13" fmla="*/ 428 h 469"/>
                  <a:gd name="T14" fmla="*/ 506 w 763"/>
                  <a:gd name="T15" fmla="*/ 428 h 469"/>
                  <a:gd name="T16" fmla="*/ 447 w 763"/>
                  <a:gd name="T17" fmla="*/ 428 h 469"/>
                  <a:gd name="T18" fmla="*/ 386 w 763"/>
                  <a:gd name="T19" fmla="*/ 428 h 469"/>
                  <a:gd name="T20" fmla="*/ 322 w 763"/>
                  <a:gd name="T21" fmla="*/ 428 h 469"/>
                  <a:gd name="T22" fmla="*/ 258 w 763"/>
                  <a:gd name="T23" fmla="*/ 428 h 469"/>
                  <a:gd name="T24" fmla="*/ 196 w 763"/>
                  <a:gd name="T25" fmla="*/ 428 h 469"/>
                  <a:gd name="T26" fmla="*/ 144 w 763"/>
                  <a:gd name="T27" fmla="*/ 428 h 469"/>
                  <a:gd name="T28" fmla="*/ 97 w 763"/>
                  <a:gd name="T29" fmla="*/ 428 h 469"/>
                  <a:gd name="T30" fmla="*/ 53 w 763"/>
                  <a:gd name="T31" fmla="*/ 428 h 469"/>
                  <a:gd name="T32" fmla="*/ 25 w 763"/>
                  <a:gd name="T33" fmla="*/ 428 h 469"/>
                  <a:gd name="T34" fmla="*/ 5 w 763"/>
                  <a:gd name="T35" fmla="*/ 428 h 469"/>
                  <a:gd name="T36" fmla="*/ 0 w 763"/>
                  <a:gd name="T37" fmla="*/ 353 h 469"/>
                  <a:gd name="T38" fmla="*/ 0 w 763"/>
                  <a:gd name="T39" fmla="*/ 76 h 469"/>
                  <a:gd name="T40" fmla="*/ 5 w 763"/>
                  <a:gd name="T41" fmla="*/ 0 h 469"/>
                  <a:gd name="T42" fmla="*/ 25 w 763"/>
                  <a:gd name="T43" fmla="*/ 0 h 469"/>
                  <a:gd name="T44" fmla="*/ 53 w 763"/>
                  <a:gd name="T45" fmla="*/ 0 h 469"/>
                  <a:gd name="T46" fmla="*/ 97 w 763"/>
                  <a:gd name="T47" fmla="*/ 0 h 469"/>
                  <a:gd name="T48" fmla="*/ 144 w 763"/>
                  <a:gd name="T49" fmla="*/ 0 h 469"/>
                  <a:gd name="T50" fmla="*/ 196 w 763"/>
                  <a:gd name="T51" fmla="*/ 0 h 469"/>
                  <a:gd name="T52" fmla="*/ 258 w 763"/>
                  <a:gd name="T53" fmla="*/ 0 h 469"/>
                  <a:gd name="T54" fmla="*/ 322 w 763"/>
                  <a:gd name="T55" fmla="*/ 0 h 469"/>
                  <a:gd name="T56" fmla="*/ 386 w 763"/>
                  <a:gd name="T57" fmla="*/ 0 h 469"/>
                  <a:gd name="T58" fmla="*/ 447 w 763"/>
                  <a:gd name="T59" fmla="*/ 0 h 469"/>
                  <a:gd name="T60" fmla="*/ 506 w 763"/>
                  <a:gd name="T61" fmla="*/ 0 h 469"/>
                  <a:gd name="T62" fmla="*/ 560 w 763"/>
                  <a:gd name="T63" fmla="*/ 0 h 469"/>
                  <a:gd name="T64" fmla="*/ 610 w 763"/>
                  <a:gd name="T65" fmla="*/ 0 h 469"/>
                  <a:gd name="T66" fmla="*/ 650 w 763"/>
                  <a:gd name="T67" fmla="*/ 0 h 469"/>
                  <a:gd name="T68" fmla="*/ 681 w 763"/>
                  <a:gd name="T69" fmla="*/ 0 h 469"/>
                  <a:gd name="T70" fmla="*/ 700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91" name="Freeform 118"/>
              <p:cNvSpPr>
                <a:spLocks/>
              </p:cNvSpPr>
              <p:nvPr/>
            </p:nvSpPr>
            <p:spPr bwMode="auto">
              <a:xfrm>
                <a:off x="8569" y="-1647"/>
                <a:ext cx="791" cy="495"/>
              </a:xfrm>
              <a:custGeom>
                <a:avLst/>
                <a:gdLst>
                  <a:gd name="T0" fmla="*/ 734 w 803"/>
                  <a:gd name="T1" fmla="*/ 440 h 503"/>
                  <a:gd name="T2" fmla="*/ 536 w 803"/>
                  <a:gd name="T3" fmla="*/ 137 h 503"/>
                  <a:gd name="T4" fmla="*/ 725 w 803"/>
                  <a:gd name="T5" fmla="*/ 26 h 503"/>
                  <a:gd name="T6" fmla="*/ 714 w 803"/>
                  <a:gd name="T7" fmla="*/ 4 h 503"/>
                  <a:gd name="T8" fmla="*/ 710 w 803"/>
                  <a:gd name="T9" fmla="*/ 6 h 503"/>
                  <a:gd name="T10" fmla="*/ 699 w 803"/>
                  <a:gd name="T11" fmla="*/ 13 h 503"/>
                  <a:gd name="T12" fmla="*/ 682 w 803"/>
                  <a:gd name="T13" fmla="*/ 24 h 503"/>
                  <a:gd name="T14" fmla="*/ 659 w 803"/>
                  <a:gd name="T15" fmla="*/ 33 h 503"/>
                  <a:gd name="T16" fmla="*/ 633 w 803"/>
                  <a:gd name="T17" fmla="*/ 50 h 503"/>
                  <a:gd name="T18" fmla="*/ 603 w 803"/>
                  <a:gd name="T19" fmla="*/ 69 h 503"/>
                  <a:gd name="T20" fmla="*/ 572 w 803"/>
                  <a:gd name="T21" fmla="*/ 89 h 503"/>
                  <a:gd name="T22" fmla="*/ 539 w 803"/>
                  <a:gd name="T23" fmla="*/ 105 h 503"/>
                  <a:gd name="T24" fmla="*/ 506 w 803"/>
                  <a:gd name="T25" fmla="*/ 126 h 503"/>
                  <a:gd name="T26" fmla="*/ 474 w 803"/>
                  <a:gd name="T27" fmla="*/ 146 h 503"/>
                  <a:gd name="T28" fmla="*/ 444 w 803"/>
                  <a:gd name="T29" fmla="*/ 161 h 503"/>
                  <a:gd name="T30" fmla="*/ 416 w 803"/>
                  <a:gd name="T31" fmla="*/ 178 h 503"/>
                  <a:gd name="T32" fmla="*/ 394 w 803"/>
                  <a:gd name="T33" fmla="*/ 193 h 503"/>
                  <a:gd name="T34" fmla="*/ 374 w 803"/>
                  <a:gd name="T35" fmla="*/ 205 h 503"/>
                  <a:gd name="T36" fmla="*/ 361 w 803"/>
                  <a:gd name="T37" fmla="*/ 211 h 503"/>
                  <a:gd name="T38" fmla="*/ 356 w 803"/>
                  <a:gd name="T39" fmla="*/ 213 h 503"/>
                  <a:gd name="T40" fmla="*/ 348 w 803"/>
                  <a:gd name="T41" fmla="*/ 208 h 503"/>
                  <a:gd name="T42" fmla="*/ 333 w 803"/>
                  <a:gd name="T43" fmla="*/ 201 h 503"/>
                  <a:gd name="T44" fmla="*/ 310 w 803"/>
                  <a:gd name="T45" fmla="*/ 186 h 503"/>
                  <a:gd name="T46" fmla="*/ 288 w 803"/>
                  <a:gd name="T47" fmla="*/ 171 h 503"/>
                  <a:gd name="T48" fmla="*/ 266 w 803"/>
                  <a:gd name="T49" fmla="*/ 155 h 503"/>
                  <a:gd name="T50" fmla="*/ 246 w 803"/>
                  <a:gd name="T51" fmla="*/ 147 h 503"/>
                  <a:gd name="T52" fmla="*/ 231 w 803"/>
                  <a:gd name="T53" fmla="*/ 139 h 503"/>
                  <a:gd name="T54" fmla="*/ 227 w 803"/>
                  <a:gd name="T55" fmla="*/ 136 h 503"/>
                  <a:gd name="T56" fmla="*/ 24 w 803"/>
                  <a:gd name="T57" fmla="*/ 0 h 503"/>
                  <a:gd name="T58" fmla="*/ 10 w 803"/>
                  <a:gd name="T59" fmla="*/ 21 h 503"/>
                  <a:gd name="T60" fmla="*/ 198 w 803"/>
                  <a:gd name="T61" fmla="*/ 144 h 503"/>
                  <a:gd name="T62" fmla="*/ 0 w 803"/>
                  <a:gd name="T63" fmla="*/ 445 h 503"/>
                  <a:gd name="T64" fmla="*/ 21 w 803"/>
                  <a:gd name="T65" fmla="*/ 457 h 503"/>
                  <a:gd name="T66" fmla="*/ 217 w 803"/>
                  <a:gd name="T67" fmla="*/ 154 h 503"/>
                  <a:gd name="T68" fmla="*/ 226 w 803"/>
                  <a:gd name="T69" fmla="*/ 160 h 503"/>
                  <a:gd name="T70" fmla="*/ 243 w 803"/>
                  <a:gd name="T71" fmla="*/ 171 h 503"/>
                  <a:gd name="T72" fmla="*/ 268 w 803"/>
                  <a:gd name="T73" fmla="*/ 186 h 503"/>
                  <a:gd name="T74" fmla="*/ 291 w 803"/>
                  <a:gd name="T75" fmla="*/ 202 h 503"/>
                  <a:gd name="T76" fmla="*/ 316 w 803"/>
                  <a:gd name="T77" fmla="*/ 214 h 503"/>
                  <a:gd name="T78" fmla="*/ 338 w 803"/>
                  <a:gd name="T79" fmla="*/ 227 h 503"/>
                  <a:gd name="T80" fmla="*/ 351 w 803"/>
                  <a:gd name="T81" fmla="*/ 238 h 503"/>
                  <a:gd name="T82" fmla="*/ 356 w 803"/>
                  <a:gd name="T83" fmla="*/ 241 h 503"/>
                  <a:gd name="T84" fmla="*/ 517 w 803"/>
                  <a:gd name="T85" fmla="*/ 147 h 503"/>
                  <a:gd name="T86" fmla="*/ 714 w 803"/>
                  <a:gd name="T87" fmla="*/ 453 h 503"/>
                  <a:gd name="T88" fmla="*/ 734 w 803"/>
                  <a:gd name="T89" fmla="*/ 440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grpSp>
        <p:sp>
          <p:nvSpPr>
            <p:cNvPr id="2075" name="Text Box 119"/>
            <p:cNvSpPr txBox="1">
              <a:spLocks noChangeArrowheads="1"/>
            </p:cNvSpPr>
            <p:nvPr/>
          </p:nvSpPr>
          <p:spPr bwMode="auto">
            <a:xfrm>
              <a:off x="8272463" y="3657599"/>
              <a:ext cx="4148137" cy="898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en-US" altLang="sr-Latn-RS" sz="714" b="1" noProof="1">
                  <a:latin typeface="+mn-lt"/>
                </a:rPr>
                <a:t>Koverta</a:t>
              </a:r>
              <a:r>
                <a:rPr lang="hr-BA" altLang="sr-Latn-RS" sz="714" b="1" dirty="0">
                  <a:latin typeface="+mn-lt"/>
                </a:rPr>
                <a:t>/kuverta</a:t>
              </a:r>
              <a:r>
                <a:rPr lang="hr-BA" altLang="sr-Latn-RS" sz="714" b="1" noProof="1">
                  <a:latin typeface="+mn-lt"/>
                </a:rPr>
                <a:t> za </a:t>
              </a:r>
              <a:r>
                <a:rPr lang="hr-BA" altLang="sr-Latn-RS" sz="714" b="1" dirty="0">
                  <a:latin typeface="+mn-lt"/>
                </a:rPr>
                <a:t>p</a:t>
              </a:r>
              <a:r>
                <a:rPr lang="hr-BA" altLang="sr-Latn-RS" sz="714" b="1" noProof="1">
                  <a:latin typeface="+mn-lt"/>
                </a:rPr>
                <a:t>redsjednika biračkog odbora</a:t>
              </a:r>
              <a:br>
                <a:rPr lang="hr-BA" altLang="sr-Latn-RS" sz="714" b="1" noProof="1">
                  <a:latin typeface="+mn-lt"/>
                </a:rPr>
              </a:br>
              <a:endParaRPr lang="hr-BA" altLang="sr-Latn-RS" sz="714" b="1" noProof="1">
                <a:latin typeface="+mn-lt"/>
              </a:endParaRPr>
            </a:p>
            <a:p>
              <a:pPr eaLnBrk="1" hangingPunct="1">
                <a:spcBef>
                  <a:spcPct val="0"/>
                </a:spcBef>
                <a:buFontTx/>
                <a:buNone/>
                <a:defRPr/>
              </a:pPr>
              <a:r>
                <a:rPr lang="hr-BA" altLang="sr-Latn-RS" sz="714" noProof="1">
                  <a:latin typeface="+mn-lt"/>
                </a:rPr>
                <a:t>- Obrazac</a:t>
              </a:r>
              <a:r>
                <a:rPr lang="hr-BA" altLang="sr-Latn-RS" sz="714" dirty="0">
                  <a:latin typeface="+mn-lt"/>
                </a:rPr>
                <a:t> za</a:t>
              </a:r>
              <a:r>
                <a:rPr lang="hr-BA" altLang="sr-Latn-RS" sz="714" noProof="1">
                  <a:latin typeface="+mn-lt"/>
                </a:rPr>
                <a:t> brojno stanj</a:t>
              </a:r>
              <a:r>
                <a:rPr lang="hr-BA" altLang="sr-Latn-RS" sz="714" dirty="0">
                  <a:latin typeface="+mn-lt"/>
                </a:rPr>
                <a:t>e</a:t>
              </a:r>
              <a:r>
                <a:rPr lang="hr-BA" altLang="sr-Latn-RS" sz="714" noProof="1">
                  <a:latin typeface="+mn-lt"/>
                </a:rPr>
                <a:t> </a:t>
              </a:r>
              <a:r>
                <a:rPr lang="hr-BA" altLang="sr-Latn-RS" sz="714" dirty="0">
                  <a:latin typeface="+mn-lt"/>
                </a:rPr>
                <a:t> BS </a:t>
              </a:r>
              <a:r>
                <a:rPr lang="hr-BA" altLang="sr-Latn-RS" sz="714" noProof="1">
                  <a:latin typeface="+mn-lt"/>
                </a:rPr>
                <a:t>(crvena kopija</a:t>
              </a:r>
              <a:r>
                <a:rPr lang="hr-BA" altLang="sr-Latn-RS" sz="714" dirty="0">
                  <a:latin typeface="+mn-lt"/>
                </a:rPr>
                <a:t>/preslik</a:t>
              </a:r>
              <a:r>
                <a:rPr lang="hr-BA" altLang="sr-Latn-RS" sz="714" noProof="1">
                  <a:latin typeface="+mn-lt"/>
                </a:rPr>
                <a:t>)</a:t>
              </a:r>
            </a:p>
            <a:p>
              <a:pPr eaLnBrk="1" hangingPunct="1">
                <a:spcBef>
                  <a:spcPct val="0"/>
                </a:spcBef>
                <a:buFontTx/>
                <a:buNone/>
                <a:defRPr/>
              </a:pPr>
              <a:r>
                <a:rPr lang="hr-BA" altLang="sr-Latn-RS" sz="714" noProof="1">
                  <a:latin typeface="+mn-lt"/>
                </a:rPr>
                <a:t>- </a:t>
              </a:r>
              <a:r>
                <a:rPr lang="hr-HR" altLang="sr-Latn-RS" sz="714" dirty="0">
                  <a:latin typeface="+mn-lt"/>
                </a:rPr>
                <a:t>Obra</a:t>
              </a:r>
              <a:r>
                <a:rPr lang="en-US" altLang="sr-Latn-RS" sz="714" dirty="0" err="1">
                  <a:latin typeface="+mn-lt"/>
                </a:rPr>
                <a:t>sci</a:t>
              </a:r>
              <a:r>
                <a:rPr lang="hr-HR" altLang="sr-Latn-RS" sz="714" dirty="0">
                  <a:latin typeface="+mn-lt"/>
                </a:rPr>
                <a:t> za zbirne/zbrojne rezultate ZR - otvorena lista x2</a:t>
              </a:r>
              <a:r>
                <a:rPr lang="hr-BA" altLang="sr-Latn-RS" sz="714" dirty="0">
                  <a:latin typeface="+mn-lt"/>
                </a:rPr>
                <a:t> </a:t>
              </a:r>
              <a:r>
                <a:rPr lang="hr-HR" altLang="sr-Latn-RS" sz="714" dirty="0">
                  <a:latin typeface="+mn-lt"/>
                </a:rPr>
                <a:t>(crvena kopija/preslik)</a:t>
              </a:r>
            </a:p>
          </p:txBody>
        </p:sp>
        <p:sp>
          <p:nvSpPr>
            <p:cNvPr id="2076" name="Freeform 123"/>
            <p:cNvSpPr>
              <a:spLocks/>
            </p:cNvSpPr>
            <p:nvPr/>
          </p:nvSpPr>
          <p:spPr bwMode="auto">
            <a:xfrm>
              <a:off x="6786563" y="6875463"/>
              <a:ext cx="1189037" cy="744537"/>
            </a:xfrm>
            <a:custGeom>
              <a:avLst/>
              <a:gdLst>
                <a:gd name="T0" fmla="*/ 2147483646 w 827"/>
                <a:gd name="T1" fmla="*/ 0 h 531"/>
                <a:gd name="T2" fmla="*/ 0 w 827"/>
                <a:gd name="T3" fmla="*/ 0 h 531"/>
                <a:gd name="T4" fmla="*/ 0 w 827"/>
                <a:gd name="T5" fmla="*/ 2147483646 h 531"/>
                <a:gd name="T6" fmla="*/ 2147483646 w 827"/>
                <a:gd name="T7" fmla="*/ 2147483646 h 531"/>
                <a:gd name="T8" fmla="*/ 2147483646 w 827"/>
                <a:gd name="T9" fmla="*/ 0 h 531"/>
                <a:gd name="T10" fmla="*/ 2147483646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77" name="Freeform 124"/>
            <p:cNvSpPr>
              <a:spLocks/>
            </p:cNvSpPr>
            <p:nvPr/>
          </p:nvSpPr>
          <p:spPr bwMode="auto">
            <a:xfrm>
              <a:off x="6838685" y="6924675"/>
              <a:ext cx="1097823" cy="657225"/>
            </a:xfrm>
            <a:custGeom>
              <a:avLst/>
              <a:gdLst>
                <a:gd name="T0" fmla="*/ 2147483646 w 763"/>
                <a:gd name="T1" fmla="*/ 2147483646 h 469"/>
                <a:gd name="T2" fmla="*/ 2147483646 w 763"/>
                <a:gd name="T3" fmla="*/ 2147483646 h 469"/>
                <a:gd name="T4" fmla="*/ 2147483646 w 763"/>
                <a:gd name="T5" fmla="*/ 2147483646 h 469"/>
                <a:gd name="T6" fmla="*/ 2147483646 w 763"/>
                <a:gd name="T7" fmla="*/ 2147483646 h 469"/>
                <a:gd name="T8" fmla="*/ 2147483646 w 763"/>
                <a:gd name="T9" fmla="*/ 2147483646 h 469"/>
                <a:gd name="T10" fmla="*/ 2147483646 w 763"/>
                <a:gd name="T11" fmla="*/ 2147483646 h 469"/>
                <a:gd name="T12" fmla="*/ 2147483646 w 763"/>
                <a:gd name="T13" fmla="*/ 2147483646 h 469"/>
                <a:gd name="T14" fmla="*/ 2147483646 w 763"/>
                <a:gd name="T15" fmla="*/ 2147483646 h 469"/>
                <a:gd name="T16" fmla="*/ 2147483646 w 763"/>
                <a:gd name="T17" fmla="*/ 2147483646 h 469"/>
                <a:gd name="T18" fmla="*/ 2147483646 w 763"/>
                <a:gd name="T19" fmla="*/ 2147483646 h 469"/>
                <a:gd name="T20" fmla="*/ 2147483646 w 763"/>
                <a:gd name="T21" fmla="*/ 2147483646 h 469"/>
                <a:gd name="T22" fmla="*/ 2147483646 w 763"/>
                <a:gd name="T23" fmla="*/ 2147483646 h 469"/>
                <a:gd name="T24" fmla="*/ 2147483646 w 763"/>
                <a:gd name="T25" fmla="*/ 2147483646 h 469"/>
                <a:gd name="T26" fmla="*/ 2147483646 w 763"/>
                <a:gd name="T27" fmla="*/ 2147483646 h 469"/>
                <a:gd name="T28" fmla="*/ 2147483646 w 763"/>
                <a:gd name="T29" fmla="*/ 2147483646 h 469"/>
                <a:gd name="T30" fmla="*/ 2147483646 w 763"/>
                <a:gd name="T31" fmla="*/ 2147483646 h 469"/>
                <a:gd name="T32" fmla="*/ 2147483646 w 763"/>
                <a:gd name="T33" fmla="*/ 2147483646 h 469"/>
                <a:gd name="T34" fmla="*/ 2147483646 w 763"/>
                <a:gd name="T35" fmla="*/ 2147483646 h 469"/>
                <a:gd name="T36" fmla="*/ 0 w 763"/>
                <a:gd name="T37" fmla="*/ 2147483646 h 469"/>
                <a:gd name="T38" fmla="*/ 0 w 763"/>
                <a:gd name="T39" fmla="*/ 2147483646 h 469"/>
                <a:gd name="T40" fmla="*/ 2147483646 w 763"/>
                <a:gd name="T41" fmla="*/ 0 h 469"/>
                <a:gd name="T42" fmla="*/ 2147483646 w 763"/>
                <a:gd name="T43" fmla="*/ 0 h 469"/>
                <a:gd name="T44" fmla="*/ 2147483646 w 763"/>
                <a:gd name="T45" fmla="*/ 0 h 469"/>
                <a:gd name="T46" fmla="*/ 2147483646 w 763"/>
                <a:gd name="T47" fmla="*/ 0 h 469"/>
                <a:gd name="T48" fmla="*/ 2147483646 w 763"/>
                <a:gd name="T49" fmla="*/ 0 h 469"/>
                <a:gd name="T50" fmla="*/ 2147483646 w 763"/>
                <a:gd name="T51" fmla="*/ 0 h 469"/>
                <a:gd name="T52" fmla="*/ 2147483646 w 763"/>
                <a:gd name="T53" fmla="*/ 0 h 469"/>
                <a:gd name="T54" fmla="*/ 2147483646 w 763"/>
                <a:gd name="T55" fmla="*/ 0 h 469"/>
                <a:gd name="T56" fmla="*/ 2147483646 w 763"/>
                <a:gd name="T57" fmla="*/ 0 h 469"/>
                <a:gd name="T58" fmla="*/ 2147483646 w 763"/>
                <a:gd name="T59" fmla="*/ 0 h 469"/>
                <a:gd name="T60" fmla="*/ 2147483646 w 763"/>
                <a:gd name="T61" fmla="*/ 0 h 469"/>
                <a:gd name="T62" fmla="*/ 2147483646 w 763"/>
                <a:gd name="T63" fmla="*/ 0 h 469"/>
                <a:gd name="T64" fmla="*/ 2147483646 w 763"/>
                <a:gd name="T65" fmla="*/ 0 h 469"/>
                <a:gd name="T66" fmla="*/ 2147483646 w 763"/>
                <a:gd name="T67" fmla="*/ 0 h 469"/>
                <a:gd name="T68" fmla="*/ 2147483646 w 763"/>
                <a:gd name="T69" fmla="*/ 0 h 469"/>
                <a:gd name="T70" fmla="*/ 2147483646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78" name="Freeform 125"/>
            <p:cNvSpPr>
              <a:spLocks/>
            </p:cNvSpPr>
            <p:nvPr/>
          </p:nvSpPr>
          <p:spPr bwMode="auto">
            <a:xfrm>
              <a:off x="6806109" y="6900863"/>
              <a:ext cx="1153203" cy="703262"/>
            </a:xfrm>
            <a:custGeom>
              <a:avLst/>
              <a:gdLst>
                <a:gd name="T0" fmla="*/ 2147483646 w 803"/>
                <a:gd name="T1" fmla="*/ 2147483646 h 503"/>
                <a:gd name="T2" fmla="*/ 2147483646 w 803"/>
                <a:gd name="T3" fmla="*/ 2147483646 h 503"/>
                <a:gd name="T4" fmla="*/ 2147483646 w 803"/>
                <a:gd name="T5" fmla="*/ 2147483646 h 503"/>
                <a:gd name="T6" fmla="*/ 2147483646 w 803"/>
                <a:gd name="T7" fmla="*/ 2147483646 h 503"/>
                <a:gd name="T8" fmla="*/ 2147483646 w 803"/>
                <a:gd name="T9" fmla="*/ 2147483646 h 503"/>
                <a:gd name="T10" fmla="*/ 2147483646 w 803"/>
                <a:gd name="T11" fmla="*/ 2147483646 h 503"/>
                <a:gd name="T12" fmla="*/ 2147483646 w 803"/>
                <a:gd name="T13" fmla="*/ 2147483646 h 503"/>
                <a:gd name="T14" fmla="*/ 2147483646 w 803"/>
                <a:gd name="T15" fmla="*/ 2147483646 h 503"/>
                <a:gd name="T16" fmla="*/ 2147483646 w 803"/>
                <a:gd name="T17" fmla="*/ 2147483646 h 503"/>
                <a:gd name="T18" fmla="*/ 2147483646 w 803"/>
                <a:gd name="T19" fmla="*/ 2147483646 h 503"/>
                <a:gd name="T20" fmla="*/ 2147483646 w 803"/>
                <a:gd name="T21" fmla="*/ 2147483646 h 503"/>
                <a:gd name="T22" fmla="*/ 2147483646 w 803"/>
                <a:gd name="T23" fmla="*/ 2147483646 h 503"/>
                <a:gd name="T24" fmla="*/ 2147483646 w 803"/>
                <a:gd name="T25" fmla="*/ 2147483646 h 503"/>
                <a:gd name="T26" fmla="*/ 2147483646 w 803"/>
                <a:gd name="T27" fmla="*/ 2147483646 h 503"/>
                <a:gd name="T28" fmla="*/ 2147483646 w 803"/>
                <a:gd name="T29" fmla="*/ 2147483646 h 503"/>
                <a:gd name="T30" fmla="*/ 2147483646 w 803"/>
                <a:gd name="T31" fmla="*/ 2147483646 h 503"/>
                <a:gd name="T32" fmla="*/ 2147483646 w 803"/>
                <a:gd name="T33" fmla="*/ 2147483646 h 503"/>
                <a:gd name="T34" fmla="*/ 2147483646 w 803"/>
                <a:gd name="T35" fmla="*/ 2147483646 h 503"/>
                <a:gd name="T36" fmla="*/ 2147483646 w 803"/>
                <a:gd name="T37" fmla="*/ 2147483646 h 503"/>
                <a:gd name="T38" fmla="*/ 2147483646 w 803"/>
                <a:gd name="T39" fmla="*/ 2147483646 h 503"/>
                <a:gd name="T40" fmla="*/ 2147483646 w 803"/>
                <a:gd name="T41" fmla="*/ 2147483646 h 503"/>
                <a:gd name="T42" fmla="*/ 2147483646 w 803"/>
                <a:gd name="T43" fmla="*/ 2147483646 h 503"/>
                <a:gd name="T44" fmla="*/ 2147483646 w 803"/>
                <a:gd name="T45" fmla="*/ 2147483646 h 503"/>
                <a:gd name="T46" fmla="*/ 2147483646 w 803"/>
                <a:gd name="T47" fmla="*/ 2147483646 h 503"/>
                <a:gd name="T48" fmla="*/ 2147483646 w 803"/>
                <a:gd name="T49" fmla="*/ 2147483646 h 503"/>
                <a:gd name="T50" fmla="*/ 2147483646 w 803"/>
                <a:gd name="T51" fmla="*/ 2147483646 h 503"/>
                <a:gd name="T52" fmla="*/ 2147483646 w 803"/>
                <a:gd name="T53" fmla="*/ 2147483646 h 503"/>
                <a:gd name="T54" fmla="*/ 2147483646 w 803"/>
                <a:gd name="T55" fmla="*/ 2147483646 h 503"/>
                <a:gd name="T56" fmla="*/ 2147483646 w 803"/>
                <a:gd name="T57" fmla="*/ 0 h 503"/>
                <a:gd name="T58" fmla="*/ 2147483646 w 803"/>
                <a:gd name="T59" fmla="*/ 2147483646 h 503"/>
                <a:gd name="T60" fmla="*/ 2147483646 w 803"/>
                <a:gd name="T61" fmla="*/ 2147483646 h 503"/>
                <a:gd name="T62" fmla="*/ 0 w 803"/>
                <a:gd name="T63" fmla="*/ 2147483646 h 503"/>
                <a:gd name="T64" fmla="*/ 2147483646 w 803"/>
                <a:gd name="T65" fmla="*/ 2147483646 h 503"/>
                <a:gd name="T66" fmla="*/ 2147483646 w 803"/>
                <a:gd name="T67" fmla="*/ 2147483646 h 503"/>
                <a:gd name="T68" fmla="*/ 2147483646 w 803"/>
                <a:gd name="T69" fmla="*/ 2147483646 h 503"/>
                <a:gd name="T70" fmla="*/ 2147483646 w 803"/>
                <a:gd name="T71" fmla="*/ 2147483646 h 503"/>
                <a:gd name="T72" fmla="*/ 2147483646 w 803"/>
                <a:gd name="T73" fmla="*/ 2147483646 h 503"/>
                <a:gd name="T74" fmla="*/ 2147483646 w 803"/>
                <a:gd name="T75" fmla="*/ 2147483646 h 503"/>
                <a:gd name="T76" fmla="*/ 2147483646 w 803"/>
                <a:gd name="T77" fmla="*/ 2147483646 h 503"/>
                <a:gd name="T78" fmla="*/ 2147483646 w 803"/>
                <a:gd name="T79" fmla="*/ 2147483646 h 503"/>
                <a:gd name="T80" fmla="*/ 2147483646 w 803"/>
                <a:gd name="T81" fmla="*/ 2147483646 h 503"/>
                <a:gd name="T82" fmla="*/ 2147483646 w 803"/>
                <a:gd name="T83" fmla="*/ 2147483646 h 503"/>
                <a:gd name="T84" fmla="*/ 2147483646 w 803"/>
                <a:gd name="T85" fmla="*/ 2147483646 h 503"/>
                <a:gd name="T86" fmla="*/ 2147483646 w 803"/>
                <a:gd name="T87" fmla="*/ 2147483646 h 503"/>
                <a:gd name="T88" fmla="*/ 2147483646 w 803"/>
                <a:gd name="T89" fmla="*/ 2147483646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grpSp>
          <p:nvGrpSpPr>
            <p:cNvPr id="2079" name="Group 129"/>
            <p:cNvGrpSpPr>
              <a:grpSpLocks/>
            </p:cNvGrpSpPr>
            <p:nvPr/>
          </p:nvGrpSpPr>
          <p:grpSpPr bwMode="auto">
            <a:xfrm>
              <a:off x="6763093" y="5160963"/>
              <a:ext cx="1196718" cy="782638"/>
              <a:chOff x="322" y="2867"/>
              <a:chExt cx="926" cy="595"/>
            </a:xfrm>
          </p:grpSpPr>
          <p:sp>
            <p:nvSpPr>
              <p:cNvPr id="2086" name="Freeform 130"/>
              <p:cNvSpPr>
                <a:spLocks/>
              </p:cNvSpPr>
              <p:nvPr/>
            </p:nvSpPr>
            <p:spPr bwMode="auto">
              <a:xfrm>
                <a:off x="322" y="2867"/>
                <a:ext cx="926" cy="595"/>
              </a:xfrm>
              <a:custGeom>
                <a:avLst/>
                <a:gdLst>
                  <a:gd name="T0" fmla="*/ 1599 w 827"/>
                  <a:gd name="T1" fmla="*/ 0 h 531"/>
                  <a:gd name="T2" fmla="*/ 0 w 827"/>
                  <a:gd name="T3" fmla="*/ 0 h 531"/>
                  <a:gd name="T4" fmla="*/ 0 w 827"/>
                  <a:gd name="T5" fmla="*/ 1051 h 531"/>
                  <a:gd name="T6" fmla="*/ 1630 w 827"/>
                  <a:gd name="T7" fmla="*/ 1051 h 531"/>
                  <a:gd name="T8" fmla="*/ 1630 w 827"/>
                  <a:gd name="T9" fmla="*/ 0 h 531"/>
                  <a:gd name="T10" fmla="*/ 1599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87" name="Freeform 131"/>
              <p:cNvSpPr>
                <a:spLocks/>
              </p:cNvSpPr>
              <p:nvPr/>
            </p:nvSpPr>
            <p:spPr bwMode="auto">
              <a:xfrm>
                <a:off x="358" y="2903"/>
                <a:ext cx="855" cy="524"/>
              </a:xfrm>
              <a:custGeom>
                <a:avLst/>
                <a:gdLst>
                  <a:gd name="T0" fmla="*/ 1511 w 763"/>
                  <a:gd name="T1" fmla="*/ 160 h 469"/>
                  <a:gd name="T2" fmla="*/ 1511 w 763"/>
                  <a:gd name="T3" fmla="*/ 753 h 469"/>
                  <a:gd name="T4" fmla="*/ 1500 w 763"/>
                  <a:gd name="T5" fmla="*/ 913 h 469"/>
                  <a:gd name="T6" fmla="*/ 1460 w 763"/>
                  <a:gd name="T7" fmla="*/ 913 h 469"/>
                  <a:gd name="T8" fmla="*/ 1394 w 763"/>
                  <a:gd name="T9" fmla="*/ 913 h 469"/>
                  <a:gd name="T10" fmla="*/ 1308 w 763"/>
                  <a:gd name="T11" fmla="*/ 913 h 469"/>
                  <a:gd name="T12" fmla="*/ 1201 w 763"/>
                  <a:gd name="T13" fmla="*/ 913 h 469"/>
                  <a:gd name="T14" fmla="*/ 1085 w 763"/>
                  <a:gd name="T15" fmla="*/ 913 h 469"/>
                  <a:gd name="T16" fmla="*/ 956 w 763"/>
                  <a:gd name="T17" fmla="*/ 913 h 469"/>
                  <a:gd name="T18" fmla="*/ 824 w 763"/>
                  <a:gd name="T19" fmla="*/ 913 h 469"/>
                  <a:gd name="T20" fmla="*/ 688 w 763"/>
                  <a:gd name="T21" fmla="*/ 913 h 469"/>
                  <a:gd name="T22" fmla="*/ 555 w 763"/>
                  <a:gd name="T23" fmla="*/ 913 h 469"/>
                  <a:gd name="T24" fmla="*/ 424 w 763"/>
                  <a:gd name="T25" fmla="*/ 913 h 469"/>
                  <a:gd name="T26" fmla="*/ 310 w 763"/>
                  <a:gd name="T27" fmla="*/ 913 h 469"/>
                  <a:gd name="T28" fmla="*/ 204 w 763"/>
                  <a:gd name="T29" fmla="*/ 913 h 469"/>
                  <a:gd name="T30" fmla="*/ 117 w 763"/>
                  <a:gd name="T31" fmla="*/ 913 h 469"/>
                  <a:gd name="T32" fmla="*/ 49 w 763"/>
                  <a:gd name="T33" fmla="*/ 913 h 469"/>
                  <a:gd name="T34" fmla="*/ 11 w 763"/>
                  <a:gd name="T35" fmla="*/ 913 h 469"/>
                  <a:gd name="T36" fmla="*/ 0 w 763"/>
                  <a:gd name="T37" fmla="*/ 753 h 469"/>
                  <a:gd name="T38" fmla="*/ 0 w 763"/>
                  <a:gd name="T39" fmla="*/ 160 h 469"/>
                  <a:gd name="T40" fmla="*/ 11 w 763"/>
                  <a:gd name="T41" fmla="*/ 0 h 469"/>
                  <a:gd name="T42" fmla="*/ 49 w 763"/>
                  <a:gd name="T43" fmla="*/ 0 h 469"/>
                  <a:gd name="T44" fmla="*/ 117 w 763"/>
                  <a:gd name="T45" fmla="*/ 0 h 469"/>
                  <a:gd name="T46" fmla="*/ 204 w 763"/>
                  <a:gd name="T47" fmla="*/ 0 h 469"/>
                  <a:gd name="T48" fmla="*/ 310 w 763"/>
                  <a:gd name="T49" fmla="*/ 0 h 469"/>
                  <a:gd name="T50" fmla="*/ 424 w 763"/>
                  <a:gd name="T51" fmla="*/ 0 h 469"/>
                  <a:gd name="T52" fmla="*/ 555 w 763"/>
                  <a:gd name="T53" fmla="*/ 0 h 469"/>
                  <a:gd name="T54" fmla="*/ 688 w 763"/>
                  <a:gd name="T55" fmla="*/ 0 h 469"/>
                  <a:gd name="T56" fmla="*/ 824 w 763"/>
                  <a:gd name="T57" fmla="*/ 0 h 469"/>
                  <a:gd name="T58" fmla="*/ 956 w 763"/>
                  <a:gd name="T59" fmla="*/ 0 h 469"/>
                  <a:gd name="T60" fmla="*/ 1085 w 763"/>
                  <a:gd name="T61" fmla="*/ 0 h 469"/>
                  <a:gd name="T62" fmla="*/ 1201 w 763"/>
                  <a:gd name="T63" fmla="*/ 0 h 469"/>
                  <a:gd name="T64" fmla="*/ 1308 w 763"/>
                  <a:gd name="T65" fmla="*/ 0 h 469"/>
                  <a:gd name="T66" fmla="*/ 1394 w 763"/>
                  <a:gd name="T67" fmla="*/ 0 h 469"/>
                  <a:gd name="T68" fmla="*/ 1460 w 763"/>
                  <a:gd name="T69" fmla="*/ 0 h 469"/>
                  <a:gd name="T70" fmla="*/ 1500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D8B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88" name="Freeform 132"/>
              <p:cNvSpPr>
                <a:spLocks/>
              </p:cNvSpPr>
              <p:nvPr/>
            </p:nvSpPr>
            <p:spPr bwMode="auto">
              <a:xfrm>
                <a:off x="336" y="2885"/>
                <a:ext cx="897" cy="562"/>
              </a:xfrm>
              <a:custGeom>
                <a:avLst/>
                <a:gdLst>
                  <a:gd name="T0" fmla="*/ 1559 w 803"/>
                  <a:gd name="T1" fmla="*/ 941 h 503"/>
                  <a:gd name="T2" fmla="*/ 1142 w 803"/>
                  <a:gd name="T3" fmla="*/ 288 h 503"/>
                  <a:gd name="T4" fmla="*/ 1544 w 803"/>
                  <a:gd name="T5" fmla="*/ 50 h 503"/>
                  <a:gd name="T6" fmla="*/ 1516 w 803"/>
                  <a:gd name="T7" fmla="*/ 4 h 503"/>
                  <a:gd name="T8" fmla="*/ 1511 w 803"/>
                  <a:gd name="T9" fmla="*/ 12 h 503"/>
                  <a:gd name="T10" fmla="*/ 1488 w 803"/>
                  <a:gd name="T11" fmla="*/ 26 h 503"/>
                  <a:gd name="T12" fmla="*/ 1451 w 803"/>
                  <a:gd name="T13" fmla="*/ 47 h 503"/>
                  <a:gd name="T14" fmla="*/ 1400 w 803"/>
                  <a:gd name="T15" fmla="*/ 76 h 503"/>
                  <a:gd name="T16" fmla="*/ 1346 w 803"/>
                  <a:gd name="T17" fmla="*/ 108 h 503"/>
                  <a:gd name="T18" fmla="*/ 1281 w 803"/>
                  <a:gd name="T19" fmla="*/ 146 h 503"/>
                  <a:gd name="T20" fmla="*/ 1215 w 803"/>
                  <a:gd name="T21" fmla="*/ 188 h 503"/>
                  <a:gd name="T22" fmla="*/ 1145 w 803"/>
                  <a:gd name="T23" fmla="*/ 227 h 503"/>
                  <a:gd name="T24" fmla="*/ 1076 w 803"/>
                  <a:gd name="T25" fmla="*/ 268 h 503"/>
                  <a:gd name="T26" fmla="*/ 1010 w 803"/>
                  <a:gd name="T27" fmla="*/ 309 h 503"/>
                  <a:gd name="T28" fmla="*/ 945 w 803"/>
                  <a:gd name="T29" fmla="*/ 347 h 503"/>
                  <a:gd name="T30" fmla="*/ 886 w 803"/>
                  <a:gd name="T31" fmla="*/ 382 h 503"/>
                  <a:gd name="T32" fmla="*/ 834 w 803"/>
                  <a:gd name="T33" fmla="*/ 412 h 503"/>
                  <a:gd name="T34" fmla="*/ 798 w 803"/>
                  <a:gd name="T35" fmla="*/ 436 h 503"/>
                  <a:gd name="T36" fmla="*/ 770 w 803"/>
                  <a:gd name="T37" fmla="*/ 450 h 503"/>
                  <a:gd name="T38" fmla="*/ 758 w 803"/>
                  <a:gd name="T39" fmla="*/ 457 h 503"/>
                  <a:gd name="T40" fmla="*/ 737 w 803"/>
                  <a:gd name="T41" fmla="*/ 447 h 503"/>
                  <a:gd name="T42" fmla="*/ 704 w 803"/>
                  <a:gd name="T43" fmla="*/ 427 h 503"/>
                  <a:gd name="T44" fmla="*/ 660 w 803"/>
                  <a:gd name="T45" fmla="*/ 397 h 503"/>
                  <a:gd name="T46" fmla="*/ 611 w 803"/>
                  <a:gd name="T47" fmla="*/ 369 h 503"/>
                  <a:gd name="T48" fmla="*/ 563 w 803"/>
                  <a:gd name="T49" fmla="*/ 336 h 503"/>
                  <a:gd name="T50" fmla="*/ 524 w 803"/>
                  <a:gd name="T51" fmla="*/ 311 h 503"/>
                  <a:gd name="T52" fmla="*/ 495 w 803"/>
                  <a:gd name="T53" fmla="*/ 295 h 503"/>
                  <a:gd name="T54" fmla="*/ 484 w 803"/>
                  <a:gd name="T55" fmla="*/ 287 h 503"/>
                  <a:gd name="T56" fmla="*/ 47 w 803"/>
                  <a:gd name="T57" fmla="*/ 0 h 503"/>
                  <a:gd name="T58" fmla="*/ 19 w 803"/>
                  <a:gd name="T59" fmla="*/ 40 h 503"/>
                  <a:gd name="T60" fmla="*/ 418 w 803"/>
                  <a:gd name="T61" fmla="*/ 302 h 503"/>
                  <a:gd name="T62" fmla="*/ 0 w 803"/>
                  <a:gd name="T63" fmla="*/ 952 h 503"/>
                  <a:gd name="T64" fmla="*/ 40 w 803"/>
                  <a:gd name="T65" fmla="*/ 979 h 503"/>
                  <a:gd name="T66" fmla="*/ 460 w 803"/>
                  <a:gd name="T67" fmla="*/ 332 h 503"/>
                  <a:gd name="T68" fmla="*/ 480 w 803"/>
                  <a:gd name="T69" fmla="*/ 345 h 503"/>
                  <a:gd name="T70" fmla="*/ 519 w 803"/>
                  <a:gd name="T71" fmla="*/ 369 h 503"/>
                  <a:gd name="T72" fmla="*/ 567 w 803"/>
                  <a:gd name="T73" fmla="*/ 397 h 503"/>
                  <a:gd name="T74" fmla="*/ 620 w 803"/>
                  <a:gd name="T75" fmla="*/ 429 h 503"/>
                  <a:gd name="T76" fmla="*/ 674 w 803"/>
                  <a:gd name="T77" fmla="*/ 461 h 503"/>
                  <a:gd name="T78" fmla="*/ 715 w 803"/>
                  <a:gd name="T79" fmla="*/ 488 h 503"/>
                  <a:gd name="T80" fmla="*/ 746 w 803"/>
                  <a:gd name="T81" fmla="*/ 509 h 503"/>
                  <a:gd name="T82" fmla="*/ 758 w 803"/>
                  <a:gd name="T83" fmla="*/ 515 h 503"/>
                  <a:gd name="T84" fmla="*/ 1098 w 803"/>
                  <a:gd name="T85" fmla="*/ 313 h 503"/>
                  <a:gd name="T86" fmla="*/ 1516 w 803"/>
                  <a:gd name="T87" fmla="*/ 971 h 503"/>
                  <a:gd name="T88" fmla="*/ 1559 w 803"/>
                  <a:gd name="T89" fmla="*/ 941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grpSp>
        <p:sp>
          <p:nvSpPr>
            <p:cNvPr id="2080" name="Text Box 133"/>
            <p:cNvSpPr txBox="1">
              <a:spLocks noChangeArrowheads="1"/>
            </p:cNvSpPr>
            <p:nvPr/>
          </p:nvSpPr>
          <p:spPr bwMode="auto">
            <a:xfrm>
              <a:off x="8220075" y="4984750"/>
              <a:ext cx="3833813" cy="898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endParaRPr lang="hr-BA" altLang="sr-Latn-RS" sz="714" b="1" dirty="0">
                <a:latin typeface="+mn-lt"/>
              </a:endParaRPr>
            </a:p>
            <a:p>
              <a:pPr eaLnBrk="1" hangingPunct="1">
                <a:spcBef>
                  <a:spcPct val="0"/>
                </a:spcBef>
                <a:buFontTx/>
                <a:buNone/>
                <a:defRPr/>
              </a:pPr>
              <a:r>
                <a:rPr lang="en-US" altLang="sr-Latn-RS" sz="714" b="1" dirty="0" err="1">
                  <a:latin typeface="+mn-lt"/>
                </a:rPr>
                <a:t>Koverta</a:t>
              </a:r>
              <a:r>
                <a:rPr lang="hr-BA" altLang="sr-Latn-RS" sz="714" b="1" dirty="0">
                  <a:latin typeface="+mn-lt"/>
                </a:rPr>
                <a:t>/kuverta</a:t>
              </a:r>
              <a:r>
                <a:rPr lang="en-US" altLang="sr-Latn-RS" sz="714" b="1" dirty="0">
                  <a:latin typeface="+mn-lt"/>
                </a:rPr>
                <a:t> A3 </a:t>
              </a:r>
              <a:r>
                <a:rPr lang="en-US" altLang="sr-Latn-RS" sz="714" b="1" dirty="0" err="1">
                  <a:latin typeface="+mn-lt"/>
                </a:rPr>
                <a:t>za</a:t>
              </a:r>
              <a:r>
                <a:rPr lang="en-US" altLang="sr-Latn-RS" sz="714" b="1" dirty="0">
                  <a:latin typeface="+mn-lt"/>
                </a:rPr>
                <a:t> </a:t>
              </a:r>
              <a:r>
                <a:rPr lang="hr-BA" altLang="sr-Latn-RS" sz="714" b="1" dirty="0">
                  <a:latin typeface="+mn-lt"/>
                </a:rPr>
                <a:t>CIK/SIP</a:t>
              </a:r>
              <a:r>
                <a:rPr lang="en-US" altLang="sr-Latn-RS" sz="714" b="1" dirty="0">
                  <a:latin typeface="+mn-lt"/>
                </a:rPr>
                <a:t> </a:t>
              </a:r>
              <a:r>
                <a:rPr lang="hr-BA" altLang="sr-Latn-RS" sz="714" b="1" dirty="0">
                  <a:latin typeface="+mn-lt"/>
                </a:rPr>
                <a:t>BiH</a:t>
              </a:r>
              <a:br>
                <a:rPr lang="hr-BA" altLang="sr-Latn-RS" sz="714" b="1" dirty="0">
                  <a:latin typeface="+mn-lt"/>
                </a:rPr>
              </a:br>
              <a:endParaRPr lang="en-US" altLang="sr-Latn-RS" sz="714" b="1" dirty="0">
                <a:latin typeface="+mn-lt"/>
              </a:endParaRPr>
            </a:p>
            <a:p>
              <a:pPr eaLnBrk="1" hangingPunct="1">
                <a:spcBef>
                  <a:spcPct val="0"/>
                </a:spcBef>
                <a:buFontTx/>
                <a:buNone/>
                <a:defRPr/>
              </a:pPr>
              <a:r>
                <a:rPr lang="en-US" altLang="sr-Latn-RS" sz="714" dirty="0">
                  <a:latin typeface="+mn-lt"/>
                </a:rPr>
                <a:t>- </a:t>
              </a:r>
              <a:r>
                <a:rPr lang="en-US" altLang="sr-Latn-RS" sz="714" dirty="0" err="1">
                  <a:latin typeface="+mn-lt"/>
                </a:rPr>
                <a:t>Obrazac</a:t>
              </a:r>
              <a:r>
                <a:rPr lang="hr-BA" altLang="sr-Latn-RS" sz="714" dirty="0">
                  <a:latin typeface="+mn-lt"/>
                </a:rPr>
                <a:t> za</a:t>
              </a:r>
              <a:r>
                <a:rPr lang="en-US" altLang="sr-Latn-RS" sz="714" dirty="0">
                  <a:latin typeface="+mn-lt"/>
                </a:rPr>
                <a:t> </a:t>
              </a:r>
              <a:r>
                <a:rPr lang="en-US" altLang="sr-Latn-RS" sz="714" dirty="0" err="1">
                  <a:latin typeface="+mn-lt"/>
                </a:rPr>
                <a:t>brojno</a:t>
              </a:r>
              <a:r>
                <a:rPr lang="en-US" altLang="sr-Latn-RS" sz="714" dirty="0">
                  <a:latin typeface="+mn-lt"/>
                </a:rPr>
                <a:t> </a:t>
              </a:r>
              <a:r>
                <a:rPr lang="en-US" altLang="sr-Latn-RS" sz="714" dirty="0" err="1">
                  <a:latin typeface="+mn-lt"/>
                </a:rPr>
                <a:t>stanj</a:t>
              </a:r>
              <a:r>
                <a:rPr lang="hr-BA" altLang="sr-Latn-RS" sz="714" dirty="0">
                  <a:latin typeface="+mn-lt"/>
                </a:rPr>
                <a:t>e</a:t>
              </a:r>
              <a:r>
                <a:rPr lang="en-US" altLang="sr-Latn-RS" sz="714" dirty="0">
                  <a:latin typeface="+mn-lt"/>
                </a:rPr>
                <a:t> </a:t>
              </a:r>
              <a:r>
                <a:rPr lang="hr-BA" altLang="sr-Latn-RS" sz="714" dirty="0">
                  <a:latin typeface="+mn-lt"/>
                </a:rPr>
                <a:t>BS </a:t>
              </a:r>
              <a:r>
                <a:rPr lang="en-US" altLang="sr-Latn-RS" sz="714" dirty="0">
                  <a:latin typeface="+mn-lt"/>
                </a:rPr>
                <a:t>(original u </a:t>
              </a:r>
              <a:r>
                <a:rPr lang="en-US" altLang="sr-Latn-RS" sz="714" dirty="0" err="1">
                  <a:latin typeface="+mn-lt"/>
                </a:rPr>
                <a:t>koricama</a:t>
              </a:r>
              <a:r>
                <a:rPr lang="en-US" altLang="sr-Latn-RS" sz="714" dirty="0">
                  <a:latin typeface="+mn-lt"/>
                </a:rPr>
                <a:t>)</a:t>
              </a:r>
            </a:p>
            <a:p>
              <a:pPr eaLnBrk="1" hangingPunct="1">
                <a:spcBef>
                  <a:spcPct val="0"/>
                </a:spcBef>
                <a:buFontTx/>
                <a:buNone/>
                <a:defRPr/>
              </a:pPr>
              <a:r>
                <a:rPr lang="hr-HR" altLang="sr-Latn-RS" sz="714" dirty="0">
                  <a:latin typeface="+mn-lt"/>
                </a:rPr>
                <a:t>- Obra</a:t>
              </a:r>
              <a:r>
                <a:rPr lang="en-US" altLang="sr-Latn-RS" sz="714" dirty="0" err="1">
                  <a:latin typeface="+mn-lt"/>
                </a:rPr>
                <a:t>sci</a:t>
              </a:r>
              <a:r>
                <a:rPr lang="hr-HR" altLang="sr-Latn-RS" sz="714" dirty="0">
                  <a:latin typeface="+mn-lt"/>
                </a:rPr>
                <a:t> za zbirne/zbrojne rezultate ZR – otvorena lista x2 (original)</a:t>
              </a:r>
            </a:p>
          </p:txBody>
        </p:sp>
        <p:sp>
          <p:nvSpPr>
            <p:cNvPr id="2081" name="Rectangle 143"/>
            <p:cNvSpPr>
              <a:spLocks noChangeArrowheads="1"/>
            </p:cNvSpPr>
            <p:nvPr/>
          </p:nvSpPr>
          <p:spPr bwMode="auto">
            <a:xfrm>
              <a:off x="685800" y="1600200"/>
              <a:ext cx="5257800" cy="1447800"/>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4" name="Text Box 145"/>
            <p:cNvSpPr txBox="1">
              <a:spLocks noChangeArrowheads="1"/>
            </p:cNvSpPr>
            <p:nvPr/>
          </p:nvSpPr>
          <p:spPr bwMode="auto">
            <a:xfrm>
              <a:off x="685800" y="1676399"/>
              <a:ext cx="1828800" cy="283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a:solidFill>
                    <a:schemeClr val="tx1"/>
                  </a:solidFill>
                  <a:latin typeface="Verdana" panose="020B0604030504040204" pitchFamily="34" charset="0"/>
                  <a:cs typeface="Arial" panose="020B0604020202020204" pitchFamily="34" charset="0"/>
                </a:defRPr>
              </a:lvl1pPr>
              <a:lvl2pPr marL="742950" indent="-285750" defTabSz="1279525" eaLnBrk="0" hangingPunct="0">
                <a:defRPr sz="2500">
                  <a:solidFill>
                    <a:schemeClr val="tx1"/>
                  </a:solidFill>
                  <a:latin typeface="Verdana" panose="020B0604030504040204" pitchFamily="34" charset="0"/>
                  <a:cs typeface="Arial" panose="020B0604020202020204" pitchFamily="34" charset="0"/>
                </a:defRPr>
              </a:lvl2pPr>
              <a:lvl3pPr marL="1143000" indent="-228600" defTabSz="1279525" eaLnBrk="0" hangingPunct="0">
                <a:defRPr sz="2500">
                  <a:solidFill>
                    <a:schemeClr val="tx1"/>
                  </a:solidFill>
                  <a:latin typeface="Verdana" panose="020B0604030504040204" pitchFamily="34" charset="0"/>
                  <a:cs typeface="Arial" panose="020B0604020202020204" pitchFamily="34" charset="0"/>
                </a:defRPr>
              </a:lvl3pPr>
              <a:lvl4pPr marL="1600200" indent="-228600" defTabSz="1279525" eaLnBrk="0" hangingPunct="0">
                <a:defRPr sz="2500">
                  <a:solidFill>
                    <a:schemeClr val="tx1"/>
                  </a:solidFill>
                  <a:latin typeface="Verdana" panose="020B0604030504040204" pitchFamily="34" charset="0"/>
                  <a:cs typeface="Arial" panose="020B0604020202020204" pitchFamily="34" charset="0"/>
                </a:defRPr>
              </a:lvl4pPr>
              <a:lvl5pPr marL="2057400" indent="-228600" defTabSz="1279525" eaLnBrk="0" hangingPunct="0">
                <a:defRPr sz="25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9pPr>
            </a:lstStyle>
            <a:p>
              <a:pPr eaLnBrk="1" hangingPunct="1">
                <a:spcBef>
                  <a:spcPct val="50000"/>
                </a:spcBef>
                <a:defRPr/>
              </a:pPr>
              <a:r>
                <a:rPr lang="hr-BA" altLang="sr-Latn-RS" sz="714" i="1" dirty="0">
                  <a:solidFill>
                    <a:schemeClr val="accent2"/>
                  </a:solidFill>
                  <a:latin typeface="+mj-lt"/>
                </a:rPr>
                <a:t>Plava zaštitna vreća</a:t>
              </a:r>
              <a:endParaRPr lang="en-US" altLang="sr-Latn-RS" sz="714" i="1" dirty="0">
                <a:solidFill>
                  <a:schemeClr val="accent2"/>
                </a:solidFill>
                <a:latin typeface="+mj-lt"/>
              </a:endParaRPr>
            </a:p>
          </p:txBody>
        </p:sp>
        <p:sp>
          <p:nvSpPr>
            <p:cNvPr id="2083" name="Freeform 146"/>
            <p:cNvSpPr>
              <a:spLocks/>
            </p:cNvSpPr>
            <p:nvPr/>
          </p:nvSpPr>
          <p:spPr bwMode="auto">
            <a:xfrm>
              <a:off x="762000" y="1905000"/>
              <a:ext cx="1143000" cy="1008063"/>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147483646 h 2304"/>
                <a:gd name="T96" fmla="*/ 2147483646 w 2196"/>
                <a:gd name="T97" fmla="*/ 0 h 2304"/>
                <a:gd name="T98" fmla="*/ 2147483646 w 2196"/>
                <a:gd name="T99" fmla="*/ 2147483646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rgbClr val="002060"/>
            </a:solidFill>
            <a:ln w="9525">
              <a:solidFill>
                <a:schemeClr val="tx1"/>
              </a:solidFill>
              <a:round/>
              <a:headEnd/>
              <a:tailEnd/>
            </a:ln>
          </p:spPr>
          <p:txBody>
            <a:bodyPr/>
            <a:lstStyle/>
            <a:p>
              <a:endParaRPr lang="en-US" sz="1286"/>
            </a:p>
          </p:txBody>
        </p:sp>
        <p:sp>
          <p:nvSpPr>
            <p:cNvPr id="2084" name="Text Box 148"/>
            <p:cNvSpPr txBox="1">
              <a:spLocks noChangeArrowheads="1"/>
            </p:cNvSpPr>
            <p:nvPr/>
          </p:nvSpPr>
          <p:spPr bwMode="auto">
            <a:xfrm>
              <a:off x="1981201" y="1879600"/>
              <a:ext cx="3981450" cy="898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en-US" altLang="sr-Latn-RS" sz="714" dirty="0">
                  <a:latin typeface="+mn-lt"/>
                </a:rPr>
                <a:t>1. </a:t>
              </a:r>
              <a:r>
                <a:rPr lang="en-US" altLang="sr-Latn-RS" sz="714" dirty="0" err="1">
                  <a:latin typeface="+mn-lt"/>
                </a:rPr>
                <a:t>Prebrojani</a:t>
              </a:r>
              <a:r>
                <a:rPr lang="en-US" altLang="sr-Latn-RS" sz="714" dirty="0">
                  <a:latin typeface="+mn-lt"/>
                </a:rPr>
                <a:t> </a:t>
              </a:r>
              <a:r>
                <a:rPr lang="en-US" altLang="sr-Latn-RS" sz="714" dirty="0" err="1">
                  <a:latin typeface="+mn-lt"/>
                </a:rPr>
                <a:t>važeći</a:t>
              </a:r>
              <a:r>
                <a:rPr lang="en-US" altLang="sr-Latn-RS" sz="714" dirty="0">
                  <a:latin typeface="+mn-lt"/>
                </a:rPr>
                <a:t> </a:t>
              </a:r>
              <a:r>
                <a:rPr lang="en-US" altLang="sr-Latn-RS" sz="714" dirty="0" err="1">
                  <a:latin typeface="+mn-lt"/>
                </a:rPr>
                <a:t>glasački</a:t>
              </a:r>
              <a:r>
                <a:rPr lang="en-US" altLang="sr-Latn-RS" sz="714" dirty="0">
                  <a:latin typeface="+mn-lt"/>
                </a:rPr>
                <a:t> </a:t>
              </a:r>
              <a:r>
                <a:rPr lang="en-US" altLang="sr-Latn-RS" sz="714" dirty="0" err="1">
                  <a:latin typeface="+mn-lt"/>
                </a:rPr>
                <a:t>listići</a:t>
              </a:r>
              <a:r>
                <a:rPr lang="en-US" altLang="sr-Latn-RS" sz="714" dirty="0">
                  <a:latin typeface="+mn-lt"/>
                </a:rPr>
                <a:t> </a:t>
              </a:r>
              <a:r>
                <a:rPr lang="hr-BA" altLang="sr-Latn-RS" sz="714" dirty="0">
                  <a:latin typeface="+mn-lt"/>
                </a:rPr>
                <a:t>(gradska izborna jedinica - 199)</a:t>
              </a:r>
              <a:endParaRPr lang="en-US" altLang="sr-Latn-RS" sz="714" dirty="0">
                <a:latin typeface="+mn-lt"/>
              </a:endParaRPr>
            </a:p>
            <a:p>
              <a:pPr eaLnBrk="1" hangingPunct="1">
                <a:spcBef>
                  <a:spcPct val="0"/>
                </a:spcBef>
                <a:buFontTx/>
                <a:buNone/>
                <a:defRPr/>
              </a:pPr>
              <a:r>
                <a:rPr lang="en-US" altLang="sr-Latn-RS" sz="714" dirty="0">
                  <a:latin typeface="+mn-lt"/>
                </a:rPr>
                <a:t>2. </a:t>
              </a:r>
              <a:r>
                <a:rPr lang="en-US" altLang="sr-Latn-RS" sz="714" dirty="0" err="1">
                  <a:latin typeface="+mn-lt"/>
                </a:rPr>
                <a:t>Providna</a:t>
              </a:r>
              <a:r>
                <a:rPr lang="en-US" altLang="sr-Latn-RS" sz="714" dirty="0">
                  <a:latin typeface="+mn-lt"/>
                </a:rPr>
                <a:t> </a:t>
              </a:r>
              <a:r>
                <a:rPr lang="en-US" altLang="sr-Latn-RS" sz="714" dirty="0" err="1">
                  <a:latin typeface="+mn-lt"/>
                </a:rPr>
                <a:t>plastična</a:t>
              </a:r>
              <a:r>
                <a:rPr lang="en-US" altLang="sr-Latn-RS" sz="714" dirty="0">
                  <a:latin typeface="+mn-lt"/>
                </a:rPr>
                <a:t> </a:t>
              </a:r>
              <a:r>
                <a:rPr lang="en-US" altLang="sr-Latn-RS" sz="714" dirty="0" err="1">
                  <a:latin typeface="+mn-lt"/>
                </a:rPr>
                <a:t>vreća</a:t>
              </a:r>
              <a:r>
                <a:rPr lang="en-US" altLang="sr-Latn-RS" sz="714" dirty="0">
                  <a:latin typeface="+mn-lt"/>
                </a:rPr>
                <a:t> </a:t>
              </a:r>
              <a:r>
                <a:rPr lang="en-US" altLang="sr-Latn-RS" sz="714" dirty="0" err="1">
                  <a:latin typeface="+mn-lt"/>
                </a:rPr>
                <a:t>sa</a:t>
              </a:r>
              <a:r>
                <a:rPr lang="en-US" altLang="sr-Latn-RS" sz="714" dirty="0">
                  <a:latin typeface="+mn-lt"/>
                </a:rPr>
                <a:t>: </a:t>
              </a:r>
            </a:p>
            <a:p>
              <a:pPr eaLnBrk="1" hangingPunct="1">
                <a:spcBef>
                  <a:spcPct val="0"/>
                </a:spcBef>
                <a:buFontTx/>
                <a:buNone/>
                <a:defRPr/>
              </a:pPr>
              <a:r>
                <a:rPr lang="en-US" altLang="sr-Latn-RS" sz="714" dirty="0">
                  <a:latin typeface="+mn-lt"/>
                </a:rPr>
                <a:t>- </a:t>
              </a:r>
              <a:r>
                <a:rPr lang="en-US" altLang="sr-Latn-RS" sz="714" dirty="0" err="1">
                  <a:latin typeface="+mn-lt"/>
                </a:rPr>
                <a:t>Koverta</a:t>
              </a:r>
              <a:r>
                <a:rPr lang="hr-BA" altLang="sr-Latn-RS" sz="714" dirty="0">
                  <a:latin typeface="+mn-lt"/>
                </a:rPr>
                <a:t>/kuverta</a:t>
              </a:r>
              <a:r>
                <a:rPr lang="en-US" altLang="sr-Latn-RS" sz="714" dirty="0">
                  <a:latin typeface="+mn-lt"/>
                </a:rPr>
                <a:t> - </a:t>
              </a:r>
              <a:r>
                <a:rPr lang="en-US" altLang="sr-Latn-RS" sz="714" dirty="0" err="1">
                  <a:latin typeface="+mn-lt"/>
                </a:rPr>
                <a:t>nevažeći</a:t>
              </a:r>
              <a:r>
                <a:rPr lang="en-US" altLang="sr-Latn-RS" sz="714" dirty="0">
                  <a:latin typeface="+mn-lt"/>
                </a:rPr>
                <a:t> </a:t>
              </a:r>
              <a:r>
                <a:rPr lang="en-US" altLang="sr-Latn-RS" sz="714" dirty="0" err="1">
                  <a:latin typeface="+mn-lt"/>
                </a:rPr>
                <a:t>glasački</a:t>
              </a:r>
              <a:r>
                <a:rPr lang="en-US" altLang="sr-Latn-RS" sz="714" dirty="0">
                  <a:latin typeface="+mn-lt"/>
                </a:rPr>
                <a:t> </a:t>
              </a:r>
              <a:r>
                <a:rPr lang="en-US" altLang="sr-Latn-RS" sz="714" dirty="0" err="1">
                  <a:latin typeface="+mn-lt"/>
                </a:rPr>
                <a:t>listići</a:t>
              </a:r>
              <a:endParaRPr lang="en-US" altLang="sr-Latn-RS" sz="714" dirty="0">
                <a:latin typeface="+mn-lt"/>
              </a:endParaRPr>
            </a:p>
            <a:p>
              <a:pPr eaLnBrk="1" hangingPunct="1">
                <a:spcBef>
                  <a:spcPct val="0"/>
                </a:spcBef>
                <a:buFontTx/>
                <a:buNone/>
                <a:defRPr/>
              </a:pPr>
              <a:r>
                <a:rPr lang="en-US" altLang="sr-Latn-RS" sz="714" dirty="0">
                  <a:latin typeface="+mn-lt"/>
                </a:rPr>
                <a:t>- </a:t>
              </a:r>
              <a:r>
                <a:rPr lang="hr-BA" altLang="sr-Latn-RS" sz="714" dirty="0">
                  <a:latin typeface="+mn-lt"/>
                </a:rPr>
                <a:t>Koverta /kuverta</a:t>
              </a:r>
              <a:r>
                <a:rPr lang="en-US" altLang="sr-Latn-RS" sz="714" dirty="0">
                  <a:latin typeface="+mn-lt"/>
                </a:rPr>
                <a:t> -</a:t>
              </a:r>
              <a:r>
                <a:rPr lang="en-US" altLang="sr-Latn-RS" sz="714" dirty="0" err="1">
                  <a:latin typeface="+mn-lt"/>
                </a:rPr>
                <a:t>Obrazac</a:t>
              </a:r>
              <a:r>
                <a:rPr lang="en-US" altLang="sr-Latn-RS" sz="714" dirty="0">
                  <a:latin typeface="+mn-lt"/>
                </a:rPr>
                <a:t> </a:t>
              </a:r>
              <a:r>
                <a:rPr lang="en-US" altLang="sr-Latn-RS" sz="714" dirty="0" err="1">
                  <a:latin typeface="+mn-lt"/>
                </a:rPr>
                <a:t>za</a:t>
              </a:r>
              <a:r>
                <a:rPr lang="en-US" altLang="sr-Latn-RS" sz="714" dirty="0">
                  <a:latin typeface="+mn-lt"/>
                </a:rPr>
                <a:t> </a:t>
              </a:r>
              <a:r>
                <a:rPr lang="en-US" altLang="sr-Latn-RS" sz="714" dirty="0" err="1">
                  <a:latin typeface="+mn-lt"/>
                </a:rPr>
                <a:t>zbirne</a:t>
              </a:r>
              <a:r>
                <a:rPr lang="en-US" altLang="sr-Latn-RS" sz="714" dirty="0">
                  <a:latin typeface="+mn-lt"/>
                </a:rPr>
                <a:t> </a:t>
              </a:r>
              <a:r>
                <a:rPr lang="en-US" altLang="sr-Latn-RS" sz="714" dirty="0" err="1">
                  <a:latin typeface="+mn-lt"/>
                </a:rPr>
                <a:t>rezultate</a:t>
              </a:r>
              <a:r>
                <a:rPr lang="hr-BA" altLang="sr-Latn-RS" sz="714" dirty="0">
                  <a:latin typeface="+mn-lt"/>
                </a:rPr>
                <a:t> ZR </a:t>
              </a:r>
              <a:r>
                <a:rPr lang="en-US" altLang="sr-Latn-RS" sz="714" dirty="0">
                  <a:latin typeface="+mn-lt"/>
                </a:rPr>
                <a:t>(</a:t>
              </a:r>
              <a:r>
                <a:rPr lang="en-US" altLang="sr-Latn-RS" sz="714" dirty="0" err="1">
                  <a:latin typeface="+mn-lt"/>
                </a:rPr>
                <a:t>plava</a:t>
              </a:r>
              <a:r>
                <a:rPr lang="en-US" altLang="sr-Latn-RS" sz="714" dirty="0">
                  <a:latin typeface="+mn-lt"/>
                </a:rPr>
                <a:t> </a:t>
              </a:r>
              <a:r>
                <a:rPr lang="en-US" altLang="sr-Latn-RS" sz="714" dirty="0" err="1">
                  <a:latin typeface="+mn-lt"/>
                </a:rPr>
                <a:t>kopija</a:t>
              </a:r>
              <a:r>
                <a:rPr lang="hr-BA" altLang="sr-Latn-RS" sz="714" dirty="0">
                  <a:latin typeface="+mn-lt"/>
                </a:rPr>
                <a:t>/preslik</a:t>
              </a:r>
              <a:r>
                <a:rPr lang="en-US" altLang="sr-Latn-RS" sz="714" dirty="0">
                  <a:latin typeface="+mn-lt"/>
                </a:rPr>
                <a:t>)</a:t>
              </a:r>
            </a:p>
            <a:p>
              <a:pPr eaLnBrk="1" hangingPunct="1">
                <a:spcBef>
                  <a:spcPct val="0"/>
                </a:spcBef>
                <a:buFontTx/>
                <a:buNone/>
                <a:defRPr/>
              </a:pPr>
              <a:endParaRPr lang="en-US" altLang="sr-Latn-RS" sz="714" dirty="0">
                <a:latin typeface="+mn-lt"/>
              </a:endParaRPr>
            </a:p>
          </p:txBody>
        </p:sp>
        <p:sp>
          <p:nvSpPr>
            <p:cNvPr id="2085" name="Text Box 72"/>
            <p:cNvSpPr txBox="1">
              <a:spLocks noChangeArrowheads="1"/>
            </p:cNvSpPr>
            <p:nvPr/>
          </p:nvSpPr>
          <p:spPr bwMode="auto">
            <a:xfrm>
              <a:off x="7878764" y="1854199"/>
              <a:ext cx="3886200" cy="283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defRPr/>
              </a:pPr>
              <a:r>
                <a:rPr lang="bs-Latn-BA" altLang="sr-Latn-RS" sz="714" i="1" dirty="0">
                  <a:solidFill>
                    <a:schemeClr val="accent2"/>
                  </a:solidFill>
                  <a:latin typeface="+mn-lt"/>
                </a:rPr>
                <a:t>Providna plastična </a:t>
              </a:r>
              <a:r>
                <a:rPr lang="bs-Cyrl-BA" altLang="sr-Latn-RS" sz="714" i="1" dirty="0">
                  <a:solidFill>
                    <a:schemeClr val="accent2"/>
                  </a:solidFill>
                  <a:latin typeface="+mn-lt"/>
                </a:rPr>
                <a:t>(</a:t>
              </a:r>
              <a:r>
                <a:rPr lang="bs-Latn-BA" altLang="sr-Latn-RS" sz="714" i="1" dirty="0">
                  <a:solidFill>
                    <a:schemeClr val="accent2"/>
                  </a:solidFill>
                  <a:latin typeface="+mn-lt"/>
                </a:rPr>
                <a:t>MANJA</a:t>
              </a:r>
              <a:r>
                <a:rPr lang="bs-Cyrl-BA" altLang="sr-Latn-RS" sz="714" i="1" dirty="0">
                  <a:solidFill>
                    <a:schemeClr val="accent2"/>
                  </a:solidFill>
                  <a:latin typeface="+mn-lt"/>
                </a:rPr>
                <a:t>) </a:t>
              </a:r>
              <a:r>
                <a:rPr lang="bs-Latn-BA" altLang="sr-Latn-RS" sz="714" i="1" dirty="0">
                  <a:solidFill>
                    <a:schemeClr val="accent2"/>
                  </a:solidFill>
                  <a:latin typeface="+mn-lt"/>
                </a:rPr>
                <a:t>vreća</a:t>
              </a:r>
              <a:endParaRPr lang="en-US" altLang="sr-Latn-RS" sz="714" i="1" dirty="0">
                <a:solidFill>
                  <a:schemeClr val="accent2"/>
                </a:solidFill>
                <a:latin typeface="+mn-lt"/>
              </a:endParaRPr>
            </a:p>
          </p:txBody>
        </p:sp>
      </p:grpSp>
    </p:spTree>
    <p:extLst>
      <p:ext uri="{BB962C8B-B14F-4D97-AF65-F5344CB8AC3E}">
        <p14:creationId xmlns:p14="http://schemas.microsoft.com/office/powerpoint/2010/main" val="34982289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51"/>
          <p:cNvSpPr>
            <a:spLocks noChangeArrowheads="1"/>
          </p:cNvSpPr>
          <p:nvPr/>
        </p:nvSpPr>
        <p:spPr bwMode="auto">
          <a:xfrm>
            <a:off x="356742" y="979714"/>
            <a:ext cx="4136571" cy="2503716"/>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1" name="Rectangle 105"/>
          <p:cNvSpPr>
            <a:spLocks noChangeArrowheads="1"/>
          </p:cNvSpPr>
          <p:nvPr/>
        </p:nvSpPr>
        <p:spPr bwMode="auto">
          <a:xfrm>
            <a:off x="4735285" y="979714"/>
            <a:ext cx="4136571" cy="1306286"/>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2" name="Text Box 15"/>
          <p:cNvSpPr txBox="1">
            <a:spLocks noChangeArrowheads="1"/>
          </p:cNvSpPr>
          <p:nvPr/>
        </p:nvSpPr>
        <p:spPr bwMode="auto">
          <a:xfrm>
            <a:off x="217714" y="217714"/>
            <a:ext cx="8763000" cy="6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lgn="ctr" eaLnBrk="1" hangingPunct="1">
              <a:spcBef>
                <a:spcPct val="50000"/>
              </a:spcBef>
              <a:buFontTx/>
              <a:buNone/>
            </a:pPr>
            <a:r>
              <a:rPr lang="hr-BA" altLang="sr-Latn-RS" sz="1714" b="1" dirty="0">
                <a:solidFill>
                  <a:schemeClr val="accent2"/>
                </a:solidFill>
                <a:latin typeface="Arial" panose="020B0604020202020204" pitchFamily="34" charset="0"/>
              </a:rPr>
              <a:t>Šema pakovanja/pakiranja materijala na redovnom/redovitom biračkom mjestu </a:t>
            </a:r>
            <a:br>
              <a:rPr lang="hr-BA" altLang="sr-Latn-RS" sz="1714" b="1" dirty="0">
                <a:solidFill>
                  <a:schemeClr val="accent2"/>
                </a:solidFill>
                <a:latin typeface="Arial" panose="020B0604020202020204" pitchFamily="34" charset="0"/>
              </a:rPr>
            </a:br>
            <a:r>
              <a:rPr lang="hr-BA" altLang="sr-Latn-RS" sz="1714" b="1" dirty="0">
                <a:solidFill>
                  <a:schemeClr val="accent2"/>
                </a:solidFill>
                <a:latin typeface="Arial" panose="020B0604020202020204" pitchFamily="34" charset="0"/>
              </a:rPr>
              <a:t>- </a:t>
            </a:r>
            <a:r>
              <a:rPr lang="hr-BA" altLang="sr-Latn-RS" sz="1714" b="1" dirty="0" smtClean="0">
                <a:solidFill>
                  <a:schemeClr val="accent2"/>
                </a:solidFill>
                <a:latin typeface="Arial" panose="020B0604020202020204" pitchFamily="34" charset="0"/>
              </a:rPr>
              <a:t>Brčko Distrikt BiH </a:t>
            </a:r>
            <a:r>
              <a:rPr lang="hr-BA" altLang="sr-Latn-RS" sz="1714" b="1" dirty="0">
                <a:solidFill>
                  <a:schemeClr val="accent2"/>
                </a:solidFill>
                <a:latin typeface="Arial" panose="020B0604020202020204" pitchFamily="34" charset="0"/>
              </a:rPr>
              <a:t>- </a:t>
            </a:r>
            <a:endParaRPr lang="en-US" altLang="sr-Latn-RS" sz="1714" b="1" dirty="0">
              <a:solidFill>
                <a:schemeClr val="accent2"/>
              </a:solidFill>
              <a:latin typeface="Arial" panose="020B0604020202020204" pitchFamily="34" charset="0"/>
            </a:endParaRPr>
          </a:p>
        </p:txBody>
      </p:sp>
      <p:sp>
        <p:nvSpPr>
          <p:cNvPr id="2053" name="Rectangle 121"/>
          <p:cNvSpPr>
            <a:spLocks noChangeArrowheads="1"/>
          </p:cNvSpPr>
          <p:nvPr/>
        </p:nvSpPr>
        <p:spPr bwMode="auto">
          <a:xfrm>
            <a:off x="4735285" y="4626429"/>
            <a:ext cx="4136571" cy="1088572"/>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5" name="Text Box 126"/>
          <p:cNvSpPr txBox="1">
            <a:spLocks noChangeArrowheads="1"/>
          </p:cNvSpPr>
          <p:nvPr/>
        </p:nvSpPr>
        <p:spPr bwMode="auto">
          <a:xfrm>
            <a:off x="5878285" y="4769305"/>
            <a:ext cx="2906259" cy="75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975" indent="4763"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en-US" altLang="sr-Latn-RS" sz="714" b="1" noProof="1">
                <a:latin typeface="+mn-lt"/>
              </a:rPr>
              <a:t>Koverta</a:t>
            </a:r>
            <a:r>
              <a:rPr lang="hr-BA" altLang="sr-Latn-RS" sz="714" b="1" dirty="0">
                <a:latin typeface="+mn-lt"/>
              </a:rPr>
              <a:t>/kuverta</a:t>
            </a:r>
            <a:r>
              <a:rPr lang="hr-BA" altLang="sr-Latn-RS" sz="714" b="1" noProof="1">
                <a:latin typeface="+mn-lt"/>
              </a:rPr>
              <a:t> za </a:t>
            </a:r>
            <a:r>
              <a:rPr lang="hr-BA" altLang="sr-Latn-RS" sz="714" b="1" dirty="0">
                <a:latin typeface="+mn-lt"/>
              </a:rPr>
              <a:t>p</a:t>
            </a:r>
            <a:r>
              <a:rPr lang="hr-BA" altLang="sr-Latn-RS" sz="714" b="1" noProof="1">
                <a:latin typeface="+mn-lt"/>
              </a:rPr>
              <a:t>redsjednika izborne komisije</a:t>
            </a:r>
            <a:r>
              <a:rPr lang="hr-BA" altLang="sr-Latn-RS" sz="714" b="1" dirty="0">
                <a:latin typeface="+mn-lt"/>
              </a:rPr>
              <a:t>/povjerenstva</a:t>
            </a:r>
            <a:r>
              <a:rPr lang="hr-BA" altLang="sr-Latn-RS" sz="714" b="1" noProof="1">
                <a:latin typeface="+mn-lt"/>
              </a:rPr>
              <a:t>:</a:t>
            </a:r>
          </a:p>
          <a:p>
            <a:pPr eaLnBrk="1" hangingPunct="1">
              <a:spcBef>
                <a:spcPct val="0"/>
              </a:spcBef>
              <a:buFontTx/>
              <a:buNone/>
              <a:defRPr/>
            </a:pPr>
            <a:r>
              <a:rPr lang="hr-BA" altLang="sr-Latn-RS" sz="714" noProof="1">
                <a:latin typeface="+mn-lt"/>
              </a:rPr>
              <a:t>- Obrazac </a:t>
            </a:r>
            <a:r>
              <a:rPr lang="hr-BA" altLang="sr-Latn-RS" sz="714" dirty="0">
                <a:latin typeface="+mn-lt"/>
              </a:rPr>
              <a:t>za </a:t>
            </a:r>
            <a:r>
              <a:rPr lang="hr-BA" altLang="sr-Latn-RS" sz="714" noProof="1">
                <a:latin typeface="+mn-lt"/>
              </a:rPr>
              <a:t>brojno stanj</a:t>
            </a:r>
            <a:r>
              <a:rPr lang="hr-BA" altLang="sr-Latn-RS" sz="714" dirty="0">
                <a:latin typeface="+mn-lt"/>
              </a:rPr>
              <a:t>e BS</a:t>
            </a:r>
            <a:r>
              <a:rPr lang="hr-BA" altLang="sr-Latn-RS" sz="714" noProof="1">
                <a:latin typeface="+mn-lt"/>
              </a:rPr>
              <a:t> (zelena kopija</a:t>
            </a:r>
            <a:r>
              <a:rPr lang="hr-BA" altLang="sr-Latn-RS" sz="714" dirty="0">
                <a:latin typeface="+mn-lt"/>
              </a:rPr>
              <a:t>/preslik</a:t>
            </a:r>
            <a:r>
              <a:rPr lang="hr-BA" altLang="sr-Latn-RS" sz="714" noProof="1">
                <a:latin typeface="+mn-lt"/>
              </a:rPr>
              <a:t>)</a:t>
            </a:r>
          </a:p>
          <a:p>
            <a:pPr eaLnBrk="1" hangingPunct="1">
              <a:spcBef>
                <a:spcPct val="0"/>
              </a:spcBef>
              <a:buFontTx/>
              <a:buNone/>
              <a:defRPr/>
            </a:pPr>
            <a:r>
              <a:rPr lang="hr-HR" altLang="sr-Latn-RS" sz="714" dirty="0">
                <a:latin typeface="+mn-lt"/>
              </a:rPr>
              <a:t>- Obra</a:t>
            </a:r>
            <a:r>
              <a:rPr lang="en-US" altLang="sr-Latn-RS" sz="714" dirty="0" err="1">
                <a:latin typeface="+mn-lt"/>
              </a:rPr>
              <a:t>sci</a:t>
            </a:r>
            <a:r>
              <a:rPr lang="hr-HR" altLang="sr-Latn-RS" sz="714" dirty="0">
                <a:latin typeface="+mn-lt"/>
              </a:rPr>
              <a:t> za zbirne/zbrojne rezultate ZR – otvorena lista x2 (zelena kopija/preslik)</a:t>
            </a:r>
          </a:p>
          <a:p>
            <a:pPr eaLnBrk="1" hangingPunct="1">
              <a:spcBef>
                <a:spcPct val="0"/>
              </a:spcBef>
              <a:buFontTx/>
              <a:buNone/>
              <a:defRPr/>
            </a:pPr>
            <a:r>
              <a:rPr lang="hr-HR" altLang="sr-Latn-RS" sz="714" dirty="0">
                <a:latin typeface="+mn-lt"/>
              </a:rPr>
              <a:t>- </a:t>
            </a:r>
            <a:r>
              <a:rPr lang="hr-BA" altLang="sr-Latn-RS" sz="714" dirty="0">
                <a:latin typeface="+mn-lt"/>
              </a:rPr>
              <a:t>Zapisnik o radu biračkog odbora ZARBO (zelena kopija/preslik)</a:t>
            </a:r>
            <a:endParaRPr lang="hr-BA" altLang="sr-Latn-RS" sz="714" noProof="1">
              <a:latin typeface="+mn-lt"/>
            </a:endParaRPr>
          </a:p>
          <a:p>
            <a:pPr eaLnBrk="1" hangingPunct="1">
              <a:spcBef>
                <a:spcPct val="0"/>
              </a:spcBef>
              <a:buFontTx/>
              <a:buChar char="-"/>
              <a:defRPr/>
            </a:pPr>
            <a:endParaRPr lang="hr-HR" altLang="sr-Latn-RS" sz="714" dirty="0">
              <a:latin typeface="+mn-lt"/>
            </a:endParaRPr>
          </a:p>
        </p:txBody>
      </p:sp>
      <p:sp>
        <p:nvSpPr>
          <p:cNvPr id="2055" name="Rectangle 128"/>
          <p:cNvSpPr>
            <a:spLocks noChangeArrowheads="1"/>
          </p:cNvSpPr>
          <p:nvPr/>
        </p:nvSpPr>
        <p:spPr bwMode="auto">
          <a:xfrm>
            <a:off x="4735285" y="3483429"/>
            <a:ext cx="4136571" cy="1088572"/>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6" name="Text Box 137"/>
          <p:cNvSpPr txBox="1">
            <a:spLocks noChangeArrowheads="1"/>
          </p:cNvSpPr>
          <p:nvPr/>
        </p:nvSpPr>
        <p:spPr bwMode="auto">
          <a:xfrm>
            <a:off x="299356" y="4769305"/>
            <a:ext cx="4136571" cy="6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pPr>
            <a:r>
              <a:rPr lang="hr-BA" altLang="sr-Latn-RS" sz="1714" b="1" dirty="0">
                <a:solidFill>
                  <a:srgbClr val="FF3300"/>
                </a:solidFill>
                <a:latin typeface="Arial" panose="020B0604020202020204" pitchFamily="34" charset="0"/>
              </a:rPr>
              <a:t>Napomena: Na svaku vreću </a:t>
            </a:r>
            <a:r>
              <a:rPr lang="hr-BA" altLang="sr-Latn-RS" sz="1714" b="1" dirty="0" smtClean="0">
                <a:solidFill>
                  <a:srgbClr val="FF3300"/>
                </a:solidFill>
                <a:latin typeface="Arial" panose="020B0604020202020204" pitchFamily="34" charset="0"/>
              </a:rPr>
              <a:t>potrebno </a:t>
            </a:r>
            <a:r>
              <a:rPr lang="hr-BA" altLang="sr-Latn-RS" sz="1714" b="1" dirty="0">
                <a:solidFill>
                  <a:srgbClr val="FF3300"/>
                </a:solidFill>
                <a:latin typeface="Arial" panose="020B0604020202020204" pitchFamily="34" charset="0"/>
              </a:rPr>
              <a:t>je napisati broj biračkog mjesta!!</a:t>
            </a:r>
            <a:endParaRPr lang="en-US" altLang="sr-Latn-RS" sz="1714" b="1" dirty="0">
              <a:solidFill>
                <a:srgbClr val="FF3300"/>
              </a:solidFill>
              <a:latin typeface="Arial" panose="020B0604020202020204" pitchFamily="34" charset="0"/>
            </a:endParaRPr>
          </a:p>
        </p:txBody>
      </p:sp>
      <p:sp>
        <p:nvSpPr>
          <p:cNvPr id="2057" name="Rectangle 81"/>
          <p:cNvSpPr>
            <a:spLocks noChangeArrowheads="1"/>
          </p:cNvSpPr>
          <p:nvPr/>
        </p:nvSpPr>
        <p:spPr bwMode="auto">
          <a:xfrm>
            <a:off x="489857" y="2306474"/>
            <a:ext cx="3755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9" name="Text Box 13"/>
          <p:cNvSpPr txBox="1">
            <a:spLocks noChangeArrowheads="1"/>
          </p:cNvSpPr>
          <p:nvPr/>
        </p:nvSpPr>
        <p:spPr bwMode="auto">
          <a:xfrm>
            <a:off x="598714" y="217714"/>
            <a:ext cx="7946571"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pPr>
            <a:endParaRPr lang="sr-Latn-CS" altLang="sr-Latn-RS" sz="1786"/>
          </a:p>
        </p:txBody>
      </p:sp>
      <p:sp>
        <p:nvSpPr>
          <p:cNvPr id="2060" name="Text Box 54"/>
          <p:cNvSpPr txBox="1">
            <a:spLocks noChangeArrowheads="1"/>
          </p:cNvSpPr>
          <p:nvPr/>
        </p:nvSpPr>
        <p:spPr bwMode="auto">
          <a:xfrm>
            <a:off x="489857" y="1306286"/>
            <a:ext cx="3537857"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pPr>
            <a:endParaRPr lang="sr-Latn-CS" altLang="sr-Latn-RS" sz="1786"/>
          </a:p>
        </p:txBody>
      </p:sp>
      <p:sp>
        <p:nvSpPr>
          <p:cNvPr id="2062" name="Freeform 57"/>
          <p:cNvSpPr>
            <a:spLocks/>
          </p:cNvSpPr>
          <p:nvPr/>
        </p:nvSpPr>
        <p:spPr bwMode="auto">
          <a:xfrm>
            <a:off x="545373" y="2503805"/>
            <a:ext cx="816429" cy="720045"/>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147483646 h 2304"/>
              <a:gd name="T96" fmla="*/ 2147483646 w 2196"/>
              <a:gd name="T97" fmla="*/ 0 h 2304"/>
              <a:gd name="T98" fmla="*/ 2147483646 w 2196"/>
              <a:gd name="T99" fmla="*/ 2147483646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286"/>
          </a:p>
        </p:txBody>
      </p:sp>
      <p:sp>
        <p:nvSpPr>
          <p:cNvPr id="2064" name="Text Box 59"/>
          <p:cNvSpPr txBox="1">
            <a:spLocks noChangeArrowheads="1"/>
          </p:cNvSpPr>
          <p:nvPr/>
        </p:nvSpPr>
        <p:spPr bwMode="auto">
          <a:xfrm>
            <a:off x="1469571" y="2557575"/>
            <a:ext cx="2775857" cy="53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en-US" altLang="sr-Latn-RS" sz="714" dirty="0">
                <a:latin typeface="+mn-lt"/>
              </a:rPr>
              <a:t>1. </a:t>
            </a:r>
            <a:r>
              <a:rPr lang="en-US" altLang="sr-Latn-RS" sz="714" dirty="0" err="1">
                <a:latin typeface="+mn-lt"/>
              </a:rPr>
              <a:t>Neiskorišteni</a:t>
            </a:r>
            <a:r>
              <a:rPr lang="en-US" altLang="sr-Latn-RS" sz="714" dirty="0">
                <a:latin typeface="+mn-lt"/>
              </a:rPr>
              <a:t> </a:t>
            </a:r>
            <a:r>
              <a:rPr lang="en-US" altLang="sr-Latn-RS" sz="714" dirty="0" err="1">
                <a:latin typeface="+mn-lt"/>
              </a:rPr>
              <a:t>glasački</a:t>
            </a:r>
            <a:r>
              <a:rPr lang="en-US" altLang="sr-Latn-RS" sz="714" dirty="0">
                <a:latin typeface="+mn-lt"/>
              </a:rPr>
              <a:t> </a:t>
            </a:r>
            <a:r>
              <a:rPr lang="en-US" altLang="sr-Latn-RS" sz="714" dirty="0" err="1">
                <a:latin typeface="+mn-lt"/>
              </a:rPr>
              <a:t>listići</a:t>
            </a:r>
            <a:r>
              <a:rPr lang="en-US" altLang="sr-Latn-RS" sz="714" dirty="0">
                <a:latin typeface="+mn-lt"/>
              </a:rPr>
              <a:t> (</a:t>
            </a:r>
            <a:r>
              <a:rPr lang="en-US" altLang="sr-Latn-RS" sz="714" dirty="0" err="1">
                <a:latin typeface="+mn-lt"/>
              </a:rPr>
              <a:t>upakovani</a:t>
            </a:r>
            <a:r>
              <a:rPr lang="en-US" altLang="sr-Latn-RS" sz="714" dirty="0">
                <a:latin typeface="+mn-lt"/>
              </a:rPr>
              <a:t> u </a:t>
            </a:r>
            <a:r>
              <a:rPr lang="en-US" altLang="sr-Latn-RS" sz="714" dirty="0" err="1">
                <a:latin typeface="+mn-lt"/>
              </a:rPr>
              <a:t>originalne</a:t>
            </a:r>
            <a:endParaRPr lang="hr-BA" altLang="sr-Latn-RS" sz="714" dirty="0">
              <a:latin typeface="+mn-lt"/>
            </a:endParaRPr>
          </a:p>
          <a:p>
            <a:pPr eaLnBrk="1" hangingPunct="1">
              <a:spcBef>
                <a:spcPct val="0"/>
              </a:spcBef>
              <a:buFontTx/>
              <a:buNone/>
              <a:defRPr/>
            </a:pPr>
            <a:r>
              <a:rPr lang="hr-BA" altLang="sr-Latn-RS" sz="714" dirty="0">
                <a:latin typeface="+mn-lt"/>
              </a:rPr>
              <a:t>    </a:t>
            </a:r>
            <a:r>
              <a:rPr lang="en-US" altLang="sr-Latn-RS" sz="714" dirty="0" err="1">
                <a:latin typeface="+mn-lt"/>
              </a:rPr>
              <a:t>kutije</a:t>
            </a:r>
            <a:r>
              <a:rPr lang="en-US" altLang="sr-Latn-RS" sz="714" dirty="0">
                <a:latin typeface="+mn-lt"/>
              </a:rPr>
              <a:t>)</a:t>
            </a:r>
            <a:endParaRPr lang="hr-BA" altLang="sr-Latn-RS" sz="714" dirty="0">
              <a:latin typeface="+mn-lt"/>
            </a:endParaRPr>
          </a:p>
          <a:p>
            <a:pPr eaLnBrk="1" hangingPunct="1">
              <a:spcBef>
                <a:spcPct val="0"/>
              </a:spcBef>
              <a:buFontTx/>
              <a:buNone/>
              <a:defRPr/>
            </a:pPr>
            <a:endParaRPr lang="en-US" altLang="sr-Latn-RS" sz="714" dirty="0">
              <a:latin typeface="+mn-lt"/>
            </a:endParaRPr>
          </a:p>
          <a:p>
            <a:pPr eaLnBrk="1" hangingPunct="1">
              <a:spcBef>
                <a:spcPct val="0"/>
              </a:spcBef>
              <a:buFontTx/>
              <a:buNone/>
              <a:defRPr/>
            </a:pPr>
            <a:r>
              <a:rPr lang="en-US" altLang="sr-Latn-RS" sz="714" dirty="0">
                <a:latin typeface="+mn-lt"/>
              </a:rPr>
              <a:t>2. </a:t>
            </a:r>
            <a:r>
              <a:rPr lang="en-US" altLang="sr-Latn-RS" sz="714" dirty="0" err="1">
                <a:latin typeface="+mn-lt"/>
              </a:rPr>
              <a:t>Koverta</a:t>
            </a:r>
            <a:r>
              <a:rPr lang="hr-BA" altLang="sr-Latn-RS" sz="714" dirty="0">
                <a:latin typeface="+mn-lt"/>
              </a:rPr>
              <a:t>/kuverta sa</a:t>
            </a:r>
            <a:r>
              <a:rPr lang="en-US" altLang="sr-Latn-RS" sz="714" dirty="0">
                <a:latin typeface="+mn-lt"/>
              </a:rPr>
              <a:t> </a:t>
            </a:r>
            <a:r>
              <a:rPr lang="hr-BA" altLang="sr-Latn-RS" sz="714" dirty="0">
                <a:latin typeface="+mn-lt"/>
              </a:rPr>
              <a:t>ošteć</a:t>
            </a:r>
            <a:r>
              <a:rPr lang="en-US" altLang="sr-Latn-RS" sz="714" dirty="0" err="1">
                <a:latin typeface="+mn-lt"/>
              </a:rPr>
              <a:t>eni</a:t>
            </a:r>
            <a:r>
              <a:rPr lang="hr-BA" altLang="sr-Latn-RS" sz="714" dirty="0">
                <a:latin typeface="+mn-lt"/>
              </a:rPr>
              <a:t>m</a:t>
            </a:r>
            <a:r>
              <a:rPr lang="en-US" altLang="sr-Latn-RS" sz="714" dirty="0">
                <a:latin typeface="+mn-lt"/>
              </a:rPr>
              <a:t> </a:t>
            </a:r>
            <a:r>
              <a:rPr lang="en-US" altLang="sr-Latn-RS" sz="714" dirty="0" err="1">
                <a:latin typeface="+mn-lt"/>
              </a:rPr>
              <a:t>glasački</a:t>
            </a:r>
            <a:r>
              <a:rPr lang="hr-BA" altLang="sr-Latn-RS" sz="714" dirty="0">
                <a:latin typeface="+mn-lt"/>
              </a:rPr>
              <a:t>m</a:t>
            </a:r>
            <a:r>
              <a:rPr lang="en-US" altLang="sr-Latn-RS" sz="714" dirty="0">
                <a:latin typeface="+mn-lt"/>
              </a:rPr>
              <a:t> </a:t>
            </a:r>
            <a:r>
              <a:rPr lang="en-US" altLang="sr-Latn-RS" sz="714" dirty="0" err="1">
                <a:latin typeface="+mn-lt"/>
              </a:rPr>
              <a:t>listići</a:t>
            </a:r>
            <a:r>
              <a:rPr lang="hr-BA" altLang="sr-Latn-RS" sz="714" dirty="0">
                <a:latin typeface="+mn-lt"/>
              </a:rPr>
              <a:t>ma</a:t>
            </a:r>
            <a:endParaRPr lang="en-US" altLang="sr-Latn-RS" sz="714" dirty="0">
              <a:latin typeface="+mn-lt"/>
            </a:endParaRPr>
          </a:p>
        </p:txBody>
      </p:sp>
      <p:sp>
        <p:nvSpPr>
          <p:cNvPr id="3" name="Text Box 72"/>
          <p:cNvSpPr txBox="1">
            <a:spLocks noChangeArrowheads="1"/>
          </p:cNvSpPr>
          <p:nvPr/>
        </p:nvSpPr>
        <p:spPr bwMode="auto">
          <a:xfrm>
            <a:off x="486745" y="2290661"/>
            <a:ext cx="3320143"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a:solidFill>
                  <a:schemeClr val="tx1"/>
                </a:solidFill>
                <a:latin typeface="Verdana" panose="020B0604030504040204" pitchFamily="34" charset="0"/>
                <a:cs typeface="Arial" panose="020B0604020202020204" pitchFamily="34" charset="0"/>
              </a:defRPr>
            </a:lvl1pPr>
            <a:lvl2pPr marL="742950" indent="-285750" defTabSz="1279525" eaLnBrk="0" hangingPunct="0">
              <a:defRPr sz="2500">
                <a:solidFill>
                  <a:schemeClr val="tx1"/>
                </a:solidFill>
                <a:latin typeface="Verdana" panose="020B0604030504040204" pitchFamily="34" charset="0"/>
                <a:cs typeface="Arial" panose="020B0604020202020204" pitchFamily="34" charset="0"/>
              </a:defRPr>
            </a:lvl2pPr>
            <a:lvl3pPr marL="1143000" indent="-228600" defTabSz="1279525" eaLnBrk="0" hangingPunct="0">
              <a:defRPr sz="2500">
                <a:solidFill>
                  <a:schemeClr val="tx1"/>
                </a:solidFill>
                <a:latin typeface="Verdana" panose="020B0604030504040204" pitchFamily="34" charset="0"/>
                <a:cs typeface="Arial" panose="020B0604020202020204" pitchFamily="34" charset="0"/>
              </a:defRPr>
            </a:lvl3pPr>
            <a:lvl4pPr marL="1600200" indent="-228600" defTabSz="1279525" eaLnBrk="0" hangingPunct="0">
              <a:defRPr sz="2500">
                <a:solidFill>
                  <a:schemeClr val="tx1"/>
                </a:solidFill>
                <a:latin typeface="Verdana" panose="020B0604030504040204" pitchFamily="34" charset="0"/>
                <a:cs typeface="Arial" panose="020B0604020202020204" pitchFamily="34" charset="0"/>
              </a:defRPr>
            </a:lvl4pPr>
            <a:lvl5pPr marL="2057400" indent="-228600" defTabSz="1279525" eaLnBrk="0" hangingPunct="0">
              <a:defRPr sz="25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9pPr>
          </a:lstStyle>
          <a:p>
            <a:pPr eaLnBrk="1" hangingPunct="1">
              <a:spcBef>
                <a:spcPct val="50000"/>
              </a:spcBef>
              <a:defRPr/>
            </a:pPr>
            <a:r>
              <a:rPr lang="hr-BA" altLang="sr-Latn-RS" sz="714" i="1" dirty="0">
                <a:solidFill>
                  <a:schemeClr val="accent2"/>
                </a:solidFill>
                <a:latin typeface="+mj-lt"/>
              </a:rPr>
              <a:t>Providna plastična (VEĆA) </a:t>
            </a:r>
            <a:r>
              <a:rPr lang="hr-BA" altLang="sr-Latn-RS" sz="714" i="1" dirty="0" smtClean="0">
                <a:solidFill>
                  <a:schemeClr val="accent2"/>
                </a:solidFill>
                <a:latin typeface="+mj-lt"/>
              </a:rPr>
              <a:t>vreća</a:t>
            </a:r>
            <a:endParaRPr lang="en-US" altLang="sr-Latn-RS" sz="714" i="1" dirty="0">
              <a:solidFill>
                <a:schemeClr val="accent2"/>
              </a:solidFill>
              <a:latin typeface="+mj-lt"/>
            </a:endParaRPr>
          </a:p>
        </p:txBody>
      </p:sp>
      <p:sp>
        <p:nvSpPr>
          <p:cNvPr id="2068" name="Rectangle 106"/>
          <p:cNvSpPr>
            <a:spLocks noChangeArrowheads="1"/>
          </p:cNvSpPr>
          <p:nvPr/>
        </p:nvSpPr>
        <p:spPr bwMode="auto">
          <a:xfrm>
            <a:off x="4830780" y="1265703"/>
            <a:ext cx="3918857" cy="911439"/>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69" name="Freeform 107"/>
          <p:cNvSpPr>
            <a:spLocks/>
          </p:cNvSpPr>
          <p:nvPr/>
        </p:nvSpPr>
        <p:spPr bwMode="auto">
          <a:xfrm>
            <a:off x="4886476" y="1379670"/>
            <a:ext cx="816429" cy="772206"/>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147483646 h 2304"/>
              <a:gd name="T96" fmla="*/ 2147483646 w 2196"/>
              <a:gd name="T97" fmla="*/ 0 h 2304"/>
              <a:gd name="T98" fmla="*/ 2147483646 w 2196"/>
              <a:gd name="T99" fmla="*/ 2147483646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chemeClr val="bg1"/>
          </a:solidFill>
          <a:ln w="9525">
            <a:solidFill>
              <a:schemeClr val="tx1"/>
            </a:solidFill>
            <a:round/>
            <a:headEnd/>
            <a:tailEnd/>
          </a:ln>
        </p:spPr>
        <p:txBody>
          <a:bodyPr/>
          <a:lstStyle/>
          <a:p>
            <a:endParaRPr lang="en-US" sz="1286"/>
          </a:p>
        </p:txBody>
      </p:sp>
      <p:sp>
        <p:nvSpPr>
          <p:cNvPr id="2070" name="Text Box 108"/>
          <p:cNvSpPr txBox="1">
            <a:spLocks noChangeArrowheads="1"/>
          </p:cNvSpPr>
          <p:nvPr/>
        </p:nvSpPr>
        <p:spPr bwMode="auto">
          <a:xfrm>
            <a:off x="4844143" y="1143000"/>
            <a:ext cx="3584349"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sr-Latn-CS" altLang="sr-Latn-RS" sz="1786"/>
          </a:p>
        </p:txBody>
      </p:sp>
      <p:sp>
        <p:nvSpPr>
          <p:cNvPr id="2071" name="Text Box 109"/>
          <p:cNvSpPr txBox="1">
            <a:spLocks noChangeArrowheads="1"/>
          </p:cNvSpPr>
          <p:nvPr/>
        </p:nvSpPr>
        <p:spPr bwMode="auto">
          <a:xfrm>
            <a:off x="5783035" y="1565956"/>
            <a:ext cx="2762250" cy="53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hr-HR" altLang="sr-Latn-RS" sz="714" dirty="0">
                <a:latin typeface="+mn-lt"/>
              </a:rPr>
              <a:t>1. Izvod/izvadak iz konačnog Centralnog/Središnjeg biračkog spiska/popisa</a:t>
            </a:r>
          </a:p>
          <a:p>
            <a:pPr eaLnBrk="1" hangingPunct="1">
              <a:spcBef>
                <a:spcPct val="0"/>
              </a:spcBef>
              <a:buFontTx/>
              <a:buNone/>
              <a:defRPr/>
            </a:pPr>
            <a:r>
              <a:rPr lang="hr-HR" altLang="sr-Latn-RS" sz="714" dirty="0">
                <a:latin typeface="+mn-lt"/>
              </a:rPr>
              <a:t>2. Zapisnik o radu biračkog odbora ZARBO (original)</a:t>
            </a:r>
          </a:p>
          <a:p>
            <a:pPr eaLnBrk="1" hangingPunct="1">
              <a:spcBef>
                <a:spcPct val="0"/>
              </a:spcBef>
              <a:buFontTx/>
              <a:buNone/>
              <a:defRPr/>
            </a:pPr>
            <a:r>
              <a:rPr lang="hr-HR" altLang="sr-Latn-RS" sz="714" dirty="0">
                <a:latin typeface="+mn-lt"/>
              </a:rPr>
              <a:t>3. Pomoćni obrasci za brojanje</a:t>
            </a:r>
            <a:endParaRPr lang="en-US" altLang="sr-Latn-RS" sz="714" dirty="0">
              <a:latin typeface="+mn-lt"/>
            </a:endParaRPr>
          </a:p>
        </p:txBody>
      </p:sp>
      <p:sp>
        <p:nvSpPr>
          <p:cNvPr id="2072" name="Text Box 110"/>
          <p:cNvSpPr txBox="1">
            <a:spLocks noChangeArrowheads="1"/>
          </p:cNvSpPr>
          <p:nvPr/>
        </p:nvSpPr>
        <p:spPr bwMode="auto">
          <a:xfrm>
            <a:off x="4735285" y="1034143"/>
            <a:ext cx="3973286"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hr-BA" altLang="sr-Latn-RS" sz="714" b="1" dirty="0">
                <a:solidFill>
                  <a:schemeClr val="accent2"/>
                </a:solidFill>
                <a:latin typeface="+mn-lt"/>
              </a:rPr>
              <a:t>Providna zaštitna vreća- dokumentacija za CIK/SIP BiH</a:t>
            </a:r>
            <a:endParaRPr lang="en-US" altLang="sr-Latn-RS" sz="714" dirty="0">
              <a:latin typeface="+mn-lt"/>
            </a:endParaRPr>
          </a:p>
        </p:txBody>
      </p:sp>
      <p:sp>
        <p:nvSpPr>
          <p:cNvPr id="2073" name="Rectangle 114"/>
          <p:cNvSpPr>
            <a:spLocks noChangeArrowheads="1"/>
          </p:cNvSpPr>
          <p:nvPr/>
        </p:nvSpPr>
        <p:spPr bwMode="auto">
          <a:xfrm>
            <a:off x="4735285" y="2319541"/>
            <a:ext cx="4136571" cy="1088572"/>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grpSp>
        <p:nvGrpSpPr>
          <p:cNvPr id="2074" name="Group 115"/>
          <p:cNvGrpSpPr>
            <a:grpSpLocks/>
          </p:cNvGrpSpPr>
          <p:nvPr/>
        </p:nvGrpSpPr>
        <p:grpSpPr bwMode="auto">
          <a:xfrm>
            <a:off x="4839405" y="2637526"/>
            <a:ext cx="838494" cy="523875"/>
            <a:chOff x="8550" y="-1654"/>
            <a:chExt cx="816" cy="524"/>
          </a:xfrm>
        </p:grpSpPr>
        <p:sp>
          <p:nvSpPr>
            <p:cNvPr id="2089" name="Freeform 116"/>
            <p:cNvSpPr>
              <a:spLocks/>
            </p:cNvSpPr>
            <p:nvPr/>
          </p:nvSpPr>
          <p:spPr bwMode="auto">
            <a:xfrm>
              <a:off x="8550" y="-1654"/>
              <a:ext cx="816" cy="524"/>
            </a:xfrm>
            <a:custGeom>
              <a:avLst/>
              <a:gdLst>
                <a:gd name="T0" fmla="*/ 749 w 827"/>
                <a:gd name="T1" fmla="*/ 0 h 531"/>
                <a:gd name="T2" fmla="*/ 0 w 827"/>
                <a:gd name="T3" fmla="*/ 0 h 531"/>
                <a:gd name="T4" fmla="*/ 0 w 827"/>
                <a:gd name="T5" fmla="*/ 489 h 531"/>
                <a:gd name="T6" fmla="*/ 763 w 827"/>
                <a:gd name="T7" fmla="*/ 489 h 531"/>
                <a:gd name="T8" fmla="*/ 763 w 827"/>
                <a:gd name="T9" fmla="*/ 0 h 531"/>
                <a:gd name="T10" fmla="*/ 749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90" name="Freeform 117"/>
            <p:cNvSpPr>
              <a:spLocks/>
            </p:cNvSpPr>
            <p:nvPr/>
          </p:nvSpPr>
          <p:spPr bwMode="auto">
            <a:xfrm>
              <a:off x="8589" y="-1623"/>
              <a:ext cx="753" cy="462"/>
            </a:xfrm>
            <a:custGeom>
              <a:avLst/>
              <a:gdLst>
                <a:gd name="T0" fmla="*/ 705 w 763"/>
                <a:gd name="T1" fmla="*/ 76 h 469"/>
                <a:gd name="T2" fmla="*/ 705 w 763"/>
                <a:gd name="T3" fmla="*/ 353 h 469"/>
                <a:gd name="T4" fmla="*/ 700 w 763"/>
                <a:gd name="T5" fmla="*/ 428 h 469"/>
                <a:gd name="T6" fmla="*/ 681 w 763"/>
                <a:gd name="T7" fmla="*/ 428 h 469"/>
                <a:gd name="T8" fmla="*/ 650 w 763"/>
                <a:gd name="T9" fmla="*/ 428 h 469"/>
                <a:gd name="T10" fmla="*/ 610 w 763"/>
                <a:gd name="T11" fmla="*/ 428 h 469"/>
                <a:gd name="T12" fmla="*/ 560 w 763"/>
                <a:gd name="T13" fmla="*/ 428 h 469"/>
                <a:gd name="T14" fmla="*/ 506 w 763"/>
                <a:gd name="T15" fmla="*/ 428 h 469"/>
                <a:gd name="T16" fmla="*/ 447 w 763"/>
                <a:gd name="T17" fmla="*/ 428 h 469"/>
                <a:gd name="T18" fmla="*/ 386 w 763"/>
                <a:gd name="T19" fmla="*/ 428 h 469"/>
                <a:gd name="T20" fmla="*/ 322 w 763"/>
                <a:gd name="T21" fmla="*/ 428 h 469"/>
                <a:gd name="T22" fmla="*/ 258 w 763"/>
                <a:gd name="T23" fmla="*/ 428 h 469"/>
                <a:gd name="T24" fmla="*/ 196 w 763"/>
                <a:gd name="T25" fmla="*/ 428 h 469"/>
                <a:gd name="T26" fmla="*/ 144 w 763"/>
                <a:gd name="T27" fmla="*/ 428 h 469"/>
                <a:gd name="T28" fmla="*/ 97 w 763"/>
                <a:gd name="T29" fmla="*/ 428 h 469"/>
                <a:gd name="T30" fmla="*/ 53 w 763"/>
                <a:gd name="T31" fmla="*/ 428 h 469"/>
                <a:gd name="T32" fmla="*/ 25 w 763"/>
                <a:gd name="T33" fmla="*/ 428 h 469"/>
                <a:gd name="T34" fmla="*/ 5 w 763"/>
                <a:gd name="T35" fmla="*/ 428 h 469"/>
                <a:gd name="T36" fmla="*/ 0 w 763"/>
                <a:gd name="T37" fmla="*/ 353 h 469"/>
                <a:gd name="T38" fmla="*/ 0 w 763"/>
                <a:gd name="T39" fmla="*/ 76 h 469"/>
                <a:gd name="T40" fmla="*/ 5 w 763"/>
                <a:gd name="T41" fmla="*/ 0 h 469"/>
                <a:gd name="T42" fmla="*/ 25 w 763"/>
                <a:gd name="T43" fmla="*/ 0 h 469"/>
                <a:gd name="T44" fmla="*/ 53 w 763"/>
                <a:gd name="T45" fmla="*/ 0 h 469"/>
                <a:gd name="T46" fmla="*/ 97 w 763"/>
                <a:gd name="T47" fmla="*/ 0 h 469"/>
                <a:gd name="T48" fmla="*/ 144 w 763"/>
                <a:gd name="T49" fmla="*/ 0 h 469"/>
                <a:gd name="T50" fmla="*/ 196 w 763"/>
                <a:gd name="T51" fmla="*/ 0 h 469"/>
                <a:gd name="T52" fmla="*/ 258 w 763"/>
                <a:gd name="T53" fmla="*/ 0 h 469"/>
                <a:gd name="T54" fmla="*/ 322 w 763"/>
                <a:gd name="T55" fmla="*/ 0 h 469"/>
                <a:gd name="T56" fmla="*/ 386 w 763"/>
                <a:gd name="T57" fmla="*/ 0 h 469"/>
                <a:gd name="T58" fmla="*/ 447 w 763"/>
                <a:gd name="T59" fmla="*/ 0 h 469"/>
                <a:gd name="T60" fmla="*/ 506 w 763"/>
                <a:gd name="T61" fmla="*/ 0 h 469"/>
                <a:gd name="T62" fmla="*/ 560 w 763"/>
                <a:gd name="T63" fmla="*/ 0 h 469"/>
                <a:gd name="T64" fmla="*/ 610 w 763"/>
                <a:gd name="T65" fmla="*/ 0 h 469"/>
                <a:gd name="T66" fmla="*/ 650 w 763"/>
                <a:gd name="T67" fmla="*/ 0 h 469"/>
                <a:gd name="T68" fmla="*/ 681 w 763"/>
                <a:gd name="T69" fmla="*/ 0 h 469"/>
                <a:gd name="T70" fmla="*/ 700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91" name="Freeform 118"/>
            <p:cNvSpPr>
              <a:spLocks/>
            </p:cNvSpPr>
            <p:nvPr/>
          </p:nvSpPr>
          <p:spPr bwMode="auto">
            <a:xfrm>
              <a:off x="8569" y="-1647"/>
              <a:ext cx="791" cy="495"/>
            </a:xfrm>
            <a:custGeom>
              <a:avLst/>
              <a:gdLst>
                <a:gd name="T0" fmla="*/ 734 w 803"/>
                <a:gd name="T1" fmla="*/ 440 h 503"/>
                <a:gd name="T2" fmla="*/ 536 w 803"/>
                <a:gd name="T3" fmla="*/ 137 h 503"/>
                <a:gd name="T4" fmla="*/ 725 w 803"/>
                <a:gd name="T5" fmla="*/ 26 h 503"/>
                <a:gd name="T6" fmla="*/ 714 w 803"/>
                <a:gd name="T7" fmla="*/ 4 h 503"/>
                <a:gd name="T8" fmla="*/ 710 w 803"/>
                <a:gd name="T9" fmla="*/ 6 h 503"/>
                <a:gd name="T10" fmla="*/ 699 w 803"/>
                <a:gd name="T11" fmla="*/ 13 h 503"/>
                <a:gd name="T12" fmla="*/ 682 w 803"/>
                <a:gd name="T13" fmla="*/ 24 h 503"/>
                <a:gd name="T14" fmla="*/ 659 w 803"/>
                <a:gd name="T15" fmla="*/ 33 h 503"/>
                <a:gd name="T16" fmla="*/ 633 w 803"/>
                <a:gd name="T17" fmla="*/ 50 h 503"/>
                <a:gd name="T18" fmla="*/ 603 w 803"/>
                <a:gd name="T19" fmla="*/ 69 h 503"/>
                <a:gd name="T20" fmla="*/ 572 w 803"/>
                <a:gd name="T21" fmla="*/ 89 h 503"/>
                <a:gd name="T22" fmla="*/ 539 w 803"/>
                <a:gd name="T23" fmla="*/ 105 h 503"/>
                <a:gd name="T24" fmla="*/ 506 w 803"/>
                <a:gd name="T25" fmla="*/ 126 h 503"/>
                <a:gd name="T26" fmla="*/ 474 w 803"/>
                <a:gd name="T27" fmla="*/ 146 h 503"/>
                <a:gd name="T28" fmla="*/ 444 w 803"/>
                <a:gd name="T29" fmla="*/ 161 h 503"/>
                <a:gd name="T30" fmla="*/ 416 w 803"/>
                <a:gd name="T31" fmla="*/ 178 h 503"/>
                <a:gd name="T32" fmla="*/ 394 w 803"/>
                <a:gd name="T33" fmla="*/ 193 h 503"/>
                <a:gd name="T34" fmla="*/ 374 w 803"/>
                <a:gd name="T35" fmla="*/ 205 h 503"/>
                <a:gd name="T36" fmla="*/ 361 w 803"/>
                <a:gd name="T37" fmla="*/ 211 h 503"/>
                <a:gd name="T38" fmla="*/ 356 w 803"/>
                <a:gd name="T39" fmla="*/ 213 h 503"/>
                <a:gd name="T40" fmla="*/ 348 w 803"/>
                <a:gd name="T41" fmla="*/ 208 h 503"/>
                <a:gd name="T42" fmla="*/ 333 w 803"/>
                <a:gd name="T43" fmla="*/ 201 h 503"/>
                <a:gd name="T44" fmla="*/ 310 w 803"/>
                <a:gd name="T45" fmla="*/ 186 h 503"/>
                <a:gd name="T46" fmla="*/ 288 w 803"/>
                <a:gd name="T47" fmla="*/ 171 h 503"/>
                <a:gd name="T48" fmla="*/ 266 w 803"/>
                <a:gd name="T49" fmla="*/ 155 h 503"/>
                <a:gd name="T50" fmla="*/ 246 w 803"/>
                <a:gd name="T51" fmla="*/ 147 h 503"/>
                <a:gd name="T52" fmla="*/ 231 w 803"/>
                <a:gd name="T53" fmla="*/ 139 h 503"/>
                <a:gd name="T54" fmla="*/ 227 w 803"/>
                <a:gd name="T55" fmla="*/ 136 h 503"/>
                <a:gd name="T56" fmla="*/ 24 w 803"/>
                <a:gd name="T57" fmla="*/ 0 h 503"/>
                <a:gd name="T58" fmla="*/ 10 w 803"/>
                <a:gd name="T59" fmla="*/ 21 h 503"/>
                <a:gd name="T60" fmla="*/ 198 w 803"/>
                <a:gd name="T61" fmla="*/ 144 h 503"/>
                <a:gd name="T62" fmla="*/ 0 w 803"/>
                <a:gd name="T63" fmla="*/ 445 h 503"/>
                <a:gd name="T64" fmla="*/ 21 w 803"/>
                <a:gd name="T65" fmla="*/ 457 h 503"/>
                <a:gd name="T66" fmla="*/ 217 w 803"/>
                <a:gd name="T67" fmla="*/ 154 h 503"/>
                <a:gd name="T68" fmla="*/ 226 w 803"/>
                <a:gd name="T69" fmla="*/ 160 h 503"/>
                <a:gd name="T70" fmla="*/ 243 w 803"/>
                <a:gd name="T71" fmla="*/ 171 h 503"/>
                <a:gd name="T72" fmla="*/ 268 w 803"/>
                <a:gd name="T73" fmla="*/ 186 h 503"/>
                <a:gd name="T74" fmla="*/ 291 w 803"/>
                <a:gd name="T75" fmla="*/ 202 h 503"/>
                <a:gd name="T76" fmla="*/ 316 w 803"/>
                <a:gd name="T77" fmla="*/ 214 h 503"/>
                <a:gd name="T78" fmla="*/ 338 w 803"/>
                <a:gd name="T79" fmla="*/ 227 h 503"/>
                <a:gd name="T80" fmla="*/ 351 w 803"/>
                <a:gd name="T81" fmla="*/ 238 h 503"/>
                <a:gd name="T82" fmla="*/ 356 w 803"/>
                <a:gd name="T83" fmla="*/ 241 h 503"/>
                <a:gd name="T84" fmla="*/ 517 w 803"/>
                <a:gd name="T85" fmla="*/ 147 h 503"/>
                <a:gd name="T86" fmla="*/ 714 w 803"/>
                <a:gd name="T87" fmla="*/ 453 h 503"/>
                <a:gd name="T88" fmla="*/ 734 w 803"/>
                <a:gd name="T89" fmla="*/ 440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grpSp>
      <p:sp>
        <p:nvSpPr>
          <p:cNvPr id="2075" name="Text Box 119"/>
          <p:cNvSpPr txBox="1">
            <a:spLocks noChangeArrowheads="1"/>
          </p:cNvSpPr>
          <p:nvPr/>
        </p:nvSpPr>
        <p:spPr bwMode="auto">
          <a:xfrm>
            <a:off x="5908902" y="2612571"/>
            <a:ext cx="2962955" cy="64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en-US" altLang="sr-Latn-RS" sz="714" b="1" noProof="1">
                <a:latin typeface="+mn-lt"/>
              </a:rPr>
              <a:t>Koverta</a:t>
            </a:r>
            <a:r>
              <a:rPr lang="hr-BA" altLang="sr-Latn-RS" sz="714" b="1" dirty="0">
                <a:latin typeface="+mn-lt"/>
              </a:rPr>
              <a:t>/kuverta</a:t>
            </a:r>
            <a:r>
              <a:rPr lang="hr-BA" altLang="sr-Latn-RS" sz="714" b="1" noProof="1">
                <a:latin typeface="+mn-lt"/>
              </a:rPr>
              <a:t> za </a:t>
            </a:r>
            <a:r>
              <a:rPr lang="hr-BA" altLang="sr-Latn-RS" sz="714" b="1" dirty="0">
                <a:latin typeface="+mn-lt"/>
              </a:rPr>
              <a:t>p</a:t>
            </a:r>
            <a:r>
              <a:rPr lang="hr-BA" altLang="sr-Latn-RS" sz="714" b="1" noProof="1">
                <a:latin typeface="+mn-lt"/>
              </a:rPr>
              <a:t>redsjednika biračkog odbora</a:t>
            </a:r>
            <a:br>
              <a:rPr lang="hr-BA" altLang="sr-Latn-RS" sz="714" b="1" noProof="1">
                <a:latin typeface="+mn-lt"/>
              </a:rPr>
            </a:br>
            <a:endParaRPr lang="hr-BA" altLang="sr-Latn-RS" sz="714" b="1" noProof="1">
              <a:latin typeface="+mn-lt"/>
            </a:endParaRPr>
          </a:p>
          <a:p>
            <a:pPr eaLnBrk="1" hangingPunct="1">
              <a:spcBef>
                <a:spcPct val="0"/>
              </a:spcBef>
              <a:buFontTx/>
              <a:buNone/>
              <a:defRPr/>
            </a:pPr>
            <a:r>
              <a:rPr lang="hr-BA" altLang="sr-Latn-RS" sz="714" noProof="1">
                <a:latin typeface="+mn-lt"/>
              </a:rPr>
              <a:t>- Obrazac</a:t>
            </a:r>
            <a:r>
              <a:rPr lang="hr-BA" altLang="sr-Latn-RS" sz="714" dirty="0">
                <a:latin typeface="+mn-lt"/>
              </a:rPr>
              <a:t> za</a:t>
            </a:r>
            <a:r>
              <a:rPr lang="hr-BA" altLang="sr-Latn-RS" sz="714" noProof="1">
                <a:latin typeface="+mn-lt"/>
              </a:rPr>
              <a:t> brojno stanj</a:t>
            </a:r>
            <a:r>
              <a:rPr lang="hr-BA" altLang="sr-Latn-RS" sz="714" dirty="0">
                <a:latin typeface="+mn-lt"/>
              </a:rPr>
              <a:t>e</a:t>
            </a:r>
            <a:r>
              <a:rPr lang="hr-BA" altLang="sr-Latn-RS" sz="714" noProof="1">
                <a:latin typeface="+mn-lt"/>
              </a:rPr>
              <a:t> </a:t>
            </a:r>
            <a:r>
              <a:rPr lang="hr-BA" altLang="sr-Latn-RS" sz="714" dirty="0">
                <a:latin typeface="+mn-lt"/>
              </a:rPr>
              <a:t> BS </a:t>
            </a:r>
            <a:r>
              <a:rPr lang="hr-BA" altLang="sr-Latn-RS" sz="714" noProof="1">
                <a:latin typeface="+mn-lt"/>
              </a:rPr>
              <a:t>(crvena kopija</a:t>
            </a:r>
            <a:r>
              <a:rPr lang="hr-BA" altLang="sr-Latn-RS" sz="714" dirty="0">
                <a:latin typeface="+mn-lt"/>
              </a:rPr>
              <a:t>/preslik</a:t>
            </a:r>
            <a:r>
              <a:rPr lang="hr-BA" altLang="sr-Latn-RS" sz="714" noProof="1">
                <a:latin typeface="+mn-lt"/>
              </a:rPr>
              <a:t>)</a:t>
            </a:r>
          </a:p>
          <a:p>
            <a:pPr eaLnBrk="1" hangingPunct="1">
              <a:spcBef>
                <a:spcPct val="0"/>
              </a:spcBef>
              <a:buFontTx/>
              <a:buNone/>
              <a:defRPr/>
            </a:pPr>
            <a:r>
              <a:rPr lang="hr-BA" altLang="sr-Latn-RS" sz="714" noProof="1">
                <a:latin typeface="+mn-lt"/>
              </a:rPr>
              <a:t>- </a:t>
            </a:r>
            <a:r>
              <a:rPr lang="hr-HR" altLang="sr-Latn-RS" sz="714" dirty="0">
                <a:latin typeface="+mn-lt"/>
              </a:rPr>
              <a:t>Obra</a:t>
            </a:r>
            <a:r>
              <a:rPr lang="en-US" altLang="sr-Latn-RS" sz="714" dirty="0" err="1">
                <a:latin typeface="+mn-lt"/>
              </a:rPr>
              <a:t>sci</a:t>
            </a:r>
            <a:r>
              <a:rPr lang="hr-HR" altLang="sr-Latn-RS" sz="714" dirty="0">
                <a:latin typeface="+mn-lt"/>
              </a:rPr>
              <a:t> za zbirne/zbrojne rezultate ZR - otvorena lista x2</a:t>
            </a:r>
            <a:r>
              <a:rPr lang="hr-BA" altLang="sr-Latn-RS" sz="714" dirty="0">
                <a:latin typeface="+mn-lt"/>
              </a:rPr>
              <a:t> </a:t>
            </a:r>
            <a:r>
              <a:rPr lang="hr-HR" altLang="sr-Latn-RS" sz="714" dirty="0">
                <a:latin typeface="+mn-lt"/>
              </a:rPr>
              <a:t>(crvena kopija/preslik)</a:t>
            </a:r>
          </a:p>
        </p:txBody>
      </p:sp>
      <p:sp>
        <p:nvSpPr>
          <p:cNvPr id="2076" name="Freeform 123"/>
          <p:cNvSpPr>
            <a:spLocks/>
          </p:cNvSpPr>
          <p:nvPr/>
        </p:nvSpPr>
        <p:spPr bwMode="auto">
          <a:xfrm>
            <a:off x="4847545" y="4911045"/>
            <a:ext cx="849312" cy="531812"/>
          </a:xfrm>
          <a:custGeom>
            <a:avLst/>
            <a:gdLst>
              <a:gd name="T0" fmla="*/ 2147483646 w 827"/>
              <a:gd name="T1" fmla="*/ 0 h 531"/>
              <a:gd name="T2" fmla="*/ 0 w 827"/>
              <a:gd name="T3" fmla="*/ 0 h 531"/>
              <a:gd name="T4" fmla="*/ 0 w 827"/>
              <a:gd name="T5" fmla="*/ 2147483646 h 531"/>
              <a:gd name="T6" fmla="*/ 2147483646 w 827"/>
              <a:gd name="T7" fmla="*/ 2147483646 h 531"/>
              <a:gd name="T8" fmla="*/ 2147483646 w 827"/>
              <a:gd name="T9" fmla="*/ 0 h 531"/>
              <a:gd name="T10" fmla="*/ 2147483646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77" name="Freeform 124"/>
          <p:cNvSpPr>
            <a:spLocks/>
          </p:cNvSpPr>
          <p:nvPr/>
        </p:nvSpPr>
        <p:spPr bwMode="auto">
          <a:xfrm>
            <a:off x="4884775" y="4946197"/>
            <a:ext cx="784159" cy="469446"/>
          </a:xfrm>
          <a:custGeom>
            <a:avLst/>
            <a:gdLst>
              <a:gd name="T0" fmla="*/ 2147483646 w 763"/>
              <a:gd name="T1" fmla="*/ 2147483646 h 469"/>
              <a:gd name="T2" fmla="*/ 2147483646 w 763"/>
              <a:gd name="T3" fmla="*/ 2147483646 h 469"/>
              <a:gd name="T4" fmla="*/ 2147483646 w 763"/>
              <a:gd name="T5" fmla="*/ 2147483646 h 469"/>
              <a:gd name="T6" fmla="*/ 2147483646 w 763"/>
              <a:gd name="T7" fmla="*/ 2147483646 h 469"/>
              <a:gd name="T8" fmla="*/ 2147483646 w 763"/>
              <a:gd name="T9" fmla="*/ 2147483646 h 469"/>
              <a:gd name="T10" fmla="*/ 2147483646 w 763"/>
              <a:gd name="T11" fmla="*/ 2147483646 h 469"/>
              <a:gd name="T12" fmla="*/ 2147483646 w 763"/>
              <a:gd name="T13" fmla="*/ 2147483646 h 469"/>
              <a:gd name="T14" fmla="*/ 2147483646 w 763"/>
              <a:gd name="T15" fmla="*/ 2147483646 h 469"/>
              <a:gd name="T16" fmla="*/ 2147483646 w 763"/>
              <a:gd name="T17" fmla="*/ 2147483646 h 469"/>
              <a:gd name="T18" fmla="*/ 2147483646 w 763"/>
              <a:gd name="T19" fmla="*/ 2147483646 h 469"/>
              <a:gd name="T20" fmla="*/ 2147483646 w 763"/>
              <a:gd name="T21" fmla="*/ 2147483646 h 469"/>
              <a:gd name="T22" fmla="*/ 2147483646 w 763"/>
              <a:gd name="T23" fmla="*/ 2147483646 h 469"/>
              <a:gd name="T24" fmla="*/ 2147483646 w 763"/>
              <a:gd name="T25" fmla="*/ 2147483646 h 469"/>
              <a:gd name="T26" fmla="*/ 2147483646 w 763"/>
              <a:gd name="T27" fmla="*/ 2147483646 h 469"/>
              <a:gd name="T28" fmla="*/ 2147483646 w 763"/>
              <a:gd name="T29" fmla="*/ 2147483646 h 469"/>
              <a:gd name="T30" fmla="*/ 2147483646 w 763"/>
              <a:gd name="T31" fmla="*/ 2147483646 h 469"/>
              <a:gd name="T32" fmla="*/ 2147483646 w 763"/>
              <a:gd name="T33" fmla="*/ 2147483646 h 469"/>
              <a:gd name="T34" fmla="*/ 2147483646 w 763"/>
              <a:gd name="T35" fmla="*/ 2147483646 h 469"/>
              <a:gd name="T36" fmla="*/ 0 w 763"/>
              <a:gd name="T37" fmla="*/ 2147483646 h 469"/>
              <a:gd name="T38" fmla="*/ 0 w 763"/>
              <a:gd name="T39" fmla="*/ 2147483646 h 469"/>
              <a:gd name="T40" fmla="*/ 2147483646 w 763"/>
              <a:gd name="T41" fmla="*/ 0 h 469"/>
              <a:gd name="T42" fmla="*/ 2147483646 w 763"/>
              <a:gd name="T43" fmla="*/ 0 h 469"/>
              <a:gd name="T44" fmla="*/ 2147483646 w 763"/>
              <a:gd name="T45" fmla="*/ 0 h 469"/>
              <a:gd name="T46" fmla="*/ 2147483646 w 763"/>
              <a:gd name="T47" fmla="*/ 0 h 469"/>
              <a:gd name="T48" fmla="*/ 2147483646 w 763"/>
              <a:gd name="T49" fmla="*/ 0 h 469"/>
              <a:gd name="T50" fmla="*/ 2147483646 w 763"/>
              <a:gd name="T51" fmla="*/ 0 h 469"/>
              <a:gd name="T52" fmla="*/ 2147483646 w 763"/>
              <a:gd name="T53" fmla="*/ 0 h 469"/>
              <a:gd name="T54" fmla="*/ 2147483646 w 763"/>
              <a:gd name="T55" fmla="*/ 0 h 469"/>
              <a:gd name="T56" fmla="*/ 2147483646 w 763"/>
              <a:gd name="T57" fmla="*/ 0 h 469"/>
              <a:gd name="T58" fmla="*/ 2147483646 w 763"/>
              <a:gd name="T59" fmla="*/ 0 h 469"/>
              <a:gd name="T60" fmla="*/ 2147483646 w 763"/>
              <a:gd name="T61" fmla="*/ 0 h 469"/>
              <a:gd name="T62" fmla="*/ 2147483646 w 763"/>
              <a:gd name="T63" fmla="*/ 0 h 469"/>
              <a:gd name="T64" fmla="*/ 2147483646 w 763"/>
              <a:gd name="T65" fmla="*/ 0 h 469"/>
              <a:gd name="T66" fmla="*/ 2147483646 w 763"/>
              <a:gd name="T67" fmla="*/ 0 h 469"/>
              <a:gd name="T68" fmla="*/ 2147483646 w 763"/>
              <a:gd name="T69" fmla="*/ 0 h 469"/>
              <a:gd name="T70" fmla="*/ 2147483646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78" name="Freeform 125"/>
          <p:cNvSpPr>
            <a:spLocks/>
          </p:cNvSpPr>
          <p:nvPr/>
        </p:nvSpPr>
        <p:spPr bwMode="auto">
          <a:xfrm>
            <a:off x="4861506" y="4929188"/>
            <a:ext cx="823716" cy="502330"/>
          </a:xfrm>
          <a:custGeom>
            <a:avLst/>
            <a:gdLst>
              <a:gd name="T0" fmla="*/ 2147483646 w 803"/>
              <a:gd name="T1" fmla="*/ 2147483646 h 503"/>
              <a:gd name="T2" fmla="*/ 2147483646 w 803"/>
              <a:gd name="T3" fmla="*/ 2147483646 h 503"/>
              <a:gd name="T4" fmla="*/ 2147483646 w 803"/>
              <a:gd name="T5" fmla="*/ 2147483646 h 503"/>
              <a:gd name="T6" fmla="*/ 2147483646 w 803"/>
              <a:gd name="T7" fmla="*/ 2147483646 h 503"/>
              <a:gd name="T8" fmla="*/ 2147483646 w 803"/>
              <a:gd name="T9" fmla="*/ 2147483646 h 503"/>
              <a:gd name="T10" fmla="*/ 2147483646 w 803"/>
              <a:gd name="T11" fmla="*/ 2147483646 h 503"/>
              <a:gd name="T12" fmla="*/ 2147483646 w 803"/>
              <a:gd name="T13" fmla="*/ 2147483646 h 503"/>
              <a:gd name="T14" fmla="*/ 2147483646 w 803"/>
              <a:gd name="T15" fmla="*/ 2147483646 h 503"/>
              <a:gd name="T16" fmla="*/ 2147483646 w 803"/>
              <a:gd name="T17" fmla="*/ 2147483646 h 503"/>
              <a:gd name="T18" fmla="*/ 2147483646 w 803"/>
              <a:gd name="T19" fmla="*/ 2147483646 h 503"/>
              <a:gd name="T20" fmla="*/ 2147483646 w 803"/>
              <a:gd name="T21" fmla="*/ 2147483646 h 503"/>
              <a:gd name="T22" fmla="*/ 2147483646 w 803"/>
              <a:gd name="T23" fmla="*/ 2147483646 h 503"/>
              <a:gd name="T24" fmla="*/ 2147483646 w 803"/>
              <a:gd name="T25" fmla="*/ 2147483646 h 503"/>
              <a:gd name="T26" fmla="*/ 2147483646 w 803"/>
              <a:gd name="T27" fmla="*/ 2147483646 h 503"/>
              <a:gd name="T28" fmla="*/ 2147483646 w 803"/>
              <a:gd name="T29" fmla="*/ 2147483646 h 503"/>
              <a:gd name="T30" fmla="*/ 2147483646 w 803"/>
              <a:gd name="T31" fmla="*/ 2147483646 h 503"/>
              <a:gd name="T32" fmla="*/ 2147483646 w 803"/>
              <a:gd name="T33" fmla="*/ 2147483646 h 503"/>
              <a:gd name="T34" fmla="*/ 2147483646 w 803"/>
              <a:gd name="T35" fmla="*/ 2147483646 h 503"/>
              <a:gd name="T36" fmla="*/ 2147483646 w 803"/>
              <a:gd name="T37" fmla="*/ 2147483646 h 503"/>
              <a:gd name="T38" fmla="*/ 2147483646 w 803"/>
              <a:gd name="T39" fmla="*/ 2147483646 h 503"/>
              <a:gd name="T40" fmla="*/ 2147483646 w 803"/>
              <a:gd name="T41" fmla="*/ 2147483646 h 503"/>
              <a:gd name="T42" fmla="*/ 2147483646 w 803"/>
              <a:gd name="T43" fmla="*/ 2147483646 h 503"/>
              <a:gd name="T44" fmla="*/ 2147483646 w 803"/>
              <a:gd name="T45" fmla="*/ 2147483646 h 503"/>
              <a:gd name="T46" fmla="*/ 2147483646 w 803"/>
              <a:gd name="T47" fmla="*/ 2147483646 h 503"/>
              <a:gd name="T48" fmla="*/ 2147483646 w 803"/>
              <a:gd name="T49" fmla="*/ 2147483646 h 503"/>
              <a:gd name="T50" fmla="*/ 2147483646 w 803"/>
              <a:gd name="T51" fmla="*/ 2147483646 h 503"/>
              <a:gd name="T52" fmla="*/ 2147483646 w 803"/>
              <a:gd name="T53" fmla="*/ 2147483646 h 503"/>
              <a:gd name="T54" fmla="*/ 2147483646 w 803"/>
              <a:gd name="T55" fmla="*/ 2147483646 h 503"/>
              <a:gd name="T56" fmla="*/ 2147483646 w 803"/>
              <a:gd name="T57" fmla="*/ 0 h 503"/>
              <a:gd name="T58" fmla="*/ 2147483646 w 803"/>
              <a:gd name="T59" fmla="*/ 2147483646 h 503"/>
              <a:gd name="T60" fmla="*/ 2147483646 w 803"/>
              <a:gd name="T61" fmla="*/ 2147483646 h 503"/>
              <a:gd name="T62" fmla="*/ 0 w 803"/>
              <a:gd name="T63" fmla="*/ 2147483646 h 503"/>
              <a:gd name="T64" fmla="*/ 2147483646 w 803"/>
              <a:gd name="T65" fmla="*/ 2147483646 h 503"/>
              <a:gd name="T66" fmla="*/ 2147483646 w 803"/>
              <a:gd name="T67" fmla="*/ 2147483646 h 503"/>
              <a:gd name="T68" fmla="*/ 2147483646 w 803"/>
              <a:gd name="T69" fmla="*/ 2147483646 h 503"/>
              <a:gd name="T70" fmla="*/ 2147483646 w 803"/>
              <a:gd name="T71" fmla="*/ 2147483646 h 503"/>
              <a:gd name="T72" fmla="*/ 2147483646 w 803"/>
              <a:gd name="T73" fmla="*/ 2147483646 h 503"/>
              <a:gd name="T74" fmla="*/ 2147483646 w 803"/>
              <a:gd name="T75" fmla="*/ 2147483646 h 503"/>
              <a:gd name="T76" fmla="*/ 2147483646 w 803"/>
              <a:gd name="T77" fmla="*/ 2147483646 h 503"/>
              <a:gd name="T78" fmla="*/ 2147483646 w 803"/>
              <a:gd name="T79" fmla="*/ 2147483646 h 503"/>
              <a:gd name="T80" fmla="*/ 2147483646 w 803"/>
              <a:gd name="T81" fmla="*/ 2147483646 h 503"/>
              <a:gd name="T82" fmla="*/ 2147483646 w 803"/>
              <a:gd name="T83" fmla="*/ 2147483646 h 503"/>
              <a:gd name="T84" fmla="*/ 2147483646 w 803"/>
              <a:gd name="T85" fmla="*/ 2147483646 h 503"/>
              <a:gd name="T86" fmla="*/ 2147483646 w 803"/>
              <a:gd name="T87" fmla="*/ 2147483646 h 503"/>
              <a:gd name="T88" fmla="*/ 2147483646 w 803"/>
              <a:gd name="T89" fmla="*/ 2147483646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grpSp>
        <p:nvGrpSpPr>
          <p:cNvPr id="2079" name="Group 129"/>
          <p:cNvGrpSpPr>
            <a:grpSpLocks/>
          </p:cNvGrpSpPr>
          <p:nvPr/>
        </p:nvGrpSpPr>
        <p:grpSpPr bwMode="auto">
          <a:xfrm>
            <a:off x="4830780" y="3686402"/>
            <a:ext cx="854799" cy="559027"/>
            <a:chOff x="322" y="2867"/>
            <a:chExt cx="926" cy="595"/>
          </a:xfrm>
        </p:grpSpPr>
        <p:sp>
          <p:nvSpPr>
            <p:cNvPr id="2086" name="Freeform 130"/>
            <p:cNvSpPr>
              <a:spLocks/>
            </p:cNvSpPr>
            <p:nvPr/>
          </p:nvSpPr>
          <p:spPr bwMode="auto">
            <a:xfrm>
              <a:off x="322" y="2867"/>
              <a:ext cx="926" cy="595"/>
            </a:xfrm>
            <a:custGeom>
              <a:avLst/>
              <a:gdLst>
                <a:gd name="T0" fmla="*/ 1599 w 827"/>
                <a:gd name="T1" fmla="*/ 0 h 531"/>
                <a:gd name="T2" fmla="*/ 0 w 827"/>
                <a:gd name="T3" fmla="*/ 0 h 531"/>
                <a:gd name="T4" fmla="*/ 0 w 827"/>
                <a:gd name="T5" fmla="*/ 1051 h 531"/>
                <a:gd name="T6" fmla="*/ 1630 w 827"/>
                <a:gd name="T7" fmla="*/ 1051 h 531"/>
                <a:gd name="T8" fmla="*/ 1630 w 827"/>
                <a:gd name="T9" fmla="*/ 0 h 531"/>
                <a:gd name="T10" fmla="*/ 1599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87" name="Freeform 131"/>
            <p:cNvSpPr>
              <a:spLocks/>
            </p:cNvSpPr>
            <p:nvPr/>
          </p:nvSpPr>
          <p:spPr bwMode="auto">
            <a:xfrm>
              <a:off x="358" y="2903"/>
              <a:ext cx="855" cy="524"/>
            </a:xfrm>
            <a:custGeom>
              <a:avLst/>
              <a:gdLst>
                <a:gd name="T0" fmla="*/ 1511 w 763"/>
                <a:gd name="T1" fmla="*/ 160 h 469"/>
                <a:gd name="T2" fmla="*/ 1511 w 763"/>
                <a:gd name="T3" fmla="*/ 753 h 469"/>
                <a:gd name="T4" fmla="*/ 1500 w 763"/>
                <a:gd name="T5" fmla="*/ 913 h 469"/>
                <a:gd name="T6" fmla="*/ 1460 w 763"/>
                <a:gd name="T7" fmla="*/ 913 h 469"/>
                <a:gd name="T8" fmla="*/ 1394 w 763"/>
                <a:gd name="T9" fmla="*/ 913 h 469"/>
                <a:gd name="T10" fmla="*/ 1308 w 763"/>
                <a:gd name="T11" fmla="*/ 913 h 469"/>
                <a:gd name="T12" fmla="*/ 1201 w 763"/>
                <a:gd name="T13" fmla="*/ 913 h 469"/>
                <a:gd name="T14" fmla="*/ 1085 w 763"/>
                <a:gd name="T15" fmla="*/ 913 h 469"/>
                <a:gd name="T16" fmla="*/ 956 w 763"/>
                <a:gd name="T17" fmla="*/ 913 h 469"/>
                <a:gd name="T18" fmla="*/ 824 w 763"/>
                <a:gd name="T19" fmla="*/ 913 h 469"/>
                <a:gd name="T20" fmla="*/ 688 w 763"/>
                <a:gd name="T21" fmla="*/ 913 h 469"/>
                <a:gd name="T22" fmla="*/ 555 w 763"/>
                <a:gd name="T23" fmla="*/ 913 h 469"/>
                <a:gd name="T24" fmla="*/ 424 w 763"/>
                <a:gd name="T25" fmla="*/ 913 h 469"/>
                <a:gd name="T26" fmla="*/ 310 w 763"/>
                <a:gd name="T27" fmla="*/ 913 h 469"/>
                <a:gd name="T28" fmla="*/ 204 w 763"/>
                <a:gd name="T29" fmla="*/ 913 h 469"/>
                <a:gd name="T30" fmla="*/ 117 w 763"/>
                <a:gd name="T31" fmla="*/ 913 h 469"/>
                <a:gd name="T32" fmla="*/ 49 w 763"/>
                <a:gd name="T33" fmla="*/ 913 h 469"/>
                <a:gd name="T34" fmla="*/ 11 w 763"/>
                <a:gd name="T35" fmla="*/ 913 h 469"/>
                <a:gd name="T36" fmla="*/ 0 w 763"/>
                <a:gd name="T37" fmla="*/ 753 h 469"/>
                <a:gd name="T38" fmla="*/ 0 w 763"/>
                <a:gd name="T39" fmla="*/ 160 h 469"/>
                <a:gd name="T40" fmla="*/ 11 w 763"/>
                <a:gd name="T41" fmla="*/ 0 h 469"/>
                <a:gd name="T42" fmla="*/ 49 w 763"/>
                <a:gd name="T43" fmla="*/ 0 h 469"/>
                <a:gd name="T44" fmla="*/ 117 w 763"/>
                <a:gd name="T45" fmla="*/ 0 h 469"/>
                <a:gd name="T46" fmla="*/ 204 w 763"/>
                <a:gd name="T47" fmla="*/ 0 h 469"/>
                <a:gd name="T48" fmla="*/ 310 w 763"/>
                <a:gd name="T49" fmla="*/ 0 h 469"/>
                <a:gd name="T50" fmla="*/ 424 w 763"/>
                <a:gd name="T51" fmla="*/ 0 h 469"/>
                <a:gd name="T52" fmla="*/ 555 w 763"/>
                <a:gd name="T53" fmla="*/ 0 h 469"/>
                <a:gd name="T54" fmla="*/ 688 w 763"/>
                <a:gd name="T55" fmla="*/ 0 h 469"/>
                <a:gd name="T56" fmla="*/ 824 w 763"/>
                <a:gd name="T57" fmla="*/ 0 h 469"/>
                <a:gd name="T58" fmla="*/ 956 w 763"/>
                <a:gd name="T59" fmla="*/ 0 h 469"/>
                <a:gd name="T60" fmla="*/ 1085 w 763"/>
                <a:gd name="T61" fmla="*/ 0 h 469"/>
                <a:gd name="T62" fmla="*/ 1201 w 763"/>
                <a:gd name="T63" fmla="*/ 0 h 469"/>
                <a:gd name="T64" fmla="*/ 1308 w 763"/>
                <a:gd name="T65" fmla="*/ 0 h 469"/>
                <a:gd name="T66" fmla="*/ 1394 w 763"/>
                <a:gd name="T67" fmla="*/ 0 h 469"/>
                <a:gd name="T68" fmla="*/ 1460 w 763"/>
                <a:gd name="T69" fmla="*/ 0 h 469"/>
                <a:gd name="T70" fmla="*/ 1500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D8B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88" name="Freeform 132"/>
            <p:cNvSpPr>
              <a:spLocks/>
            </p:cNvSpPr>
            <p:nvPr/>
          </p:nvSpPr>
          <p:spPr bwMode="auto">
            <a:xfrm>
              <a:off x="336" y="2885"/>
              <a:ext cx="897" cy="562"/>
            </a:xfrm>
            <a:custGeom>
              <a:avLst/>
              <a:gdLst>
                <a:gd name="T0" fmla="*/ 1559 w 803"/>
                <a:gd name="T1" fmla="*/ 941 h 503"/>
                <a:gd name="T2" fmla="*/ 1142 w 803"/>
                <a:gd name="T3" fmla="*/ 288 h 503"/>
                <a:gd name="T4" fmla="*/ 1544 w 803"/>
                <a:gd name="T5" fmla="*/ 50 h 503"/>
                <a:gd name="T6" fmla="*/ 1516 w 803"/>
                <a:gd name="T7" fmla="*/ 4 h 503"/>
                <a:gd name="T8" fmla="*/ 1511 w 803"/>
                <a:gd name="T9" fmla="*/ 12 h 503"/>
                <a:gd name="T10" fmla="*/ 1488 w 803"/>
                <a:gd name="T11" fmla="*/ 26 h 503"/>
                <a:gd name="T12" fmla="*/ 1451 w 803"/>
                <a:gd name="T13" fmla="*/ 47 h 503"/>
                <a:gd name="T14" fmla="*/ 1400 w 803"/>
                <a:gd name="T15" fmla="*/ 76 h 503"/>
                <a:gd name="T16" fmla="*/ 1346 w 803"/>
                <a:gd name="T17" fmla="*/ 108 h 503"/>
                <a:gd name="T18" fmla="*/ 1281 w 803"/>
                <a:gd name="T19" fmla="*/ 146 h 503"/>
                <a:gd name="T20" fmla="*/ 1215 w 803"/>
                <a:gd name="T21" fmla="*/ 188 h 503"/>
                <a:gd name="T22" fmla="*/ 1145 w 803"/>
                <a:gd name="T23" fmla="*/ 227 h 503"/>
                <a:gd name="T24" fmla="*/ 1076 w 803"/>
                <a:gd name="T25" fmla="*/ 268 h 503"/>
                <a:gd name="T26" fmla="*/ 1010 w 803"/>
                <a:gd name="T27" fmla="*/ 309 h 503"/>
                <a:gd name="T28" fmla="*/ 945 w 803"/>
                <a:gd name="T29" fmla="*/ 347 h 503"/>
                <a:gd name="T30" fmla="*/ 886 w 803"/>
                <a:gd name="T31" fmla="*/ 382 h 503"/>
                <a:gd name="T32" fmla="*/ 834 w 803"/>
                <a:gd name="T33" fmla="*/ 412 h 503"/>
                <a:gd name="T34" fmla="*/ 798 w 803"/>
                <a:gd name="T35" fmla="*/ 436 h 503"/>
                <a:gd name="T36" fmla="*/ 770 w 803"/>
                <a:gd name="T37" fmla="*/ 450 h 503"/>
                <a:gd name="T38" fmla="*/ 758 w 803"/>
                <a:gd name="T39" fmla="*/ 457 h 503"/>
                <a:gd name="T40" fmla="*/ 737 w 803"/>
                <a:gd name="T41" fmla="*/ 447 h 503"/>
                <a:gd name="T42" fmla="*/ 704 w 803"/>
                <a:gd name="T43" fmla="*/ 427 h 503"/>
                <a:gd name="T44" fmla="*/ 660 w 803"/>
                <a:gd name="T45" fmla="*/ 397 h 503"/>
                <a:gd name="T46" fmla="*/ 611 w 803"/>
                <a:gd name="T47" fmla="*/ 369 h 503"/>
                <a:gd name="T48" fmla="*/ 563 w 803"/>
                <a:gd name="T49" fmla="*/ 336 h 503"/>
                <a:gd name="T50" fmla="*/ 524 w 803"/>
                <a:gd name="T51" fmla="*/ 311 h 503"/>
                <a:gd name="T52" fmla="*/ 495 w 803"/>
                <a:gd name="T53" fmla="*/ 295 h 503"/>
                <a:gd name="T54" fmla="*/ 484 w 803"/>
                <a:gd name="T55" fmla="*/ 287 h 503"/>
                <a:gd name="T56" fmla="*/ 47 w 803"/>
                <a:gd name="T57" fmla="*/ 0 h 503"/>
                <a:gd name="T58" fmla="*/ 19 w 803"/>
                <a:gd name="T59" fmla="*/ 40 h 503"/>
                <a:gd name="T60" fmla="*/ 418 w 803"/>
                <a:gd name="T61" fmla="*/ 302 h 503"/>
                <a:gd name="T62" fmla="*/ 0 w 803"/>
                <a:gd name="T63" fmla="*/ 952 h 503"/>
                <a:gd name="T64" fmla="*/ 40 w 803"/>
                <a:gd name="T65" fmla="*/ 979 h 503"/>
                <a:gd name="T66" fmla="*/ 460 w 803"/>
                <a:gd name="T67" fmla="*/ 332 h 503"/>
                <a:gd name="T68" fmla="*/ 480 w 803"/>
                <a:gd name="T69" fmla="*/ 345 h 503"/>
                <a:gd name="T70" fmla="*/ 519 w 803"/>
                <a:gd name="T71" fmla="*/ 369 h 503"/>
                <a:gd name="T72" fmla="*/ 567 w 803"/>
                <a:gd name="T73" fmla="*/ 397 h 503"/>
                <a:gd name="T74" fmla="*/ 620 w 803"/>
                <a:gd name="T75" fmla="*/ 429 h 503"/>
                <a:gd name="T76" fmla="*/ 674 w 803"/>
                <a:gd name="T77" fmla="*/ 461 h 503"/>
                <a:gd name="T78" fmla="*/ 715 w 803"/>
                <a:gd name="T79" fmla="*/ 488 h 503"/>
                <a:gd name="T80" fmla="*/ 746 w 803"/>
                <a:gd name="T81" fmla="*/ 509 h 503"/>
                <a:gd name="T82" fmla="*/ 758 w 803"/>
                <a:gd name="T83" fmla="*/ 515 h 503"/>
                <a:gd name="T84" fmla="*/ 1098 w 803"/>
                <a:gd name="T85" fmla="*/ 313 h 503"/>
                <a:gd name="T86" fmla="*/ 1516 w 803"/>
                <a:gd name="T87" fmla="*/ 971 h 503"/>
                <a:gd name="T88" fmla="*/ 1559 w 803"/>
                <a:gd name="T89" fmla="*/ 941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grpSp>
      <p:sp>
        <p:nvSpPr>
          <p:cNvPr id="2080" name="Text Box 133"/>
          <p:cNvSpPr txBox="1">
            <a:spLocks noChangeArrowheads="1"/>
          </p:cNvSpPr>
          <p:nvPr/>
        </p:nvSpPr>
        <p:spPr bwMode="auto">
          <a:xfrm>
            <a:off x="5871482" y="3560536"/>
            <a:ext cx="2738438" cy="64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endParaRPr lang="hr-BA" altLang="sr-Latn-RS" sz="714" b="1" dirty="0">
              <a:latin typeface="+mn-lt"/>
            </a:endParaRPr>
          </a:p>
          <a:p>
            <a:pPr eaLnBrk="1" hangingPunct="1">
              <a:spcBef>
                <a:spcPct val="0"/>
              </a:spcBef>
              <a:buFontTx/>
              <a:buNone/>
              <a:defRPr/>
            </a:pPr>
            <a:r>
              <a:rPr lang="en-US" altLang="sr-Latn-RS" sz="714" b="1" dirty="0" err="1">
                <a:latin typeface="+mn-lt"/>
              </a:rPr>
              <a:t>Koverta</a:t>
            </a:r>
            <a:r>
              <a:rPr lang="hr-BA" altLang="sr-Latn-RS" sz="714" b="1" dirty="0">
                <a:latin typeface="+mn-lt"/>
              </a:rPr>
              <a:t>/kuverta</a:t>
            </a:r>
            <a:r>
              <a:rPr lang="en-US" altLang="sr-Latn-RS" sz="714" b="1" dirty="0">
                <a:latin typeface="+mn-lt"/>
              </a:rPr>
              <a:t> A3 </a:t>
            </a:r>
            <a:r>
              <a:rPr lang="en-US" altLang="sr-Latn-RS" sz="714" b="1" dirty="0" err="1">
                <a:latin typeface="+mn-lt"/>
              </a:rPr>
              <a:t>za</a:t>
            </a:r>
            <a:r>
              <a:rPr lang="en-US" altLang="sr-Latn-RS" sz="714" b="1" dirty="0">
                <a:latin typeface="+mn-lt"/>
              </a:rPr>
              <a:t> </a:t>
            </a:r>
            <a:r>
              <a:rPr lang="hr-BA" altLang="sr-Latn-RS" sz="714" b="1" dirty="0">
                <a:latin typeface="+mn-lt"/>
              </a:rPr>
              <a:t>CIK/SIP</a:t>
            </a:r>
            <a:r>
              <a:rPr lang="en-US" altLang="sr-Latn-RS" sz="714" b="1" dirty="0">
                <a:latin typeface="+mn-lt"/>
              </a:rPr>
              <a:t> </a:t>
            </a:r>
            <a:r>
              <a:rPr lang="hr-BA" altLang="sr-Latn-RS" sz="714" b="1" dirty="0">
                <a:latin typeface="+mn-lt"/>
              </a:rPr>
              <a:t>BiH</a:t>
            </a:r>
            <a:br>
              <a:rPr lang="hr-BA" altLang="sr-Latn-RS" sz="714" b="1" dirty="0">
                <a:latin typeface="+mn-lt"/>
              </a:rPr>
            </a:br>
            <a:endParaRPr lang="en-US" altLang="sr-Latn-RS" sz="714" b="1" dirty="0">
              <a:latin typeface="+mn-lt"/>
            </a:endParaRPr>
          </a:p>
          <a:p>
            <a:pPr eaLnBrk="1" hangingPunct="1">
              <a:spcBef>
                <a:spcPct val="0"/>
              </a:spcBef>
              <a:buFontTx/>
              <a:buNone/>
              <a:defRPr/>
            </a:pPr>
            <a:r>
              <a:rPr lang="en-US" altLang="sr-Latn-RS" sz="714" dirty="0">
                <a:latin typeface="+mn-lt"/>
              </a:rPr>
              <a:t>- </a:t>
            </a:r>
            <a:r>
              <a:rPr lang="en-US" altLang="sr-Latn-RS" sz="714" dirty="0" err="1">
                <a:latin typeface="+mn-lt"/>
              </a:rPr>
              <a:t>Obrazac</a:t>
            </a:r>
            <a:r>
              <a:rPr lang="hr-BA" altLang="sr-Latn-RS" sz="714" dirty="0">
                <a:latin typeface="+mn-lt"/>
              </a:rPr>
              <a:t> za</a:t>
            </a:r>
            <a:r>
              <a:rPr lang="en-US" altLang="sr-Latn-RS" sz="714" dirty="0">
                <a:latin typeface="+mn-lt"/>
              </a:rPr>
              <a:t> </a:t>
            </a:r>
            <a:r>
              <a:rPr lang="en-US" altLang="sr-Latn-RS" sz="714" dirty="0" err="1">
                <a:latin typeface="+mn-lt"/>
              </a:rPr>
              <a:t>brojno</a:t>
            </a:r>
            <a:r>
              <a:rPr lang="en-US" altLang="sr-Latn-RS" sz="714" dirty="0">
                <a:latin typeface="+mn-lt"/>
              </a:rPr>
              <a:t> </a:t>
            </a:r>
            <a:r>
              <a:rPr lang="en-US" altLang="sr-Latn-RS" sz="714" dirty="0" err="1">
                <a:latin typeface="+mn-lt"/>
              </a:rPr>
              <a:t>stanj</a:t>
            </a:r>
            <a:r>
              <a:rPr lang="hr-BA" altLang="sr-Latn-RS" sz="714" dirty="0">
                <a:latin typeface="+mn-lt"/>
              </a:rPr>
              <a:t>e</a:t>
            </a:r>
            <a:r>
              <a:rPr lang="en-US" altLang="sr-Latn-RS" sz="714" dirty="0">
                <a:latin typeface="+mn-lt"/>
              </a:rPr>
              <a:t> </a:t>
            </a:r>
            <a:r>
              <a:rPr lang="hr-BA" altLang="sr-Latn-RS" sz="714" dirty="0">
                <a:latin typeface="+mn-lt"/>
              </a:rPr>
              <a:t>BS </a:t>
            </a:r>
            <a:r>
              <a:rPr lang="en-US" altLang="sr-Latn-RS" sz="714" dirty="0">
                <a:latin typeface="+mn-lt"/>
              </a:rPr>
              <a:t>(original u </a:t>
            </a:r>
            <a:r>
              <a:rPr lang="en-US" altLang="sr-Latn-RS" sz="714" dirty="0" err="1">
                <a:latin typeface="+mn-lt"/>
              </a:rPr>
              <a:t>koricama</a:t>
            </a:r>
            <a:r>
              <a:rPr lang="en-US" altLang="sr-Latn-RS" sz="714" dirty="0">
                <a:latin typeface="+mn-lt"/>
              </a:rPr>
              <a:t>)</a:t>
            </a:r>
          </a:p>
          <a:p>
            <a:pPr eaLnBrk="1" hangingPunct="1">
              <a:spcBef>
                <a:spcPct val="0"/>
              </a:spcBef>
              <a:buFontTx/>
              <a:buNone/>
              <a:defRPr/>
            </a:pPr>
            <a:r>
              <a:rPr lang="hr-HR" altLang="sr-Latn-RS" sz="714" dirty="0">
                <a:latin typeface="+mn-lt"/>
              </a:rPr>
              <a:t>- Obra</a:t>
            </a:r>
            <a:r>
              <a:rPr lang="en-US" altLang="sr-Latn-RS" sz="714" dirty="0" err="1">
                <a:latin typeface="+mn-lt"/>
              </a:rPr>
              <a:t>sci</a:t>
            </a:r>
            <a:r>
              <a:rPr lang="hr-HR" altLang="sr-Latn-RS" sz="714" dirty="0">
                <a:latin typeface="+mn-lt"/>
              </a:rPr>
              <a:t> za zbirne/zbrojne rezultate ZR – otvorena lista x2 (original)</a:t>
            </a:r>
          </a:p>
        </p:txBody>
      </p:sp>
      <p:sp>
        <p:nvSpPr>
          <p:cNvPr id="2081" name="Rectangle 143"/>
          <p:cNvSpPr>
            <a:spLocks noChangeArrowheads="1"/>
          </p:cNvSpPr>
          <p:nvPr/>
        </p:nvSpPr>
        <p:spPr bwMode="auto">
          <a:xfrm>
            <a:off x="489857" y="1143000"/>
            <a:ext cx="3755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4" name="Text Box 145"/>
          <p:cNvSpPr txBox="1">
            <a:spLocks noChangeArrowheads="1"/>
          </p:cNvSpPr>
          <p:nvPr/>
        </p:nvSpPr>
        <p:spPr bwMode="auto">
          <a:xfrm>
            <a:off x="489857" y="1197428"/>
            <a:ext cx="1306286"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a:solidFill>
                  <a:schemeClr val="tx1"/>
                </a:solidFill>
                <a:latin typeface="Verdana" panose="020B0604030504040204" pitchFamily="34" charset="0"/>
                <a:cs typeface="Arial" panose="020B0604020202020204" pitchFamily="34" charset="0"/>
              </a:defRPr>
            </a:lvl1pPr>
            <a:lvl2pPr marL="742950" indent="-285750" defTabSz="1279525" eaLnBrk="0" hangingPunct="0">
              <a:defRPr sz="2500">
                <a:solidFill>
                  <a:schemeClr val="tx1"/>
                </a:solidFill>
                <a:latin typeface="Verdana" panose="020B0604030504040204" pitchFamily="34" charset="0"/>
                <a:cs typeface="Arial" panose="020B0604020202020204" pitchFamily="34" charset="0"/>
              </a:defRPr>
            </a:lvl2pPr>
            <a:lvl3pPr marL="1143000" indent="-228600" defTabSz="1279525" eaLnBrk="0" hangingPunct="0">
              <a:defRPr sz="2500">
                <a:solidFill>
                  <a:schemeClr val="tx1"/>
                </a:solidFill>
                <a:latin typeface="Verdana" panose="020B0604030504040204" pitchFamily="34" charset="0"/>
                <a:cs typeface="Arial" panose="020B0604020202020204" pitchFamily="34" charset="0"/>
              </a:defRPr>
            </a:lvl3pPr>
            <a:lvl4pPr marL="1600200" indent="-228600" defTabSz="1279525" eaLnBrk="0" hangingPunct="0">
              <a:defRPr sz="2500">
                <a:solidFill>
                  <a:schemeClr val="tx1"/>
                </a:solidFill>
                <a:latin typeface="Verdana" panose="020B0604030504040204" pitchFamily="34" charset="0"/>
                <a:cs typeface="Arial" panose="020B0604020202020204" pitchFamily="34" charset="0"/>
              </a:defRPr>
            </a:lvl4pPr>
            <a:lvl5pPr marL="2057400" indent="-228600" defTabSz="1279525" eaLnBrk="0" hangingPunct="0">
              <a:defRPr sz="25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9pPr>
          </a:lstStyle>
          <a:p>
            <a:pPr eaLnBrk="1" hangingPunct="1">
              <a:spcBef>
                <a:spcPct val="50000"/>
              </a:spcBef>
              <a:defRPr/>
            </a:pPr>
            <a:r>
              <a:rPr lang="hr-BA" altLang="sr-Latn-RS" sz="714" i="1" dirty="0">
                <a:solidFill>
                  <a:schemeClr val="accent2"/>
                </a:solidFill>
                <a:latin typeface="+mj-lt"/>
              </a:rPr>
              <a:t>Plava zaštitna vreća</a:t>
            </a:r>
            <a:endParaRPr lang="en-US" altLang="sr-Latn-RS" sz="714" i="1" dirty="0">
              <a:solidFill>
                <a:schemeClr val="accent2"/>
              </a:solidFill>
              <a:latin typeface="+mj-lt"/>
            </a:endParaRPr>
          </a:p>
        </p:txBody>
      </p:sp>
      <p:sp>
        <p:nvSpPr>
          <p:cNvPr id="2083" name="Freeform 146"/>
          <p:cNvSpPr>
            <a:spLocks/>
          </p:cNvSpPr>
          <p:nvPr/>
        </p:nvSpPr>
        <p:spPr bwMode="auto">
          <a:xfrm>
            <a:off x="544285" y="1360714"/>
            <a:ext cx="816429" cy="720045"/>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147483646 h 2304"/>
              <a:gd name="T96" fmla="*/ 2147483646 w 2196"/>
              <a:gd name="T97" fmla="*/ 0 h 2304"/>
              <a:gd name="T98" fmla="*/ 2147483646 w 2196"/>
              <a:gd name="T99" fmla="*/ 2147483646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rgbClr val="002060"/>
          </a:solidFill>
          <a:ln w="9525">
            <a:solidFill>
              <a:schemeClr val="tx1"/>
            </a:solidFill>
            <a:round/>
            <a:headEnd/>
            <a:tailEnd/>
          </a:ln>
        </p:spPr>
        <p:txBody>
          <a:bodyPr/>
          <a:lstStyle/>
          <a:p>
            <a:endParaRPr lang="en-US" sz="1286"/>
          </a:p>
        </p:txBody>
      </p:sp>
      <p:sp>
        <p:nvSpPr>
          <p:cNvPr id="2084" name="Text Box 148"/>
          <p:cNvSpPr txBox="1">
            <a:spLocks noChangeArrowheads="1"/>
          </p:cNvSpPr>
          <p:nvPr/>
        </p:nvSpPr>
        <p:spPr bwMode="auto">
          <a:xfrm>
            <a:off x="1415143" y="1342571"/>
            <a:ext cx="2843893" cy="64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en-US" altLang="sr-Latn-RS" sz="714" dirty="0">
                <a:latin typeface="+mn-lt"/>
              </a:rPr>
              <a:t>1. </a:t>
            </a:r>
            <a:r>
              <a:rPr lang="en-US" altLang="sr-Latn-RS" sz="714" dirty="0" err="1">
                <a:latin typeface="+mn-lt"/>
              </a:rPr>
              <a:t>Prebrojani</a:t>
            </a:r>
            <a:r>
              <a:rPr lang="en-US" altLang="sr-Latn-RS" sz="714" dirty="0">
                <a:latin typeface="+mn-lt"/>
              </a:rPr>
              <a:t> </a:t>
            </a:r>
            <a:r>
              <a:rPr lang="en-US" altLang="sr-Latn-RS" sz="714" dirty="0" err="1">
                <a:latin typeface="+mn-lt"/>
              </a:rPr>
              <a:t>važeći</a:t>
            </a:r>
            <a:r>
              <a:rPr lang="en-US" altLang="sr-Latn-RS" sz="714" dirty="0">
                <a:latin typeface="+mn-lt"/>
              </a:rPr>
              <a:t> </a:t>
            </a:r>
            <a:r>
              <a:rPr lang="en-US" altLang="sr-Latn-RS" sz="714" dirty="0" err="1">
                <a:latin typeface="+mn-lt"/>
              </a:rPr>
              <a:t>glasački</a:t>
            </a:r>
            <a:r>
              <a:rPr lang="en-US" altLang="sr-Latn-RS" sz="714" dirty="0">
                <a:latin typeface="+mn-lt"/>
              </a:rPr>
              <a:t> </a:t>
            </a:r>
            <a:r>
              <a:rPr lang="en-US" altLang="sr-Latn-RS" sz="714" dirty="0" err="1">
                <a:latin typeface="+mn-lt"/>
              </a:rPr>
              <a:t>listići</a:t>
            </a:r>
            <a:r>
              <a:rPr lang="en-US" altLang="sr-Latn-RS" sz="714" dirty="0">
                <a:latin typeface="+mn-lt"/>
              </a:rPr>
              <a:t> </a:t>
            </a:r>
            <a:r>
              <a:rPr lang="hr-BA" altLang="sr-Latn-RS" sz="714" dirty="0" smtClean="0">
                <a:latin typeface="+mn-lt"/>
              </a:rPr>
              <a:t>(za općinsko vijeće)</a:t>
            </a:r>
            <a:endParaRPr lang="en-US" altLang="sr-Latn-RS" sz="714" dirty="0">
              <a:latin typeface="+mn-lt"/>
            </a:endParaRPr>
          </a:p>
          <a:p>
            <a:pPr eaLnBrk="1" hangingPunct="1">
              <a:spcBef>
                <a:spcPct val="0"/>
              </a:spcBef>
              <a:buFontTx/>
              <a:buNone/>
              <a:defRPr/>
            </a:pPr>
            <a:r>
              <a:rPr lang="en-US" altLang="sr-Latn-RS" sz="714" dirty="0">
                <a:latin typeface="+mn-lt"/>
              </a:rPr>
              <a:t>2. </a:t>
            </a:r>
            <a:r>
              <a:rPr lang="en-US" altLang="sr-Latn-RS" sz="714" dirty="0" err="1">
                <a:latin typeface="+mn-lt"/>
              </a:rPr>
              <a:t>Providna</a:t>
            </a:r>
            <a:r>
              <a:rPr lang="en-US" altLang="sr-Latn-RS" sz="714" dirty="0">
                <a:latin typeface="+mn-lt"/>
              </a:rPr>
              <a:t> </a:t>
            </a:r>
            <a:r>
              <a:rPr lang="en-US" altLang="sr-Latn-RS" sz="714" dirty="0" err="1">
                <a:latin typeface="+mn-lt"/>
              </a:rPr>
              <a:t>plastična</a:t>
            </a:r>
            <a:r>
              <a:rPr lang="en-US" altLang="sr-Latn-RS" sz="714" dirty="0">
                <a:latin typeface="+mn-lt"/>
              </a:rPr>
              <a:t> </a:t>
            </a:r>
            <a:r>
              <a:rPr lang="en-US" altLang="sr-Latn-RS" sz="714" dirty="0" err="1">
                <a:latin typeface="+mn-lt"/>
              </a:rPr>
              <a:t>vreća</a:t>
            </a:r>
            <a:r>
              <a:rPr lang="en-US" altLang="sr-Latn-RS" sz="714" dirty="0">
                <a:latin typeface="+mn-lt"/>
              </a:rPr>
              <a:t> </a:t>
            </a:r>
            <a:r>
              <a:rPr lang="en-US" altLang="sr-Latn-RS" sz="714" dirty="0" err="1">
                <a:latin typeface="+mn-lt"/>
              </a:rPr>
              <a:t>sa</a:t>
            </a:r>
            <a:r>
              <a:rPr lang="en-US" altLang="sr-Latn-RS" sz="714" dirty="0">
                <a:latin typeface="+mn-lt"/>
              </a:rPr>
              <a:t>: </a:t>
            </a:r>
          </a:p>
          <a:p>
            <a:pPr eaLnBrk="1" hangingPunct="1">
              <a:spcBef>
                <a:spcPct val="0"/>
              </a:spcBef>
              <a:buFontTx/>
              <a:buNone/>
              <a:defRPr/>
            </a:pPr>
            <a:r>
              <a:rPr lang="en-US" altLang="sr-Latn-RS" sz="714" dirty="0">
                <a:latin typeface="+mn-lt"/>
              </a:rPr>
              <a:t>- </a:t>
            </a:r>
            <a:r>
              <a:rPr lang="en-US" altLang="sr-Latn-RS" sz="714" dirty="0" err="1">
                <a:latin typeface="+mn-lt"/>
              </a:rPr>
              <a:t>Koverta</a:t>
            </a:r>
            <a:r>
              <a:rPr lang="hr-BA" altLang="sr-Latn-RS" sz="714" dirty="0">
                <a:latin typeface="+mn-lt"/>
              </a:rPr>
              <a:t>/kuverta</a:t>
            </a:r>
            <a:r>
              <a:rPr lang="en-US" altLang="sr-Latn-RS" sz="714" dirty="0">
                <a:latin typeface="+mn-lt"/>
              </a:rPr>
              <a:t> - </a:t>
            </a:r>
            <a:r>
              <a:rPr lang="en-US" altLang="sr-Latn-RS" sz="714" dirty="0" err="1">
                <a:latin typeface="+mn-lt"/>
              </a:rPr>
              <a:t>nevažeći</a:t>
            </a:r>
            <a:r>
              <a:rPr lang="en-US" altLang="sr-Latn-RS" sz="714" dirty="0">
                <a:latin typeface="+mn-lt"/>
              </a:rPr>
              <a:t> </a:t>
            </a:r>
            <a:r>
              <a:rPr lang="en-US" altLang="sr-Latn-RS" sz="714" dirty="0" err="1">
                <a:latin typeface="+mn-lt"/>
              </a:rPr>
              <a:t>glasački</a:t>
            </a:r>
            <a:r>
              <a:rPr lang="en-US" altLang="sr-Latn-RS" sz="714" dirty="0">
                <a:latin typeface="+mn-lt"/>
              </a:rPr>
              <a:t> </a:t>
            </a:r>
            <a:r>
              <a:rPr lang="en-US" altLang="sr-Latn-RS" sz="714" dirty="0" err="1">
                <a:latin typeface="+mn-lt"/>
              </a:rPr>
              <a:t>listići</a:t>
            </a:r>
            <a:endParaRPr lang="en-US" altLang="sr-Latn-RS" sz="714" dirty="0">
              <a:latin typeface="+mn-lt"/>
            </a:endParaRPr>
          </a:p>
          <a:p>
            <a:pPr eaLnBrk="1" hangingPunct="1">
              <a:spcBef>
                <a:spcPct val="0"/>
              </a:spcBef>
              <a:buFontTx/>
              <a:buNone/>
              <a:defRPr/>
            </a:pPr>
            <a:r>
              <a:rPr lang="en-US" altLang="sr-Latn-RS" sz="714" dirty="0">
                <a:latin typeface="+mn-lt"/>
              </a:rPr>
              <a:t>- </a:t>
            </a:r>
            <a:r>
              <a:rPr lang="hr-BA" altLang="sr-Latn-RS" sz="714" dirty="0">
                <a:latin typeface="+mn-lt"/>
              </a:rPr>
              <a:t>Koverta /kuverta</a:t>
            </a:r>
            <a:r>
              <a:rPr lang="en-US" altLang="sr-Latn-RS" sz="714" dirty="0">
                <a:latin typeface="+mn-lt"/>
              </a:rPr>
              <a:t> -</a:t>
            </a:r>
            <a:r>
              <a:rPr lang="en-US" altLang="sr-Latn-RS" sz="714" dirty="0" err="1">
                <a:latin typeface="+mn-lt"/>
              </a:rPr>
              <a:t>Obrazac</a:t>
            </a:r>
            <a:r>
              <a:rPr lang="en-US" altLang="sr-Latn-RS" sz="714" dirty="0">
                <a:latin typeface="+mn-lt"/>
              </a:rPr>
              <a:t> </a:t>
            </a:r>
            <a:r>
              <a:rPr lang="en-US" altLang="sr-Latn-RS" sz="714" dirty="0" err="1">
                <a:latin typeface="+mn-lt"/>
              </a:rPr>
              <a:t>za</a:t>
            </a:r>
            <a:r>
              <a:rPr lang="en-US" altLang="sr-Latn-RS" sz="714" dirty="0">
                <a:latin typeface="+mn-lt"/>
              </a:rPr>
              <a:t> </a:t>
            </a:r>
            <a:r>
              <a:rPr lang="en-US" altLang="sr-Latn-RS" sz="714" dirty="0" err="1">
                <a:latin typeface="+mn-lt"/>
              </a:rPr>
              <a:t>zbirne</a:t>
            </a:r>
            <a:r>
              <a:rPr lang="en-US" altLang="sr-Latn-RS" sz="714" dirty="0">
                <a:latin typeface="+mn-lt"/>
              </a:rPr>
              <a:t> </a:t>
            </a:r>
            <a:r>
              <a:rPr lang="en-US" altLang="sr-Latn-RS" sz="714" dirty="0" err="1">
                <a:latin typeface="+mn-lt"/>
              </a:rPr>
              <a:t>rezultate</a:t>
            </a:r>
            <a:r>
              <a:rPr lang="hr-BA" altLang="sr-Latn-RS" sz="714" dirty="0">
                <a:latin typeface="+mn-lt"/>
              </a:rPr>
              <a:t> ZR </a:t>
            </a:r>
            <a:r>
              <a:rPr lang="en-US" altLang="sr-Latn-RS" sz="714" dirty="0">
                <a:latin typeface="+mn-lt"/>
              </a:rPr>
              <a:t>(</a:t>
            </a:r>
            <a:r>
              <a:rPr lang="en-US" altLang="sr-Latn-RS" sz="714" dirty="0" err="1">
                <a:latin typeface="+mn-lt"/>
              </a:rPr>
              <a:t>plava</a:t>
            </a:r>
            <a:r>
              <a:rPr lang="en-US" altLang="sr-Latn-RS" sz="714" dirty="0">
                <a:latin typeface="+mn-lt"/>
              </a:rPr>
              <a:t> </a:t>
            </a:r>
            <a:r>
              <a:rPr lang="en-US" altLang="sr-Latn-RS" sz="714" dirty="0" err="1">
                <a:latin typeface="+mn-lt"/>
              </a:rPr>
              <a:t>kopija</a:t>
            </a:r>
            <a:r>
              <a:rPr lang="hr-BA" altLang="sr-Latn-RS" sz="714" dirty="0">
                <a:latin typeface="+mn-lt"/>
              </a:rPr>
              <a:t>/preslik</a:t>
            </a:r>
            <a:r>
              <a:rPr lang="en-US" altLang="sr-Latn-RS" sz="714" dirty="0">
                <a:latin typeface="+mn-lt"/>
              </a:rPr>
              <a:t>)</a:t>
            </a:r>
          </a:p>
          <a:p>
            <a:pPr eaLnBrk="1" hangingPunct="1">
              <a:spcBef>
                <a:spcPct val="0"/>
              </a:spcBef>
              <a:buFontTx/>
              <a:buNone/>
              <a:defRPr/>
            </a:pPr>
            <a:endParaRPr lang="en-US" altLang="sr-Latn-RS" sz="714" dirty="0">
              <a:latin typeface="+mn-lt"/>
            </a:endParaRPr>
          </a:p>
        </p:txBody>
      </p:sp>
      <p:sp>
        <p:nvSpPr>
          <p:cNvPr id="2085" name="Text Box 72"/>
          <p:cNvSpPr txBox="1">
            <a:spLocks noChangeArrowheads="1"/>
          </p:cNvSpPr>
          <p:nvPr/>
        </p:nvSpPr>
        <p:spPr bwMode="auto">
          <a:xfrm>
            <a:off x="5627688" y="1324428"/>
            <a:ext cx="2775857"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defRPr/>
            </a:pPr>
            <a:r>
              <a:rPr lang="bs-Latn-BA" altLang="sr-Latn-RS" sz="714" i="1" dirty="0">
                <a:solidFill>
                  <a:schemeClr val="accent2"/>
                </a:solidFill>
                <a:latin typeface="+mn-lt"/>
              </a:rPr>
              <a:t>Providna plastična </a:t>
            </a:r>
            <a:r>
              <a:rPr lang="bs-Cyrl-BA" altLang="sr-Latn-RS" sz="714" i="1" dirty="0">
                <a:solidFill>
                  <a:schemeClr val="accent2"/>
                </a:solidFill>
                <a:latin typeface="+mn-lt"/>
              </a:rPr>
              <a:t>(</a:t>
            </a:r>
            <a:r>
              <a:rPr lang="bs-Latn-BA" altLang="sr-Latn-RS" sz="714" i="1" dirty="0">
                <a:solidFill>
                  <a:schemeClr val="accent2"/>
                </a:solidFill>
                <a:latin typeface="+mn-lt"/>
              </a:rPr>
              <a:t>MANJA</a:t>
            </a:r>
            <a:r>
              <a:rPr lang="bs-Cyrl-BA" altLang="sr-Latn-RS" sz="714" i="1" dirty="0">
                <a:solidFill>
                  <a:schemeClr val="accent2"/>
                </a:solidFill>
                <a:latin typeface="+mn-lt"/>
              </a:rPr>
              <a:t>) </a:t>
            </a:r>
            <a:r>
              <a:rPr lang="bs-Latn-BA" altLang="sr-Latn-RS" sz="714" i="1" dirty="0">
                <a:solidFill>
                  <a:schemeClr val="accent2"/>
                </a:solidFill>
                <a:latin typeface="+mn-lt"/>
              </a:rPr>
              <a:t>vreća</a:t>
            </a:r>
            <a:endParaRPr lang="en-US" altLang="sr-Latn-RS" sz="714" i="1" dirty="0">
              <a:solidFill>
                <a:schemeClr val="accent2"/>
              </a:solidFill>
              <a:latin typeface="+mn-lt"/>
            </a:endParaRPr>
          </a:p>
        </p:txBody>
      </p:sp>
    </p:spTree>
    <p:extLst>
      <p:ext uri="{BB962C8B-B14F-4D97-AF65-F5344CB8AC3E}">
        <p14:creationId xmlns:p14="http://schemas.microsoft.com/office/powerpoint/2010/main" val="23947405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996952"/>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BIRAČKO MJESTO ZA GLASANJE U ODSUSTVU</a:t>
            </a:r>
            <a:endParaRPr lang="bs-Latn-BA" sz="2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1296597"/>
      </p:ext>
    </p:extLst>
  </p:cSld>
  <p:clrMapOvr>
    <a:masterClrMapping/>
  </p:clrMapOvr>
  <p:transition spd="slow">
    <p:cover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BIRAČKO MJESTO ZA GLASANJE U ODSUSTVU</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576" y="1052737"/>
            <a:ext cx="7560840" cy="4893647"/>
          </a:xfrm>
          <a:prstGeom prst="rect">
            <a:avLst/>
          </a:prstGeom>
          <a:noFill/>
        </p:spPr>
        <p:txBody>
          <a:bodyPr wrap="square" rtlCol="0">
            <a:spAutoFit/>
          </a:bodyPr>
          <a:lstStyle/>
          <a:p>
            <a:pPr algn="just">
              <a:buFont typeface="Arial" pitchFamily="34" charset="0"/>
              <a:buChar char="•"/>
            </a:pPr>
            <a:r>
              <a:rPr lang="bs-Latn-BA" sz="2400" b="1" dirty="0" smtClean="0">
                <a:latin typeface="Times New Roman" pitchFamily="18" charset="0"/>
                <a:cs typeface="Times New Roman" pitchFamily="18" charset="0"/>
              </a:rPr>
              <a:t> Primjenjuje se procedura glasanja utvrđena za redovna biračka mjesta</a:t>
            </a:r>
          </a:p>
          <a:p>
            <a:pPr algn="just">
              <a:buFont typeface="Arial" pitchFamily="34" charset="0"/>
              <a:buChar char="•"/>
            </a:pPr>
            <a:endParaRPr lang="bs-Latn-BA" sz="2400" b="1" dirty="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a:t>
            </a:r>
            <a:r>
              <a:rPr lang="hr-HR" sz="2400" b="1" dirty="0">
                <a:latin typeface="Times New Roman" panose="02020603050405020304" pitchFamily="18" charset="0"/>
                <a:cs typeface="Times New Roman" panose="02020603050405020304" pitchFamily="18" charset="0"/>
              </a:rPr>
              <a:t>Birački odbor prije otvaranja biračkog mjesta za glasanje u odsustvu obavlja iste radnje kao i birački odbor na redovnim biračkim mjestima, osim što se na tim biračkim mjestima ručno broje koverte koje sadrže glasačke listiće po osnovnim izbornim jedinicama za koje birači glasaju</a:t>
            </a:r>
            <a:r>
              <a:rPr lang="hr-HR" sz="2400" b="1" dirty="0" smtClean="0">
                <a:latin typeface="Times New Roman" panose="02020603050405020304" pitchFamily="18" charset="0"/>
                <a:cs typeface="Times New Roman" panose="02020603050405020304" pitchFamily="18" charset="0"/>
              </a:rPr>
              <a:t>.</a:t>
            </a:r>
          </a:p>
          <a:p>
            <a:pPr algn="just">
              <a:buFont typeface="Arial" pitchFamily="34" charset="0"/>
              <a:buChar char="•"/>
            </a:pPr>
            <a:endParaRPr lang="hr-HR" sz="2400" b="1" dirty="0">
              <a:latin typeface="Times New Roman" panose="02020603050405020304" pitchFamily="18" charset="0"/>
              <a:cs typeface="Times New Roman" panose="02020603050405020304" pitchFamily="18" charset="0"/>
            </a:endParaRPr>
          </a:p>
          <a:p>
            <a:pPr algn="just">
              <a:buFont typeface="Arial" pitchFamily="34" charset="0"/>
              <a:buChar char="•"/>
            </a:pPr>
            <a:r>
              <a:rPr lang="hr-HR" sz="2400" b="1" dirty="0" smtClean="0">
                <a:latin typeface="Times New Roman" panose="02020603050405020304" pitchFamily="18" charset="0"/>
                <a:cs typeface="Times New Roman" panose="02020603050405020304" pitchFamily="18" charset="0"/>
              </a:rPr>
              <a:t>Podaci se evidentiraju u Obrazac brojnog stanja</a:t>
            </a:r>
          </a:p>
          <a:p>
            <a:pPr algn="just">
              <a:buFont typeface="Arial" pitchFamily="34" charset="0"/>
              <a:buChar char="•"/>
            </a:pPr>
            <a:endParaRPr lang="hr-HR" sz="2400" b="1" dirty="0">
              <a:latin typeface="Times New Roman" panose="02020603050405020304" pitchFamily="18" charset="0"/>
              <a:cs typeface="Times New Roman" panose="02020603050405020304" pitchFamily="18" charset="0"/>
            </a:endParaRPr>
          </a:p>
          <a:p>
            <a:pPr algn="just">
              <a:buFont typeface="Arial" pitchFamily="34" charset="0"/>
              <a:buChar char="•"/>
            </a:pPr>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591797466"/>
      </p:ext>
    </p:extLst>
  </p:cSld>
  <p:clrMapOvr>
    <a:masterClrMapping/>
  </p:clrMapOvr>
  <p:transition spd="slow">
    <p:cover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BIRAČKO MJESTO ZA GLASANJE U ODSUSTVU</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133" y="1412776"/>
            <a:ext cx="7560840" cy="2677656"/>
          </a:xfrm>
          <a:prstGeom prst="rect">
            <a:avLst/>
          </a:prstGeom>
          <a:noFill/>
        </p:spPr>
        <p:txBody>
          <a:bodyPr wrap="square" rtlCol="0">
            <a:spAutoFit/>
          </a:bodyPr>
          <a:lstStyle/>
          <a:p>
            <a:pPr algn="just">
              <a:buFont typeface="Arial" pitchFamily="34" charset="0"/>
              <a:buChar char="•"/>
            </a:pPr>
            <a:r>
              <a:rPr lang="bs-Latn-BA" sz="2400" b="1" dirty="0" smtClean="0">
                <a:latin typeface="Times New Roman" pitchFamily="18" charset="0"/>
                <a:cs typeface="Times New Roman" pitchFamily="18" charset="0"/>
              </a:rPr>
              <a:t> Nakon zatvaranja biračkog mjesta za glasanje u odsustvu, birački odbor pristupa radnjama brojanja, osim što ne broji glasačke listiće nego koverte sa glasačkim listićima, i utvrđuje njihov broj za svaku izbornu jedinicu za koju su birači glasali</a:t>
            </a:r>
            <a:endParaRPr lang="hr-HR" sz="2400" b="1" dirty="0" smtClean="0">
              <a:latin typeface="Times New Roman" panose="02020603050405020304" pitchFamily="18" charset="0"/>
              <a:cs typeface="Times New Roman" panose="02020603050405020304" pitchFamily="18" charset="0"/>
            </a:endParaRPr>
          </a:p>
          <a:p>
            <a:pPr algn="just">
              <a:buFont typeface="Arial" pitchFamily="34" charset="0"/>
              <a:buChar char="•"/>
            </a:pPr>
            <a:endParaRPr lang="hr-HR" sz="2400" b="1" dirty="0">
              <a:latin typeface="Times New Roman" panose="02020603050405020304" pitchFamily="18" charset="0"/>
              <a:cs typeface="Times New Roman" panose="02020603050405020304" pitchFamily="18" charset="0"/>
            </a:endParaRPr>
          </a:p>
          <a:p>
            <a:pPr algn="just">
              <a:buFont typeface="Arial" pitchFamily="34" charset="0"/>
              <a:buChar char="•"/>
            </a:pPr>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302904155"/>
      </p:ext>
    </p:extLst>
  </p:cSld>
  <p:clrMapOvr>
    <a:masterClrMapping/>
  </p:clrMapOvr>
  <p:transition spd="slow">
    <p:cover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338554"/>
          </a:xfrm>
          <a:prstGeom prst="rect">
            <a:avLst/>
          </a:prstGeom>
        </p:spPr>
        <p:txBody>
          <a:bodyPr wrap="square">
            <a:spAutoFit/>
          </a:bodyPr>
          <a:lstStyle/>
          <a:p>
            <a:pPr lvl="0" algn="ctr"/>
            <a:r>
              <a:rPr lang="hr-HR" sz="1600" b="1" dirty="0" smtClean="0">
                <a:latin typeface="Times New Roman" panose="02020603050405020304" pitchFamily="18" charset="0"/>
                <a:cs typeface="Times New Roman" panose="02020603050405020304" pitchFamily="18" charset="0"/>
              </a:rPr>
              <a:t>OBRAZAC BROJNOG STANJA - BIRAČKO MJESTO ZA GLASANJE U ODSUSTVU</a:t>
            </a:r>
            <a:endParaRPr lang="bs-Latn-BA" sz="16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47" y="531355"/>
            <a:ext cx="9144000" cy="6326645"/>
          </a:xfrm>
          <a:prstGeom prst="rect">
            <a:avLst/>
          </a:prstGeom>
        </p:spPr>
      </p:pic>
    </p:spTree>
    <p:extLst>
      <p:ext uri="{BB962C8B-B14F-4D97-AF65-F5344CB8AC3E}">
        <p14:creationId xmlns:p14="http://schemas.microsoft.com/office/powerpoint/2010/main" val="1709939393"/>
      </p:ext>
    </p:extLst>
  </p:cSld>
  <p:clrMapOvr>
    <a:masterClrMapping/>
  </p:clrMapOvr>
  <p:transition spd="slow">
    <p:cover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5"/>
          <p:cNvSpPr txBox="1">
            <a:spLocks noChangeArrowheads="1"/>
          </p:cNvSpPr>
          <p:nvPr/>
        </p:nvSpPr>
        <p:spPr bwMode="auto">
          <a:xfrm>
            <a:off x="217714" y="108857"/>
            <a:ext cx="8763000" cy="6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lgn="ctr" eaLnBrk="1" hangingPunct="1">
              <a:spcBef>
                <a:spcPct val="50000"/>
              </a:spcBef>
              <a:buFontTx/>
              <a:buNone/>
            </a:pPr>
            <a:r>
              <a:rPr lang="hr-BA" altLang="sr-Latn-RS" sz="1714" b="1">
                <a:solidFill>
                  <a:schemeClr val="accent2"/>
                </a:solidFill>
                <a:latin typeface="Arial" panose="020B0604020202020204" pitchFamily="34" charset="0"/>
              </a:rPr>
              <a:t>Šema pakovanja/pakiranja materijala na biračkom mjestu za glasanje u odsutnosti u FBiH</a:t>
            </a:r>
            <a:endParaRPr lang="en-US" altLang="sr-Latn-RS" sz="1714" b="1">
              <a:solidFill>
                <a:schemeClr val="accent2"/>
              </a:solidFill>
              <a:latin typeface="Arial" panose="020B0604020202020204" pitchFamily="34" charset="0"/>
            </a:endParaRPr>
          </a:p>
        </p:txBody>
      </p:sp>
      <p:sp>
        <p:nvSpPr>
          <p:cNvPr id="2051" name="Rectangle 121"/>
          <p:cNvSpPr>
            <a:spLocks noChangeArrowheads="1"/>
          </p:cNvSpPr>
          <p:nvPr/>
        </p:nvSpPr>
        <p:spPr bwMode="auto">
          <a:xfrm>
            <a:off x="4708072" y="2612571"/>
            <a:ext cx="4136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5" name="Text Box 126"/>
          <p:cNvSpPr txBox="1">
            <a:spLocks noChangeArrowheads="1"/>
          </p:cNvSpPr>
          <p:nvPr/>
        </p:nvSpPr>
        <p:spPr bwMode="auto">
          <a:xfrm>
            <a:off x="5851072" y="2757714"/>
            <a:ext cx="2906259" cy="64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975" indent="4763"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en-US" altLang="sr-Latn-RS" sz="714" b="1" noProof="1">
                <a:latin typeface="+mn-lt"/>
              </a:rPr>
              <a:t>Koverta</a:t>
            </a:r>
            <a:r>
              <a:rPr lang="hr-BA" altLang="sr-Latn-RS" sz="714" b="1" dirty="0">
                <a:latin typeface="+mn-lt"/>
              </a:rPr>
              <a:t>/kuverta</a:t>
            </a:r>
            <a:r>
              <a:rPr lang="hr-BA" altLang="sr-Latn-RS" sz="714" b="1" noProof="1">
                <a:latin typeface="+mn-lt"/>
              </a:rPr>
              <a:t> za </a:t>
            </a:r>
            <a:r>
              <a:rPr lang="hr-BA" altLang="sr-Latn-RS" sz="714" b="1" dirty="0">
                <a:latin typeface="+mn-lt"/>
              </a:rPr>
              <a:t>p</a:t>
            </a:r>
            <a:r>
              <a:rPr lang="hr-BA" altLang="sr-Latn-RS" sz="714" b="1" noProof="1">
                <a:latin typeface="+mn-lt"/>
              </a:rPr>
              <a:t>redsjednika izborne komisije</a:t>
            </a:r>
            <a:r>
              <a:rPr lang="hr-BA" altLang="sr-Latn-RS" sz="714" b="1" dirty="0">
                <a:latin typeface="+mn-lt"/>
              </a:rPr>
              <a:t>/povjerenstva</a:t>
            </a:r>
            <a:r>
              <a:rPr lang="hr-BA" altLang="sr-Latn-RS" sz="714" b="1" noProof="1">
                <a:latin typeface="+mn-lt"/>
              </a:rPr>
              <a:t>:</a:t>
            </a:r>
          </a:p>
          <a:p>
            <a:pPr eaLnBrk="1" hangingPunct="1">
              <a:spcBef>
                <a:spcPct val="0"/>
              </a:spcBef>
              <a:buFontTx/>
              <a:buNone/>
              <a:defRPr/>
            </a:pPr>
            <a:endParaRPr lang="hr-BA" altLang="sr-Latn-RS" sz="714" b="1" noProof="1">
              <a:latin typeface="+mn-lt"/>
            </a:endParaRPr>
          </a:p>
          <a:p>
            <a:pPr marL="201843" indent="-163289">
              <a:spcBef>
                <a:spcPct val="0"/>
              </a:spcBef>
              <a:buFont typeface="+mj-lt"/>
              <a:buAutoNum type="arabicPeriod"/>
              <a:defRPr/>
            </a:pPr>
            <a:r>
              <a:rPr lang="hr-BA" altLang="sr-Latn-RS" sz="714" noProof="1">
                <a:latin typeface="+mn-lt"/>
              </a:rPr>
              <a:t>Obrazac brojnog stanja</a:t>
            </a:r>
            <a:r>
              <a:rPr lang="hr-BA" altLang="sr-Latn-RS" sz="714" dirty="0">
                <a:latin typeface="+mn-lt"/>
              </a:rPr>
              <a:t> </a:t>
            </a:r>
            <a:r>
              <a:rPr lang="hr-BA" altLang="sr-Latn-RS" sz="714" noProof="1">
                <a:latin typeface="+mn-lt"/>
              </a:rPr>
              <a:t>(zelena kopija</a:t>
            </a:r>
            <a:r>
              <a:rPr lang="hr-BA" altLang="sr-Latn-RS" sz="714" dirty="0">
                <a:latin typeface="+mn-lt"/>
              </a:rPr>
              <a:t>/preslik</a:t>
            </a:r>
            <a:r>
              <a:rPr lang="hr-BA" altLang="sr-Latn-RS" sz="714" noProof="1">
                <a:latin typeface="+mn-lt"/>
              </a:rPr>
              <a:t>)</a:t>
            </a:r>
          </a:p>
          <a:p>
            <a:pPr marL="201843" indent="-163289">
              <a:spcBef>
                <a:spcPct val="0"/>
              </a:spcBef>
              <a:buFont typeface="+mj-lt"/>
              <a:buAutoNum type="arabicPeriod"/>
              <a:defRPr/>
            </a:pPr>
            <a:r>
              <a:rPr lang="hr-BA" altLang="sr-Latn-RS" sz="714" dirty="0">
                <a:latin typeface="+mn-lt"/>
              </a:rPr>
              <a:t>Zapisnik o radu biračkog odbora (zelena kopija/preslik)</a:t>
            </a:r>
            <a:endParaRPr lang="hr-BA" altLang="sr-Latn-RS" sz="714" noProof="1">
              <a:latin typeface="+mn-lt"/>
            </a:endParaRPr>
          </a:p>
          <a:p>
            <a:pPr eaLnBrk="1" hangingPunct="1">
              <a:spcBef>
                <a:spcPct val="0"/>
              </a:spcBef>
              <a:buFontTx/>
              <a:buChar char="-"/>
              <a:defRPr/>
            </a:pPr>
            <a:endParaRPr lang="hr-HR" altLang="sr-Latn-RS" sz="714" dirty="0">
              <a:latin typeface="+mn-lt"/>
            </a:endParaRPr>
          </a:p>
        </p:txBody>
      </p:sp>
      <p:sp>
        <p:nvSpPr>
          <p:cNvPr id="2053" name="Text Box 137"/>
          <p:cNvSpPr txBox="1">
            <a:spLocks noChangeArrowheads="1"/>
          </p:cNvSpPr>
          <p:nvPr/>
        </p:nvSpPr>
        <p:spPr bwMode="auto">
          <a:xfrm>
            <a:off x="4708072" y="3985760"/>
            <a:ext cx="4136571" cy="883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pPr>
            <a:r>
              <a:rPr lang="hr-BA" altLang="sr-Latn-RS" sz="1714" b="1">
                <a:solidFill>
                  <a:srgbClr val="FF3300"/>
                </a:solidFill>
                <a:latin typeface="Arial" panose="020B0604020202020204" pitchFamily="34" charset="0"/>
              </a:rPr>
              <a:t>Napomena: Na svaku vreću potrebno/potrebito je napisati broj biračkog mjesta!!</a:t>
            </a:r>
            <a:endParaRPr lang="en-US" altLang="sr-Latn-RS" sz="1714" b="1">
              <a:solidFill>
                <a:srgbClr val="FF3300"/>
              </a:solidFill>
              <a:latin typeface="Arial" panose="020B0604020202020204" pitchFamily="34" charset="0"/>
            </a:endParaRPr>
          </a:p>
        </p:txBody>
      </p:sp>
      <p:sp>
        <p:nvSpPr>
          <p:cNvPr id="2054" name="Rectangle 81"/>
          <p:cNvSpPr>
            <a:spLocks noChangeArrowheads="1"/>
          </p:cNvSpPr>
          <p:nvPr/>
        </p:nvSpPr>
        <p:spPr bwMode="auto">
          <a:xfrm>
            <a:off x="489857" y="3755571"/>
            <a:ext cx="3755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5" name="Rectangle 51"/>
          <p:cNvSpPr>
            <a:spLocks noChangeArrowheads="1"/>
          </p:cNvSpPr>
          <p:nvPr/>
        </p:nvSpPr>
        <p:spPr bwMode="auto">
          <a:xfrm>
            <a:off x="381000" y="1306286"/>
            <a:ext cx="4136571" cy="3646714"/>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6" name="Text Box 54"/>
          <p:cNvSpPr txBox="1">
            <a:spLocks noChangeArrowheads="1"/>
          </p:cNvSpPr>
          <p:nvPr/>
        </p:nvSpPr>
        <p:spPr bwMode="auto">
          <a:xfrm>
            <a:off x="489857" y="1632857"/>
            <a:ext cx="3537857"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pPr>
            <a:endParaRPr lang="sr-Latn-CS" altLang="sr-Latn-RS" sz="1786"/>
          </a:p>
        </p:txBody>
      </p:sp>
      <p:sp>
        <p:nvSpPr>
          <p:cNvPr id="2057" name="Rectangle 56"/>
          <p:cNvSpPr>
            <a:spLocks noChangeArrowheads="1"/>
          </p:cNvSpPr>
          <p:nvPr/>
        </p:nvSpPr>
        <p:spPr bwMode="auto">
          <a:xfrm>
            <a:off x="489857" y="2612571"/>
            <a:ext cx="3755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8" name="Freeform 57"/>
          <p:cNvSpPr>
            <a:spLocks/>
          </p:cNvSpPr>
          <p:nvPr/>
        </p:nvSpPr>
        <p:spPr bwMode="auto">
          <a:xfrm>
            <a:off x="598714" y="3973286"/>
            <a:ext cx="816429" cy="720045"/>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147483646 h 2304"/>
              <a:gd name="T96" fmla="*/ 2147483646 w 2196"/>
              <a:gd name="T97" fmla="*/ 0 h 2304"/>
              <a:gd name="T98" fmla="*/ 2147483646 w 2196"/>
              <a:gd name="T99" fmla="*/ 2147483646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286"/>
          </a:p>
        </p:txBody>
      </p:sp>
      <p:sp>
        <p:nvSpPr>
          <p:cNvPr id="2" name="Text Box 70"/>
          <p:cNvSpPr txBox="1">
            <a:spLocks noChangeArrowheads="1"/>
          </p:cNvSpPr>
          <p:nvPr/>
        </p:nvSpPr>
        <p:spPr bwMode="auto">
          <a:xfrm>
            <a:off x="489857" y="2612572"/>
            <a:ext cx="1578429"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a:solidFill>
                  <a:schemeClr val="tx1"/>
                </a:solidFill>
                <a:latin typeface="Verdana" panose="020B0604030504040204" pitchFamily="34" charset="0"/>
                <a:cs typeface="Arial" panose="020B0604020202020204" pitchFamily="34" charset="0"/>
              </a:defRPr>
            </a:lvl1pPr>
            <a:lvl2pPr marL="742950" indent="-285750" defTabSz="1279525" eaLnBrk="0" hangingPunct="0">
              <a:defRPr sz="2500">
                <a:solidFill>
                  <a:schemeClr val="tx1"/>
                </a:solidFill>
                <a:latin typeface="Verdana" panose="020B0604030504040204" pitchFamily="34" charset="0"/>
                <a:cs typeface="Arial" panose="020B0604020202020204" pitchFamily="34" charset="0"/>
              </a:defRPr>
            </a:lvl2pPr>
            <a:lvl3pPr marL="1143000" indent="-228600" defTabSz="1279525" eaLnBrk="0" hangingPunct="0">
              <a:defRPr sz="2500">
                <a:solidFill>
                  <a:schemeClr val="tx1"/>
                </a:solidFill>
                <a:latin typeface="Verdana" panose="020B0604030504040204" pitchFamily="34" charset="0"/>
                <a:cs typeface="Arial" panose="020B0604020202020204" pitchFamily="34" charset="0"/>
              </a:defRPr>
            </a:lvl3pPr>
            <a:lvl4pPr marL="1600200" indent="-228600" defTabSz="1279525" eaLnBrk="0" hangingPunct="0">
              <a:defRPr sz="2500">
                <a:solidFill>
                  <a:schemeClr val="tx1"/>
                </a:solidFill>
                <a:latin typeface="Verdana" panose="020B0604030504040204" pitchFamily="34" charset="0"/>
                <a:cs typeface="Arial" panose="020B0604020202020204" pitchFamily="34" charset="0"/>
              </a:defRPr>
            </a:lvl4pPr>
            <a:lvl5pPr marL="2057400" indent="-228600" defTabSz="1279525" eaLnBrk="0" hangingPunct="0">
              <a:defRPr sz="25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9pPr>
          </a:lstStyle>
          <a:p>
            <a:pPr eaLnBrk="1" hangingPunct="1">
              <a:spcBef>
                <a:spcPct val="50000"/>
              </a:spcBef>
              <a:defRPr/>
            </a:pPr>
            <a:r>
              <a:rPr lang="hr-BA" altLang="sr-Latn-RS" sz="714" i="1" dirty="0">
                <a:solidFill>
                  <a:schemeClr val="accent2"/>
                </a:solidFill>
                <a:latin typeface="+mj-lt"/>
              </a:rPr>
              <a:t>Providna zaštitna vreća (VEĆA)</a:t>
            </a:r>
            <a:endParaRPr lang="en-US" altLang="sr-Latn-RS" sz="714" i="1" dirty="0">
              <a:solidFill>
                <a:schemeClr val="accent2"/>
              </a:solidFill>
              <a:latin typeface="+mj-lt"/>
            </a:endParaRPr>
          </a:p>
        </p:txBody>
      </p:sp>
      <p:sp>
        <p:nvSpPr>
          <p:cNvPr id="2064" name="Text Box 59"/>
          <p:cNvSpPr txBox="1">
            <a:spLocks noChangeArrowheads="1"/>
          </p:cNvSpPr>
          <p:nvPr/>
        </p:nvSpPr>
        <p:spPr bwMode="auto">
          <a:xfrm>
            <a:off x="1469572" y="3973286"/>
            <a:ext cx="2775857" cy="64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en-US" altLang="sr-Latn-RS" sz="714" dirty="0">
                <a:latin typeface="+mn-lt"/>
              </a:rPr>
              <a:t>1. </a:t>
            </a:r>
            <a:r>
              <a:rPr lang="bs-Latn-BA" altLang="sr-Latn-RS" sz="714" dirty="0">
                <a:latin typeface="+mn-lt"/>
              </a:rPr>
              <a:t>Obrazac brojnog stanja (original u koricama)</a:t>
            </a:r>
            <a:endParaRPr lang="hr-BA" altLang="sr-Latn-RS" sz="714" dirty="0">
              <a:latin typeface="+mn-lt"/>
            </a:endParaRPr>
          </a:p>
          <a:p>
            <a:pPr eaLnBrk="1" hangingPunct="1">
              <a:spcBef>
                <a:spcPct val="0"/>
              </a:spcBef>
              <a:buFontTx/>
              <a:buNone/>
              <a:defRPr/>
            </a:pPr>
            <a:endParaRPr lang="en-US" altLang="sr-Latn-RS" sz="714" dirty="0">
              <a:latin typeface="+mn-lt"/>
            </a:endParaRPr>
          </a:p>
          <a:p>
            <a:pPr eaLnBrk="1" hangingPunct="1">
              <a:spcBef>
                <a:spcPct val="0"/>
              </a:spcBef>
              <a:buFontTx/>
              <a:buNone/>
              <a:defRPr/>
            </a:pPr>
            <a:r>
              <a:rPr lang="en-US" altLang="sr-Latn-RS" sz="714" dirty="0">
                <a:latin typeface="+mn-lt"/>
              </a:rPr>
              <a:t>2. </a:t>
            </a:r>
            <a:r>
              <a:rPr lang="bs-Latn-BA" altLang="sr-Latn-RS" sz="714" dirty="0">
                <a:latin typeface="+mn-lt"/>
              </a:rPr>
              <a:t>Zapisnik o radu biračkog odbora (original u koricama)</a:t>
            </a:r>
          </a:p>
          <a:p>
            <a:pPr eaLnBrk="1" hangingPunct="1">
              <a:spcBef>
                <a:spcPct val="0"/>
              </a:spcBef>
              <a:buFontTx/>
              <a:buNone/>
              <a:defRPr/>
            </a:pPr>
            <a:endParaRPr lang="bs-Latn-BA" altLang="sr-Latn-RS" sz="714" dirty="0">
              <a:latin typeface="+mn-lt"/>
            </a:endParaRPr>
          </a:p>
          <a:p>
            <a:pPr eaLnBrk="1" hangingPunct="1">
              <a:spcBef>
                <a:spcPct val="0"/>
              </a:spcBef>
              <a:buFontTx/>
              <a:buNone/>
              <a:defRPr/>
            </a:pPr>
            <a:r>
              <a:rPr lang="bs-Latn-BA" altLang="sr-Latn-RS" sz="714" dirty="0">
                <a:latin typeface="+mn-lt"/>
              </a:rPr>
              <a:t>3. Izvod iz Centralnog biračkog spiska</a:t>
            </a:r>
          </a:p>
        </p:txBody>
      </p:sp>
      <p:sp>
        <p:nvSpPr>
          <p:cNvPr id="3" name="Text Box 72"/>
          <p:cNvSpPr txBox="1">
            <a:spLocks noChangeArrowheads="1"/>
          </p:cNvSpPr>
          <p:nvPr/>
        </p:nvSpPr>
        <p:spPr bwMode="auto">
          <a:xfrm>
            <a:off x="544286" y="3810000"/>
            <a:ext cx="3320143"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a:solidFill>
                  <a:schemeClr val="tx1"/>
                </a:solidFill>
                <a:latin typeface="Verdana" panose="020B0604030504040204" pitchFamily="34" charset="0"/>
                <a:cs typeface="Arial" panose="020B0604020202020204" pitchFamily="34" charset="0"/>
              </a:defRPr>
            </a:lvl1pPr>
            <a:lvl2pPr marL="742950" indent="-285750" defTabSz="1279525" eaLnBrk="0" hangingPunct="0">
              <a:defRPr sz="2500">
                <a:solidFill>
                  <a:schemeClr val="tx1"/>
                </a:solidFill>
                <a:latin typeface="Verdana" panose="020B0604030504040204" pitchFamily="34" charset="0"/>
                <a:cs typeface="Arial" panose="020B0604020202020204" pitchFamily="34" charset="0"/>
              </a:defRPr>
            </a:lvl2pPr>
            <a:lvl3pPr marL="1143000" indent="-228600" defTabSz="1279525" eaLnBrk="0" hangingPunct="0">
              <a:defRPr sz="2500">
                <a:solidFill>
                  <a:schemeClr val="tx1"/>
                </a:solidFill>
                <a:latin typeface="Verdana" panose="020B0604030504040204" pitchFamily="34" charset="0"/>
                <a:cs typeface="Arial" panose="020B0604020202020204" pitchFamily="34" charset="0"/>
              </a:defRPr>
            </a:lvl3pPr>
            <a:lvl4pPr marL="1600200" indent="-228600" defTabSz="1279525" eaLnBrk="0" hangingPunct="0">
              <a:defRPr sz="2500">
                <a:solidFill>
                  <a:schemeClr val="tx1"/>
                </a:solidFill>
                <a:latin typeface="Verdana" panose="020B0604030504040204" pitchFamily="34" charset="0"/>
                <a:cs typeface="Arial" panose="020B0604020202020204" pitchFamily="34" charset="0"/>
              </a:defRPr>
            </a:lvl4pPr>
            <a:lvl5pPr marL="2057400" indent="-228600" defTabSz="1279525" eaLnBrk="0" hangingPunct="0">
              <a:defRPr sz="25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9pPr>
          </a:lstStyle>
          <a:p>
            <a:pPr eaLnBrk="1" hangingPunct="1">
              <a:spcBef>
                <a:spcPct val="50000"/>
              </a:spcBef>
              <a:defRPr/>
            </a:pPr>
            <a:r>
              <a:rPr lang="hr-BA" altLang="sr-Latn-RS" sz="714" i="1" dirty="0">
                <a:solidFill>
                  <a:schemeClr val="accent2"/>
                </a:solidFill>
              </a:rPr>
              <a:t>Providna zaštitna vreća (MANJA)</a:t>
            </a:r>
            <a:endParaRPr lang="en-US" altLang="sr-Latn-RS" sz="714" i="1" dirty="0">
              <a:solidFill>
                <a:schemeClr val="accent2"/>
              </a:solidFill>
              <a:latin typeface="+mj-lt"/>
            </a:endParaRPr>
          </a:p>
        </p:txBody>
      </p:sp>
      <p:sp>
        <p:nvSpPr>
          <p:cNvPr id="2062" name="Freeform 95"/>
          <p:cNvSpPr>
            <a:spLocks/>
          </p:cNvSpPr>
          <p:nvPr/>
        </p:nvSpPr>
        <p:spPr bwMode="auto">
          <a:xfrm>
            <a:off x="544286" y="2830286"/>
            <a:ext cx="816429" cy="720045"/>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147483646 h 2304"/>
              <a:gd name="T96" fmla="*/ 2147483646 w 2196"/>
              <a:gd name="T97" fmla="*/ 0 h 2304"/>
              <a:gd name="T98" fmla="*/ 2147483646 w 2196"/>
              <a:gd name="T99" fmla="*/ 2147483646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chemeClr val="bg1"/>
          </a:solidFill>
          <a:ln w="19050">
            <a:solidFill>
              <a:srgbClr val="000000"/>
            </a:solidFill>
            <a:round/>
            <a:headEnd/>
            <a:tailEnd/>
          </a:ln>
        </p:spPr>
        <p:txBody>
          <a:bodyPr/>
          <a:lstStyle/>
          <a:p>
            <a:endParaRPr lang="en-US" sz="1286"/>
          </a:p>
        </p:txBody>
      </p:sp>
      <p:sp>
        <p:nvSpPr>
          <p:cNvPr id="2067" name="Text Box 96"/>
          <p:cNvSpPr txBox="1">
            <a:spLocks noChangeArrowheads="1"/>
          </p:cNvSpPr>
          <p:nvPr/>
        </p:nvSpPr>
        <p:spPr bwMode="auto">
          <a:xfrm>
            <a:off x="1360714" y="2866572"/>
            <a:ext cx="2830286" cy="53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marL="163289" indent="-163289">
              <a:spcBef>
                <a:spcPct val="0"/>
              </a:spcBef>
              <a:buFontTx/>
              <a:buAutoNum type="arabicPeriod"/>
              <a:defRPr/>
            </a:pPr>
            <a:r>
              <a:rPr lang="bs-Latn-BA" altLang="sr-Latn-RS" sz="714" dirty="0">
                <a:latin typeface="+mn-lt"/>
              </a:rPr>
              <a:t>Neiskorištene koverte sa setovima glasačkih listića, upakovane u originalne kutije</a:t>
            </a:r>
          </a:p>
          <a:p>
            <a:pPr marL="163289" indent="-163289">
              <a:spcBef>
                <a:spcPct val="0"/>
              </a:spcBef>
              <a:buFontTx/>
              <a:buAutoNum type="arabicPeriod"/>
              <a:defRPr/>
            </a:pPr>
            <a:endParaRPr lang="bs-Latn-BA" altLang="sr-Latn-RS" sz="714" dirty="0">
              <a:latin typeface="+mn-lt"/>
            </a:endParaRPr>
          </a:p>
          <a:p>
            <a:pPr marL="163289" indent="-163289">
              <a:spcBef>
                <a:spcPct val="0"/>
              </a:spcBef>
              <a:buFontTx/>
              <a:buAutoNum type="arabicPeriod"/>
              <a:defRPr/>
            </a:pPr>
            <a:r>
              <a:rPr lang="bs-Latn-BA" altLang="sr-Latn-RS" sz="714" dirty="0">
                <a:latin typeface="+mn-lt"/>
              </a:rPr>
              <a:t>Oštećene koverte sa setovima glasačkih listića</a:t>
            </a:r>
            <a:endParaRPr lang="en-US" altLang="sr-Latn-RS" sz="714" dirty="0">
              <a:latin typeface="+mn-lt"/>
            </a:endParaRPr>
          </a:p>
        </p:txBody>
      </p:sp>
      <p:sp>
        <p:nvSpPr>
          <p:cNvPr id="6" name="Rectangle 114"/>
          <p:cNvSpPr>
            <a:spLocks noChangeArrowheads="1"/>
          </p:cNvSpPr>
          <p:nvPr/>
        </p:nvSpPr>
        <p:spPr bwMode="auto">
          <a:xfrm>
            <a:off x="4735286" y="1306286"/>
            <a:ext cx="4136571" cy="1088571"/>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grpSp>
        <p:nvGrpSpPr>
          <p:cNvPr id="2065" name="Group 115"/>
          <p:cNvGrpSpPr>
            <a:grpSpLocks/>
          </p:cNvGrpSpPr>
          <p:nvPr/>
        </p:nvGrpSpPr>
        <p:grpSpPr bwMode="auto">
          <a:xfrm>
            <a:off x="4839607" y="1607911"/>
            <a:ext cx="837974" cy="523875"/>
            <a:chOff x="8550" y="-1654"/>
            <a:chExt cx="816" cy="524"/>
          </a:xfrm>
        </p:grpSpPr>
        <p:sp>
          <p:nvSpPr>
            <p:cNvPr id="2074" name="Freeform 116"/>
            <p:cNvSpPr>
              <a:spLocks/>
            </p:cNvSpPr>
            <p:nvPr/>
          </p:nvSpPr>
          <p:spPr bwMode="auto">
            <a:xfrm>
              <a:off x="8550" y="-1654"/>
              <a:ext cx="816" cy="524"/>
            </a:xfrm>
            <a:custGeom>
              <a:avLst/>
              <a:gdLst>
                <a:gd name="T0" fmla="*/ 729 w 827"/>
                <a:gd name="T1" fmla="*/ 0 h 531"/>
                <a:gd name="T2" fmla="*/ 0 w 827"/>
                <a:gd name="T3" fmla="*/ 0 h 531"/>
                <a:gd name="T4" fmla="*/ 0 w 827"/>
                <a:gd name="T5" fmla="*/ 477 h 531"/>
                <a:gd name="T6" fmla="*/ 743 w 827"/>
                <a:gd name="T7" fmla="*/ 477 h 531"/>
                <a:gd name="T8" fmla="*/ 743 w 827"/>
                <a:gd name="T9" fmla="*/ 0 h 531"/>
                <a:gd name="T10" fmla="*/ 729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7" name="Freeform 117"/>
            <p:cNvSpPr>
              <a:spLocks/>
            </p:cNvSpPr>
            <p:nvPr/>
          </p:nvSpPr>
          <p:spPr bwMode="auto">
            <a:xfrm>
              <a:off x="8589" y="-1623"/>
              <a:ext cx="753" cy="462"/>
            </a:xfrm>
            <a:custGeom>
              <a:avLst/>
              <a:gdLst>
                <a:gd name="T0" fmla="*/ 687 w 763"/>
                <a:gd name="T1" fmla="*/ 74 h 469"/>
                <a:gd name="T2" fmla="*/ 687 w 763"/>
                <a:gd name="T3" fmla="*/ 343 h 469"/>
                <a:gd name="T4" fmla="*/ 682 w 763"/>
                <a:gd name="T5" fmla="*/ 416 h 469"/>
                <a:gd name="T6" fmla="*/ 663 w 763"/>
                <a:gd name="T7" fmla="*/ 416 h 469"/>
                <a:gd name="T8" fmla="*/ 633 w 763"/>
                <a:gd name="T9" fmla="*/ 416 h 469"/>
                <a:gd name="T10" fmla="*/ 594 w 763"/>
                <a:gd name="T11" fmla="*/ 416 h 469"/>
                <a:gd name="T12" fmla="*/ 546 w 763"/>
                <a:gd name="T13" fmla="*/ 416 h 469"/>
                <a:gd name="T14" fmla="*/ 492 w 763"/>
                <a:gd name="T15" fmla="*/ 416 h 469"/>
                <a:gd name="T16" fmla="*/ 435 w 763"/>
                <a:gd name="T17" fmla="*/ 416 h 469"/>
                <a:gd name="T18" fmla="*/ 376 w 763"/>
                <a:gd name="T19" fmla="*/ 416 h 469"/>
                <a:gd name="T20" fmla="*/ 314 w 763"/>
                <a:gd name="T21" fmla="*/ 416 h 469"/>
                <a:gd name="T22" fmla="*/ 252 w 763"/>
                <a:gd name="T23" fmla="*/ 416 h 469"/>
                <a:gd name="T24" fmla="*/ 190 w 763"/>
                <a:gd name="T25" fmla="*/ 416 h 469"/>
                <a:gd name="T26" fmla="*/ 140 w 763"/>
                <a:gd name="T27" fmla="*/ 416 h 469"/>
                <a:gd name="T28" fmla="*/ 95 w 763"/>
                <a:gd name="T29" fmla="*/ 416 h 469"/>
                <a:gd name="T30" fmla="*/ 51 w 763"/>
                <a:gd name="T31" fmla="*/ 416 h 469"/>
                <a:gd name="T32" fmla="*/ 25 w 763"/>
                <a:gd name="T33" fmla="*/ 416 h 469"/>
                <a:gd name="T34" fmla="*/ 5 w 763"/>
                <a:gd name="T35" fmla="*/ 416 h 469"/>
                <a:gd name="T36" fmla="*/ 0 w 763"/>
                <a:gd name="T37" fmla="*/ 343 h 469"/>
                <a:gd name="T38" fmla="*/ 0 w 763"/>
                <a:gd name="T39" fmla="*/ 74 h 469"/>
                <a:gd name="T40" fmla="*/ 5 w 763"/>
                <a:gd name="T41" fmla="*/ 0 h 469"/>
                <a:gd name="T42" fmla="*/ 25 w 763"/>
                <a:gd name="T43" fmla="*/ 0 h 469"/>
                <a:gd name="T44" fmla="*/ 51 w 763"/>
                <a:gd name="T45" fmla="*/ 0 h 469"/>
                <a:gd name="T46" fmla="*/ 95 w 763"/>
                <a:gd name="T47" fmla="*/ 0 h 469"/>
                <a:gd name="T48" fmla="*/ 140 w 763"/>
                <a:gd name="T49" fmla="*/ 0 h 469"/>
                <a:gd name="T50" fmla="*/ 190 w 763"/>
                <a:gd name="T51" fmla="*/ 0 h 469"/>
                <a:gd name="T52" fmla="*/ 252 w 763"/>
                <a:gd name="T53" fmla="*/ 0 h 469"/>
                <a:gd name="T54" fmla="*/ 314 w 763"/>
                <a:gd name="T55" fmla="*/ 0 h 469"/>
                <a:gd name="T56" fmla="*/ 376 w 763"/>
                <a:gd name="T57" fmla="*/ 0 h 469"/>
                <a:gd name="T58" fmla="*/ 435 w 763"/>
                <a:gd name="T59" fmla="*/ 0 h 469"/>
                <a:gd name="T60" fmla="*/ 492 w 763"/>
                <a:gd name="T61" fmla="*/ 0 h 469"/>
                <a:gd name="T62" fmla="*/ 546 w 763"/>
                <a:gd name="T63" fmla="*/ 0 h 469"/>
                <a:gd name="T64" fmla="*/ 594 w 763"/>
                <a:gd name="T65" fmla="*/ 0 h 469"/>
                <a:gd name="T66" fmla="*/ 633 w 763"/>
                <a:gd name="T67" fmla="*/ 0 h 469"/>
                <a:gd name="T68" fmla="*/ 663 w 763"/>
                <a:gd name="T69" fmla="*/ 0 h 469"/>
                <a:gd name="T70" fmla="*/ 682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76" name="Freeform 118"/>
            <p:cNvSpPr>
              <a:spLocks/>
            </p:cNvSpPr>
            <p:nvPr/>
          </p:nvSpPr>
          <p:spPr bwMode="auto">
            <a:xfrm>
              <a:off x="8569" y="-1647"/>
              <a:ext cx="791" cy="495"/>
            </a:xfrm>
            <a:custGeom>
              <a:avLst/>
              <a:gdLst>
                <a:gd name="T0" fmla="*/ 712 w 803"/>
                <a:gd name="T1" fmla="*/ 426 h 503"/>
                <a:gd name="T2" fmla="*/ 520 w 803"/>
                <a:gd name="T3" fmla="*/ 133 h 503"/>
                <a:gd name="T4" fmla="*/ 703 w 803"/>
                <a:gd name="T5" fmla="*/ 26 h 503"/>
                <a:gd name="T6" fmla="*/ 692 w 803"/>
                <a:gd name="T7" fmla="*/ 4 h 503"/>
                <a:gd name="T8" fmla="*/ 689 w 803"/>
                <a:gd name="T9" fmla="*/ 6 h 503"/>
                <a:gd name="T10" fmla="*/ 679 w 803"/>
                <a:gd name="T11" fmla="*/ 13 h 503"/>
                <a:gd name="T12" fmla="*/ 662 w 803"/>
                <a:gd name="T13" fmla="*/ 24 h 503"/>
                <a:gd name="T14" fmla="*/ 639 w 803"/>
                <a:gd name="T15" fmla="*/ 31 h 503"/>
                <a:gd name="T16" fmla="*/ 615 w 803"/>
                <a:gd name="T17" fmla="*/ 48 h 503"/>
                <a:gd name="T18" fmla="*/ 585 w 803"/>
                <a:gd name="T19" fmla="*/ 67 h 503"/>
                <a:gd name="T20" fmla="*/ 555 w 803"/>
                <a:gd name="T21" fmla="*/ 87 h 503"/>
                <a:gd name="T22" fmla="*/ 523 w 803"/>
                <a:gd name="T23" fmla="*/ 101 h 503"/>
                <a:gd name="T24" fmla="*/ 491 w 803"/>
                <a:gd name="T25" fmla="*/ 122 h 503"/>
                <a:gd name="T26" fmla="*/ 460 w 803"/>
                <a:gd name="T27" fmla="*/ 142 h 503"/>
                <a:gd name="T28" fmla="*/ 430 w 803"/>
                <a:gd name="T29" fmla="*/ 155 h 503"/>
                <a:gd name="T30" fmla="*/ 404 w 803"/>
                <a:gd name="T31" fmla="*/ 172 h 503"/>
                <a:gd name="T32" fmla="*/ 382 w 803"/>
                <a:gd name="T33" fmla="*/ 187 h 503"/>
                <a:gd name="T34" fmla="*/ 363 w 803"/>
                <a:gd name="T35" fmla="*/ 199 h 503"/>
                <a:gd name="T36" fmla="*/ 351 w 803"/>
                <a:gd name="T37" fmla="*/ 205 h 503"/>
                <a:gd name="T38" fmla="*/ 346 w 803"/>
                <a:gd name="T39" fmla="*/ 207 h 503"/>
                <a:gd name="T40" fmla="*/ 338 w 803"/>
                <a:gd name="T41" fmla="*/ 202 h 503"/>
                <a:gd name="T42" fmla="*/ 323 w 803"/>
                <a:gd name="T43" fmla="*/ 195 h 503"/>
                <a:gd name="T44" fmla="*/ 300 w 803"/>
                <a:gd name="T45" fmla="*/ 180 h 503"/>
                <a:gd name="T46" fmla="*/ 280 w 803"/>
                <a:gd name="T47" fmla="*/ 165 h 503"/>
                <a:gd name="T48" fmla="*/ 258 w 803"/>
                <a:gd name="T49" fmla="*/ 151 h 503"/>
                <a:gd name="T50" fmla="*/ 238 w 803"/>
                <a:gd name="T51" fmla="*/ 143 h 503"/>
                <a:gd name="T52" fmla="*/ 225 w 803"/>
                <a:gd name="T53" fmla="*/ 135 h 503"/>
                <a:gd name="T54" fmla="*/ 221 w 803"/>
                <a:gd name="T55" fmla="*/ 132 h 503"/>
                <a:gd name="T56" fmla="*/ 24 w 803"/>
                <a:gd name="T57" fmla="*/ 0 h 503"/>
                <a:gd name="T58" fmla="*/ 10 w 803"/>
                <a:gd name="T59" fmla="*/ 21 h 503"/>
                <a:gd name="T60" fmla="*/ 192 w 803"/>
                <a:gd name="T61" fmla="*/ 140 h 503"/>
                <a:gd name="T62" fmla="*/ 0 w 803"/>
                <a:gd name="T63" fmla="*/ 431 h 503"/>
                <a:gd name="T64" fmla="*/ 21 w 803"/>
                <a:gd name="T65" fmla="*/ 443 h 503"/>
                <a:gd name="T66" fmla="*/ 211 w 803"/>
                <a:gd name="T67" fmla="*/ 150 h 503"/>
                <a:gd name="T68" fmla="*/ 220 w 803"/>
                <a:gd name="T69" fmla="*/ 155 h 503"/>
                <a:gd name="T70" fmla="*/ 235 w 803"/>
                <a:gd name="T71" fmla="*/ 165 h 503"/>
                <a:gd name="T72" fmla="*/ 260 w 803"/>
                <a:gd name="T73" fmla="*/ 180 h 503"/>
                <a:gd name="T74" fmla="*/ 283 w 803"/>
                <a:gd name="T75" fmla="*/ 196 h 503"/>
                <a:gd name="T76" fmla="*/ 306 w 803"/>
                <a:gd name="T77" fmla="*/ 208 h 503"/>
                <a:gd name="T78" fmla="*/ 328 w 803"/>
                <a:gd name="T79" fmla="*/ 219 h 503"/>
                <a:gd name="T80" fmla="*/ 341 w 803"/>
                <a:gd name="T81" fmla="*/ 230 h 503"/>
                <a:gd name="T82" fmla="*/ 346 w 803"/>
                <a:gd name="T83" fmla="*/ 233 h 503"/>
                <a:gd name="T84" fmla="*/ 501 w 803"/>
                <a:gd name="T85" fmla="*/ 143 h 503"/>
                <a:gd name="T86" fmla="*/ 692 w 803"/>
                <a:gd name="T87" fmla="*/ 439 h 503"/>
                <a:gd name="T88" fmla="*/ 712 w 803"/>
                <a:gd name="T89" fmla="*/ 426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grpSp>
      <p:sp>
        <p:nvSpPr>
          <p:cNvPr id="2075" name="Text Box 119"/>
          <p:cNvSpPr txBox="1">
            <a:spLocks noChangeArrowheads="1"/>
          </p:cNvSpPr>
          <p:nvPr/>
        </p:nvSpPr>
        <p:spPr bwMode="auto">
          <a:xfrm>
            <a:off x="5908903" y="1672546"/>
            <a:ext cx="2962955" cy="42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en-US" altLang="sr-Latn-RS" sz="714" b="1" noProof="1">
                <a:latin typeface="+mn-lt"/>
              </a:rPr>
              <a:t>Koverta</a:t>
            </a:r>
            <a:r>
              <a:rPr lang="hr-BA" altLang="sr-Latn-RS" sz="714" b="1" dirty="0">
                <a:latin typeface="+mn-lt"/>
              </a:rPr>
              <a:t>/kuverta</a:t>
            </a:r>
            <a:r>
              <a:rPr lang="hr-BA" altLang="sr-Latn-RS" sz="714" b="1" noProof="1">
                <a:latin typeface="+mn-lt"/>
              </a:rPr>
              <a:t> za </a:t>
            </a:r>
            <a:r>
              <a:rPr lang="hr-BA" altLang="sr-Latn-RS" sz="714" b="1" dirty="0">
                <a:latin typeface="+mn-lt"/>
              </a:rPr>
              <a:t>p</a:t>
            </a:r>
            <a:r>
              <a:rPr lang="hr-BA" altLang="sr-Latn-RS" sz="714" b="1" noProof="1">
                <a:latin typeface="+mn-lt"/>
              </a:rPr>
              <a:t>redsjednika biračkog odbora</a:t>
            </a:r>
            <a:br>
              <a:rPr lang="hr-BA" altLang="sr-Latn-RS" sz="714" b="1" noProof="1">
                <a:latin typeface="+mn-lt"/>
              </a:rPr>
            </a:br>
            <a:endParaRPr lang="hr-BA" altLang="sr-Latn-RS" sz="714" b="1" noProof="1">
              <a:latin typeface="+mn-lt"/>
            </a:endParaRPr>
          </a:p>
          <a:p>
            <a:pPr marL="163289" indent="-163289">
              <a:spcBef>
                <a:spcPct val="0"/>
              </a:spcBef>
              <a:buFont typeface="+mj-lt"/>
              <a:buAutoNum type="arabicPeriod"/>
              <a:defRPr/>
            </a:pPr>
            <a:r>
              <a:rPr lang="hr-BA" altLang="sr-Latn-RS" sz="714" noProof="1">
                <a:latin typeface="+mn-lt"/>
              </a:rPr>
              <a:t>Obrazac</a:t>
            </a:r>
            <a:r>
              <a:rPr lang="hr-BA" altLang="sr-Latn-RS" sz="714" dirty="0">
                <a:latin typeface="+mn-lt"/>
              </a:rPr>
              <a:t> </a:t>
            </a:r>
            <a:r>
              <a:rPr lang="hr-BA" altLang="sr-Latn-RS" sz="714" noProof="1">
                <a:latin typeface="+mn-lt"/>
              </a:rPr>
              <a:t>brojnog stanj</a:t>
            </a:r>
            <a:r>
              <a:rPr lang="hr-BA" altLang="sr-Latn-RS" sz="714" dirty="0">
                <a:latin typeface="+mn-lt"/>
              </a:rPr>
              <a:t>a</a:t>
            </a:r>
            <a:r>
              <a:rPr lang="hr-BA" altLang="sr-Latn-RS" sz="714" noProof="1">
                <a:latin typeface="+mn-lt"/>
              </a:rPr>
              <a:t> (crvena kopija</a:t>
            </a:r>
            <a:r>
              <a:rPr lang="hr-BA" altLang="sr-Latn-RS" sz="714" dirty="0">
                <a:latin typeface="+mn-lt"/>
              </a:rPr>
              <a:t>/preslik</a:t>
            </a:r>
            <a:r>
              <a:rPr lang="hr-BA" altLang="sr-Latn-RS" sz="714" noProof="1">
                <a:latin typeface="+mn-lt"/>
              </a:rPr>
              <a:t>)</a:t>
            </a:r>
          </a:p>
        </p:txBody>
      </p:sp>
      <p:sp>
        <p:nvSpPr>
          <p:cNvPr id="8" name="Freeform 123"/>
          <p:cNvSpPr>
            <a:spLocks/>
          </p:cNvSpPr>
          <p:nvPr/>
        </p:nvSpPr>
        <p:spPr bwMode="auto">
          <a:xfrm>
            <a:off x="4820331" y="2842760"/>
            <a:ext cx="849312" cy="531812"/>
          </a:xfrm>
          <a:custGeom>
            <a:avLst/>
            <a:gdLst>
              <a:gd name="T0" fmla="*/ 2147483646 w 827"/>
              <a:gd name="T1" fmla="*/ 0 h 531"/>
              <a:gd name="T2" fmla="*/ 0 w 827"/>
              <a:gd name="T3" fmla="*/ 0 h 531"/>
              <a:gd name="T4" fmla="*/ 0 w 827"/>
              <a:gd name="T5" fmla="*/ 2147483646 h 531"/>
              <a:gd name="T6" fmla="*/ 2147483646 w 827"/>
              <a:gd name="T7" fmla="*/ 2147483646 h 531"/>
              <a:gd name="T8" fmla="*/ 2147483646 w 827"/>
              <a:gd name="T9" fmla="*/ 0 h 531"/>
              <a:gd name="T10" fmla="*/ 2147483646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68" name="Freeform 124"/>
          <p:cNvSpPr>
            <a:spLocks/>
          </p:cNvSpPr>
          <p:nvPr/>
        </p:nvSpPr>
        <p:spPr bwMode="auto">
          <a:xfrm>
            <a:off x="4857750" y="2877911"/>
            <a:ext cx="783545" cy="469446"/>
          </a:xfrm>
          <a:custGeom>
            <a:avLst/>
            <a:gdLst>
              <a:gd name="T0" fmla="*/ 2147483646 w 763"/>
              <a:gd name="T1" fmla="*/ 2147483646 h 469"/>
              <a:gd name="T2" fmla="*/ 2147483646 w 763"/>
              <a:gd name="T3" fmla="*/ 2147483646 h 469"/>
              <a:gd name="T4" fmla="*/ 2147483646 w 763"/>
              <a:gd name="T5" fmla="*/ 2147483646 h 469"/>
              <a:gd name="T6" fmla="*/ 2147483646 w 763"/>
              <a:gd name="T7" fmla="*/ 2147483646 h 469"/>
              <a:gd name="T8" fmla="*/ 2147483646 w 763"/>
              <a:gd name="T9" fmla="*/ 2147483646 h 469"/>
              <a:gd name="T10" fmla="*/ 2147483646 w 763"/>
              <a:gd name="T11" fmla="*/ 2147483646 h 469"/>
              <a:gd name="T12" fmla="*/ 2147483646 w 763"/>
              <a:gd name="T13" fmla="*/ 2147483646 h 469"/>
              <a:gd name="T14" fmla="*/ 2147483646 w 763"/>
              <a:gd name="T15" fmla="*/ 2147483646 h 469"/>
              <a:gd name="T16" fmla="*/ 2147483646 w 763"/>
              <a:gd name="T17" fmla="*/ 2147483646 h 469"/>
              <a:gd name="T18" fmla="*/ 2147483646 w 763"/>
              <a:gd name="T19" fmla="*/ 2147483646 h 469"/>
              <a:gd name="T20" fmla="*/ 2147483646 w 763"/>
              <a:gd name="T21" fmla="*/ 2147483646 h 469"/>
              <a:gd name="T22" fmla="*/ 2147483646 w 763"/>
              <a:gd name="T23" fmla="*/ 2147483646 h 469"/>
              <a:gd name="T24" fmla="*/ 2147483646 w 763"/>
              <a:gd name="T25" fmla="*/ 2147483646 h 469"/>
              <a:gd name="T26" fmla="*/ 2147483646 w 763"/>
              <a:gd name="T27" fmla="*/ 2147483646 h 469"/>
              <a:gd name="T28" fmla="*/ 2147483646 w 763"/>
              <a:gd name="T29" fmla="*/ 2147483646 h 469"/>
              <a:gd name="T30" fmla="*/ 2147483646 w 763"/>
              <a:gd name="T31" fmla="*/ 2147483646 h 469"/>
              <a:gd name="T32" fmla="*/ 2147483646 w 763"/>
              <a:gd name="T33" fmla="*/ 2147483646 h 469"/>
              <a:gd name="T34" fmla="*/ 2147483646 w 763"/>
              <a:gd name="T35" fmla="*/ 2147483646 h 469"/>
              <a:gd name="T36" fmla="*/ 0 w 763"/>
              <a:gd name="T37" fmla="*/ 2147483646 h 469"/>
              <a:gd name="T38" fmla="*/ 0 w 763"/>
              <a:gd name="T39" fmla="*/ 2147483646 h 469"/>
              <a:gd name="T40" fmla="*/ 2147483646 w 763"/>
              <a:gd name="T41" fmla="*/ 0 h 469"/>
              <a:gd name="T42" fmla="*/ 2147483646 w 763"/>
              <a:gd name="T43" fmla="*/ 0 h 469"/>
              <a:gd name="T44" fmla="*/ 2147483646 w 763"/>
              <a:gd name="T45" fmla="*/ 0 h 469"/>
              <a:gd name="T46" fmla="*/ 2147483646 w 763"/>
              <a:gd name="T47" fmla="*/ 0 h 469"/>
              <a:gd name="T48" fmla="*/ 2147483646 w 763"/>
              <a:gd name="T49" fmla="*/ 0 h 469"/>
              <a:gd name="T50" fmla="*/ 2147483646 w 763"/>
              <a:gd name="T51" fmla="*/ 0 h 469"/>
              <a:gd name="T52" fmla="*/ 2147483646 w 763"/>
              <a:gd name="T53" fmla="*/ 0 h 469"/>
              <a:gd name="T54" fmla="*/ 2147483646 w 763"/>
              <a:gd name="T55" fmla="*/ 0 h 469"/>
              <a:gd name="T56" fmla="*/ 2147483646 w 763"/>
              <a:gd name="T57" fmla="*/ 0 h 469"/>
              <a:gd name="T58" fmla="*/ 2147483646 w 763"/>
              <a:gd name="T59" fmla="*/ 0 h 469"/>
              <a:gd name="T60" fmla="*/ 2147483646 w 763"/>
              <a:gd name="T61" fmla="*/ 0 h 469"/>
              <a:gd name="T62" fmla="*/ 2147483646 w 763"/>
              <a:gd name="T63" fmla="*/ 0 h 469"/>
              <a:gd name="T64" fmla="*/ 2147483646 w 763"/>
              <a:gd name="T65" fmla="*/ 0 h 469"/>
              <a:gd name="T66" fmla="*/ 2147483646 w 763"/>
              <a:gd name="T67" fmla="*/ 0 h 469"/>
              <a:gd name="T68" fmla="*/ 2147483646 w 763"/>
              <a:gd name="T69" fmla="*/ 0 h 469"/>
              <a:gd name="T70" fmla="*/ 2147483646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69" name="Freeform 125"/>
          <p:cNvSpPr>
            <a:spLocks/>
          </p:cNvSpPr>
          <p:nvPr/>
        </p:nvSpPr>
        <p:spPr bwMode="auto">
          <a:xfrm>
            <a:off x="4833938" y="2860902"/>
            <a:ext cx="824366" cy="502330"/>
          </a:xfrm>
          <a:custGeom>
            <a:avLst/>
            <a:gdLst>
              <a:gd name="T0" fmla="*/ 2147483646 w 803"/>
              <a:gd name="T1" fmla="*/ 2147483646 h 503"/>
              <a:gd name="T2" fmla="*/ 2147483646 w 803"/>
              <a:gd name="T3" fmla="*/ 2147483646 h 503"/>
              <a:gd name="T4" fmla="*/ 2147483646 w 803"/>
              <a:gd name="T5" fmla="*/ 2147483646 h 503"/>
              <a:gd name="T6" fmla="*/ 2147483646 w 803"/>
              <a:gd name="T7" fmla="*/ 2147483646 h 503"/>
              <a:gd name="T8" fmla="*/ 2147483646 w 803"/>
              <a:gd name="T9" fmla="*/ 2147483646 h 503"/>
              <a:gd name="T10" fmla="*/ 2147483646 w 803"/>
              <a:gd name="T11" fmla="*/ 2147483646 h 503"/>
              <a:gd name="T12" fmla="*/ 2147483646 w 803"/>
              <a:gd name="T13" fmla="*/ 2147483646 h 503"/>
              <a:gd name="T14" fmla="*/ 2147483646 w 803"/>
              <a:gd name="T15" fmla="*/ 2147483646 h 503"/>
              <a:gd name="T16" fmla="*/ 2147483646 w 803"/>
              <a:gd name="T17" fmla="*/ 2147483646 h 503"/>
              <a:gd name="T18" fmla="*/ 2147483646 w 803"/>
              <a:gd name="T19" fmla="*/ 2147483646 h 503"/>
              <a:gd name="T20" fmla="*/ 2147483646 w 803"/>
              <a:gd name="T21" fmla="*/ 2147483646 h 503"/>
              <a:gd name="T22" fmla="*/ 2147483646 w 803"/>
              <a:gd name="T23" fmla="*/ 2147483646 h 503"/>
              <a:gd name="T24" fmla="*/ 2147483646 w 803"/>
              <a:gd name="T25" fmla="*/ 2147483646 h 503"/>
              <a:gd name="T26" fmla="*/ 2147483646 w 803"/>
              <a:gd name="T27" fmla="*/ 2147483646 h 503"/>
              <a:gd name="T28" fmla="*/ 2147483646 w 803"/>
              <a:gd name="T29" fmla="*/ 2147483646 h 503"/>
              <a:gd name="T30" fmla="*/ 2147483646 w 803"/>
              <a:gd name="T31" fmla="*/ 2147483646 h 503"/>
              <a:gd name="T32" fmla="*/ 2147483646 w 803"/>
              <a:gd name="T33" fmla="*/ 2147483646 h 503"/>
              <a:gd name="T34" fmla="*/ 2147483646 w 803"/>
              <a:gd name="T35" fmla="*/ 2147483646 h 503"/>
              <a:gd name="T36" fmla="*/ 2147483646 w 803"/>
              <a:gd name="T37" fmla="*/ 2147483646 h 503"/>
              <a:gd name="T38" fmla="*/ 2147483646 w 803"/>
              <a:gd name="T39" fmla="*/ 2147483646 h 503"/>
              <a:gd name="T40" fmla="*/ 2147483646 w 803"/>
              <a:gd name="T41" fmla="*/ 2147483646 h 503"/>
              <a:gd name="T42" fmla="*/ 2147483646 w 803"/>
              <a:gd name="T43" fmla="*/ 2147483646 h 503"/>
              <a:gd name="T44" fmla="*/ 2147483646 w 803"/>
              <a:gd name="T45" fmla="*/ 2147483646 h 503"/>
              <a:gd name="T46" fmla="*/ 2147483646 w 803"/>
              <a:gd name="T47" fmla="*/ 2147483646 h 503"/>
              <a:gd name="T48" fmla="*/ 2147483646 w 803"/>
              <a:gd name="T49" fmla="*/ 2147483646 h 503"/>
              <a:gd name="T50" fmla="*/ 2147483646 w 803"/>
              <a:gd name="T51" fmla="*/ 2147483646 h 503"/>
              <a:gd name="T52" fmla="*/ 2147483646 w 803"/>
              <a:gd name="T53" fmla="*/ 2147483646 h 503"/>
              <a:gd name="T54" fmla="*/ 2147483646 w 803"/>
              <a:gd name="T55" fmla="*/ 2147483646 h 503"/>
              <a:gd name="T56" fmla="*/ 2147483646 w 803"/>
              <a:gd name="T57" fmla="*/ 0 h 503"/>
              <a:gd name="T58" fmla="*/ 2147483646 w 803"/>
              <a:gd name="T59" fmla="*/ 2147483646 h 503"/>
              <a:gd name="T60" fmla="*/ 2147483646 w 803"/>
              <a:gd name="T61" fmla="*/ 2147483646 h 503"/>
              <a:gd name="T62" fmla="*/ 0 w 803"/>
              <a:gd name="T63" fmla="*/ 2147483646 h 503"/>
              <a:gd name="T64" fmla="*/ 2147483646 w 803"/>
              <a:gd name="T65" fmla="*/ 2147483646 h 503"/>
              <a:gd name="T66" fmla="*/ 2147483646 w 803"/>
              <a:gd name="T67" fmla="*/ 2147483646 h 503"/>
              <a:gd name="T68" fmla="*/ 2147483646 w 803"/>
              <a:gd name="T69" fmla="*/ 2147483646 h 503"/>
              <a:gd name="T70" fmla="*/ 2147483646 w 803"/>
              <a:gd name="T71" fmla="*/ 2147483646 h 503"/>
              <a:gd name="T72" fmla="*/ 2147483646 w 803"/>
              <a:gd name="T73" fmla="*/ 2147483646 h 503"/>
              <a:gd name="T74" fmla="*/ 2147483646 w 803"/>
              <a:gd name="T75" fmla="*/ 2147483646 h 503"/>
              <a:gd name="T76" fmla="*/ 2147483646 w 803"/>
              <a:gd name="T77" fmla="*/ 2147483646 h 503"/>
              <a:gd name="T78" fmla="*/ 2147483646 w 803"/>
              <a:gd name="T79" fmla="*/ 2147483646 h 503"/>
              <a:gd name="T80" fmla="*/ 2147483646 w 803"/>
              <a:gd name="T81" fmla="*/ 2147483646 h 503"/>
              <a:gd name="T82" fmla="*/ 2147483646 w 803"/>
              <a:gd name="T83" fmla="*/ 2147483646 h 503"/>
              <a:gd name="T84" fmla="*/ 2147483646 w 803"/>
              <a:gd name="T85" fmla="*/ 2147483646 h 503"/>
              <a:gd name="T86" fmla="*/ 2147483646 w 803"/>
              <a:gd name="T87" fmla="*/ 2147483646 h 503"/>
              <a:gd name="T88" fmla="*/ 2147483646 w 803"/>
              <a:gd name="T89" fmla="*/ 2147483646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70" name="Rectangle 143"/>
          <p:cNvSpPr>
            <a:spLocks noChangeArrowheads="1"/>
          </p:cNvSpPr>
          <p:nvPr/>
        </p:nvSpPr>
        <p:spPr bwMode="auto">
          <a:xfrm>
            <a:off x="489857" y="1469571"/>
            <a:ext cx="3755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4" name="Text Box 145"/>
          <p:cNvSpPr txBox="1">
            <a:spLocks noChangeArrowheads="1"/>
          </p:cNvSpPr>
          <p:nvPr/>
        </p:nvSpPr>
        <p:spPr bwMode="auto">
          <a:xfrm>
            <a:off x="489857" y="1524000"/>
            <a:ext cx="1469571"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a:solidFill>
                  <a:schemeClr val="tx1"/>
                </a:solidFill>
                <a:latin typeface="Verdana" panose="020B0604030504040204" pitchFamily="34" charset="0"/>
                <a:cs typeface="Arial" panose="020B0604020202020204" pitchFamily="34" charset="0"/>
              </a:defRPr>
            </a:lvl1pPr>
            <a:lvl2pPr marL="742950" indent="-285750" defTabSz="1279525" eaLnBrk="0" hangingPunct="0">
              <a:defRPr sz="2500">
                <a:solidFill>
                  <a:schemeClr val="tx1"/>
                </a:solidFill>
                <a:latin typeface="Verdana" panose="020B0604030504040204" pitchFamily="34" charset="0"/>
                <a:cs typeface="Arial" panose="020B0604020202020204" pitchFamily="34" charset="0"/>
              </a:defRPr>
            </a:lvl2pPr>
            <a:lvl3pPr marL="1143000" indent="-228600" defTabSz="1279525" eaLnBrk="0" hangingPunct="0">
              <a:defRPr sz="2500">
                <a:solidFill>
                  <a:schemeClr val="tx1"/>
                </a:solidFill>
                <a:latin typeface="Verdana" panose="020B0604030504040204" pitchFamily="34" charset="0"/>
                <a:cs typeface="Arial" panose="020B0604020202020204" pitchFamily="34" charset="0"/>
              </a:defRPr>
            </a:lvl3pPr>
            <a:lvl4pPr marL="1600200" indent="-228600" defTabSz="1279525" eaLnBrk="0" hangingPunct="0">
              <a:defRPr sz="2500">
                <a:solidFill>
                  <a:schemeClr val="tx1"/>
                </a:solidFill>
                <a:latin typeface="Verdana" panose="020B0604030504040204" pitchFamily="34" charset="0"/>
                <a:cs typeface="Arial" panose="020B0604020202020204" pitchFamily="34" charset="0"/>
              </a:defRPr>
            </a:lvl4pPr>
            <a:lvl5pPr marL="2057400" indent="-228600" defTabSz="1279525" eaLnBrk="0" hangingPunct="0">
              <a:defRPr sz="25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9pPr>
          </a:lstStyle>
          <a:p>
            <a:pPr eaLnBrk="1" hangingPunct="1">
              <a:spcBef>
                <a:spcPct val="50000"/>
              </a:spcBef>
              <a:defRPr/>
            </a:pPr>
            <a:r>
              <a:rPr lang="hr-BA" altLang="sr-Latn-RS" sz="714" i="1" dirty="0">
                <a:solidFill>
                  <a:schemeClr val="accent2"/>
                </a:solidFill>
                <a:latin typeface="+mj-lt"/>
              </a:rPr>
              <a:t>Crvena zaštitna vreća</a:t>
            </a:r>
            <a:endParaRPr lang="en-US" altLang="sr-Latn-RS" sz="714" i="1" dirty="0">
              <a:solidFill>
                <a:schemeClr val="accent2"/>
              </a:solidFill>
              <a:latin typeface="+mj-lt"/>
            </a:endParaRPr>
          </a:p>
        </p:txBody>
      </p:sp>
      <p:sp>
        <p:nvSpPr>
          <p:cNvPr id="2072" name="Freeform 146"/>
          <p:cNvSpPr>
            <a:spLocks/>
          </p:cNvSpPr>
          <p:nvPr/>
        </p:nvSpPr>
        <p:spPr bwMode="auto">
          <a:xfrm>
            <a:off x="544286" y="1687286"/>
            <a:ext cx="816429" cy="720045"/>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147483646 h 2304"/>
              <a:gd name="T96" fmla="*/ 2147483646 w 2196"/>
              <a:gd name="T97" fmla="*/ 0 h 2304"/>
              <a:gd name="T98" fmla="*/ 2147483646 w 2196"/>
              <a:gd name="T99" fmla="*/ 2147483646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rgbClr val="FF0000"/>
          </a:solidFill>
          <a:ln w="9525">
            <a:solidFill>
              <a:schemeClr val="tx1"/>
            </a:solidFill>
            <a:round/>
            <a:headEnd/>
            <a:tailEnd/>
          </a:ln>
        </p:spPr>
        <p:txBody>
          <a:bodyPr/>
          <a:lstStyle/>
          <a:p>
            <a:endParaRPr lang="en-US" sz="1286"/>
          </a:p>
        </p:txBody>
      </p:sp>
      <p:sp>
        <p:nvSpPr>
          <p:cNvPr id="2084" name="Text Box 148"/>
          <p:cNvSpPr txBox="1">
            <a:spLocks noChangeArrowheads="1"/>
          </p:cNvSpPr>
          <p:nvPr/>
        </p:nvSpPr>
        <p:spPr bwMode="auto">
          <a:xfrm>
            <a:off x="1415143" y="1779134"/>
            <a:ext cx="2843893" cy="64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marL="163289" indent="-163289">
              <a:spcBef>
                <a:spcPct val="0"/>
              </a:spcBef>
              <a:buFontTx/>
              <a:buAutoNum type="arabicPeriod"/>
              <a:defRPr/>
            </a:pPr>
            <a:r>
              <a:rPr lang="en-US" altLang="sr-Latn-RS" sz="714" dirty="0" err="1">
                <a:latin typeface="+mn-lt"/>
              </a:rPr>
              <a:t>Prebrojan</a:t>
            </a:r>
            <a:r>
              <a:rPr lang="bs-Latn-BA" altLang="sr-Latn-RS" sz="714" dirty="0">
                <a:latin typeface="+mn-lt"/>
              </a:rPr>
              <a:t>e</a:t>
            </a:r>
            <a:r>
              <a:rPr lang="en-US" altLang="sr-Latn-RS" sz="714" dirty="0">
                <a:latin typeface="+mn-lt"/>
              </a:rPr>
              <a:t> </a:t>
            </a:r>
            <a:r>
              <a:rPr lang="bs-Latn-BA" altLang="sr-Latn-RS" sz="714" dirty="0">
                <a:latin typeface="+mn-lt"/>
              </a:rPr>
              <a:t>koverte sa setovima</a:t>
            </a:r>
            <a:r>
              <a:rPr lang="en-US" altLang="sr-Latn-RS" sz="714" dirty="0">
                <a:latin typeface="+mn-lt"/>
              </a:rPr>
              <a:t> </a:t>
            </a:r>
            <a:r>
              <a:rPr lang="en-US" altLang="sr-Latn-RS" sz="714" dirty="0" err="1">
                <a:latin typeface="+mn-lt"/>
              </a:rPr>
              <a:t>glasački</a:t>
            </a:r>
            <a:r>
              <a:rPr lang="bs-Latn-BA" altLang="sr-Latn-RS" sz="714" dirty="0">
                <a:latin typeface="+mn-lt"/>
              </a:rPr>
              <a:t>h</a:t>
            </a:r>
            <a:r>
              <a:rPr lang="en-US" altLang="sr-Latn-RS" sz="714" dirty="0">
                <a:latin typeface="+mn-lt"/>
              </a:rPr>
              <a:t> </a:t>
            </a:r>
            <a:r>
              <a:rPr lang="en-US" altLang="sr-Latn-RS" sz="714" dirty="0" err="1">
                <a:latin typeface="+mn-lt"/>
              </a:rPr>
              <a:t>listić</a:t>
            </a:r>
            <a:r>
              <a:rPr lang="bs-Latn-BA" altLang="sr-Latn-RS" sz="714" dirty="0">
                <a:latin typeface="+mn-lt"/>
              </a:rPr>
              <a:t>a uvezane po izbornim jedinicama</a:t>
            </a:r>
          </a:p>
          <a:p>
            <a:pPr eaLnBrk="1" hangingPunct="1">
              <a:spcBef>
                <a:spcPct val="0"/>
              </a:spcBef>
              <a:buFontTx/>
              <a:buNone/>
              <a:defRPr/>
            </a:pPr>
            <a:endParaRPr lang="en-US" altLang="sr-Latn-RS" sz="714" dirty="0">
              <a:latin typeface="+mn-lt"/>
            </a:endParaRPr>
          </a:p>
          <a:p>
            <a:pPr eaLnBrk="1" hangingPunct="1">
              <a:spcBef>
                <a:spcPct val="0"/>
              </a:spcBef>
              <a:buFontTx/>
              <a:buNone/>
              <a:defRPr/>
            </a:pPr>
            <a:r>
              <a:rPr lang="en-US" altLang="sr-Latn-RS" sz="714" dirty="0">
                <a:latin typeface="+mn-lt"/>
              </a:rPr>
              <a:t>2. </a:t>
            </a:r>
            <a:r>
              <a:rPr lang="bs-Latn-BA" altLang="sr-Latn-RS" sz="714" dirty="0">
                <a:latin typeface="+mn-lt"/>
              </a:rPr>
              <a:t>Obrazac brojnog stanja</a:t>
            </a:r>
            <a:r>
              <a:rPr lang="hr-BA" altLang="sr-Latn-RS" sz="714" dirty="0">
                <a:latin typeface="+mn-lt"/>
              </a:rPr>
              <a:t> </a:t>
            </a:r>
            <a:r>
              <a:rPr lang="en-US" altLang="sr-Latn-RS" sz="714" dirty="0">
                <a:latin typeface="+mn-lt"/>
              </a:rPr>
              <a:t>(</a:t>
            </a:r>
            <a:r>
              <a:rPr lang="en-US" altLang="sr-Latn-RS" sz="714" dirty="0" err="1">
                <a:latin typeface="+mn-lt"/>
              </a:rPr>
              <a:t>plava</a:t>
            </a:r>
            <a:r>
              <a:rPr lang="en-US" altLang="sr-Latn-RS" sz="714" dirty="0">
                <a:latin typeface="+mn-lt"/>
              </a:rPr>
              <a:t> </a:t>
            </a:r>
            <a:r>
              <a:rPr lang="en-US" altLang="sr-Latn-RS" sz="714" dirty="0" err="1">
                <a:latin typeface="+mn-lt"/>
              </a:rPr>
              <a:t>kopija</a:t>
            </a:r>
            <a:r>
              <a:rPr lang="hr-BA" altLang="sr-Latn-RS" sz="714" dirty="0">
                <a:latin typeface="+mn-lt"/>
              </a:rPr>
              <a:t>/preslik</a:t>
            </a:r>
            <a:r>
              <a:rPr lang="en-US" altLang="sr-Latn-RS" sz="714" dirty="0">
                <a:latin typeface="+mn-lt"/>
              </a:rPr>
              <a:t>)</a:t>
            </a:r>
          </a:p>
          <a:p>
            <a:pPr eaLnBrk="1" hangingPunct="1">
              <a:spcBef>
                <a:spcPct val="0"/>
              </a:spcBef>
              <a:buFontTx/>
              <a:buNone/>
              <a:defRPr/>
            </a:pPr>
            <a:endParaRPr lang="en-US" altLang="sr-Latn-RS" sz="714" dirty="0">
              <a:latin typeface="+mn-lt"/>
            </a:endParaRPr>
          </a:p>
        </p:txBody>
      </p:sp>
    </p:spTree>
    <p:extLst>
      <p:ext uri="{BB962C8B-B14F-4D97-AF65-F5344CB8AC3E}">
        <p14:creationId xmlns:p14="http://schemas.microsoft.com/office/powerpoint/2010/main" val="5779328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5"/>
          <p:cNvSpPr txBox="1">
            <a:spLocks noChangeArrowheads="1"/>
          </p:cNvSpPr>
          <p:nvPr/>
        </p:nvSpPr>
        <p:spPr bwMode="auto">
          <a:xfrm>
            <a:off x="217714" y="108857"/>
            <a:ext cx="8763000" cy="6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lgn="ctr" eaLnBrk="1" hangingPunct="1">
              <a:spcBef>
                <a:spcPct val="50000"/>
              </a:spcBef>
              <a:buFontTx/>
              <a:buNone/>
            </a:pPr>
            <a:r>
              <a:rPr lang="hr-BA" altLang="en-US" sz="1714" b="1">
                <a:solidFill>
                  <a:schemeClr val="accent2"/>
                </a:solidFill>
                <a:latin typeface="Arial" panose="020B0604020202020204" pitchFamily="34" charset="0"/>
              </a:rPr>
              <a:t>Шема паковања </a:t>
            </a:r>
            <a:r>
              <a:rPr lang="bs-Cyrl-BA" altLang="en-US" sz="1714" b="1">
                <a:solidFill>
                  <a:schemeClr val="accent2"/>
                </a:solidFill>
                <a:latin typeface="Arial" panose="020B0604020202020204" pitchFamily="34" charset="0"/>
              </a:rPr>
              <a:t>изборног </a:t>
            </a:r>
            <a:r>
              <a:rPr lang="hr-BA" altLang="en-US" sz="1714" b="1">
                <a:solidFill>
                  <a:schemeClr val="accent2"/>
                </a:solidFill>
                <a:latin typeface="Arial" panose="020B0604020202020204" pitchFamily="34" charset="0"/>
              </a:rPr>
              <a:t>материјала </a:t>
            </a:r>
            <a:r>
              <a:rPr lang="bs-Cyrl-BA" altLang="en-US" sz="1714" b="1">
                <a:solidFill>
                  <a:schemeClr val="accent2"/>
                </a:solidFill>
                <a:latin typeface="Arial" panose="020B0604020202020204" pitchFamily="34" charset="0"/>
              </a:rPr>
              <a:t>на бирачком мјесту за гласање у одсуству</a:t>
            </a:r>
            <a:r>
              <a:rPr lang="hr-BA" altLang="sr-Latn-RS" sz="1714" b="1">
                <a:solidFill>
                  <a:schemeClr val="accent2"/>
                </a:solidFill>
                <a:latin typeface="Arial" panose="020B0604020202020204" pitchFamily="34" charset="0"/>
              </a:rPr>
              <a:t> </a:t>
            </a:r>
            <a:r>
              <a:rPr lang="bs-Cyrl-BA" altLang="sr-Latn-RS" sz="1714" b="1">
                <a:solidFill>
                  <a:schemeClr val="accent2"/>
                </a:solidFill>
                <a:latin typeface="Arial" panose="020B0604020202020204" pitchFamily="34" charset="0"/>
              </a:rPr>
              <a:t>у РС</a:t>
            </a:r>
            <a:endParaRPr lang="en-US" altLang="sr-Latn-RS" sz="1714" b="1">
              <a:solidFill>
                <a:schemeClr val="accent2"/>
              </a:solidFill>
              <a:latin typeface="Arial" panose="020B0604020202020204" pitchFamily="34" charset="0"/>
            </a:endParaRPr>
          </a:p>
        </p:txBody>
      </p:sp>
      <p:sp>
        <p:nvSpPr>
          <p:cNvPr id="2051" name="Rectangle 121"/>
          <p:cNvSpPr>
            <a:spLocks noChangeArrowheads="1"/>
          </p:cNvSpPr>
          <p:nvPr/>
        </p:nvSpPr>
        <p:spPr bwMode="auto">
          <a:xfrm>
            <a:off x="4708072" y="2612571"/>
            <a:ext cx="4136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5" name="Text Box 126"/>
          <p:cNvSpPr txBox="1">
            <a:spLocks noChangeArrowheads="1"/>
          </p:cNvSpPr>
          <p:nvPr/>
        </p:nvSpPr>
        <p:spPr bwMode="auto">
          <a:xfrm>
            <a:off x="5851072" y="2757715"/>
            <a:ext cx="2906259" cy="57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975" indent="4763"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indent="0">
              <a:buNone/>
              <a:defRPr/>
            </a:pPr>
            <a:r>
              <a:rPr lang="en-US" sz="714" b="1" dirty="0" err="1"/>
              <a:t>Коверта</a:t>
            </a:r>
            <a:r>
              <a:rPr lang="hr-BA" sz="714" b="1" dirty="0"/>
              <a:t>/куверта за предсједника изборне комисије:</a:t>
            </a:r>
            <a:endParaRPr lang="en-US" sz="714" dirty="0"/>
          </a:p>
          <a:p>
            <a:pPr marL="201843" indent="-163289">
              <a:buFont typeface="+mj-lt"/>
              <a:buAutoNum type="arabicPeriod"/>
              <a:defRPr/>
            </a:pPr>
            <a:r>
              <a:rPr lang="hr-BA" sz="714" dirty="0"/>
              <a:t>Образац бројног стања (зелена копија)</a:t>
            </a:r>
            <a:endParaRPr lang="en-US" sz="714" dirty="0"/>
          </a:p>
          <a:p>
            <a:pPr marL="201843" indent="-163289">
              <a:buFont typeface="+mj-lt"/>
              <a:buAutoNum type="arabicPeriod"/>
              <a:defRPr/>
            </a:pPr>
            <a:r>
              <a:rPr lang="hr-BA" sz="714" dirty="0"/>
              <a:t>Записник о раду бирачког одбора (зелена копија)</a:t>
            </a:r>
            <a:endParaRPr lang="en-US" sz="714" dirty="0"/>
          </a:p>
        </p:txBody>
      </p:sp>
      <p:sp>
        <p:nvSpPr>
          <p:cNvPr id="2053" name="Text Box 137"/>
          <p:cNvSpPr txBox="1">
            <a:spLocks noChangeArrowheads="1"/>
          </p:cNvSpPr>
          <p:nvPr/>
        </p:nvSpPr>
        <p:spPr bwMode="auto">
          <a:xfrm>
            <a:off x="4708072" y="3932465"/>
            <a:ext cx="4136571" cy="883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pPr>
            <a:r>
              <a:rPr lang="hr-BA" altLang="en-US" sz="1714" b="1">
                <a:solidFill>
                  <a:srgbClr val="FF0000"/>
                </a:solidFill>
              </a:rPr>
              <a:t>Напомена: На сваку врећу потребно је написати број бирачког мјеста!!</a:t>
            </a:r>
            <a:endParaRPr lang="en-US" altLang="sr-Latn-RS" sz="1714" b="1">
              <a:solidFill>
                <a:srgbClr val="FF0000"/>
              </a:solidFill>
              <a:latin typeface="Arial" panose="020B0604020202020204" pitchFamily="34" charset="0"/>
            </a:endParaRPr>
          </a:p>
        </p:txBody>
      </p:sp>
      <p:sp>
        <p:nvSpPr>
          <p:cNvPr id="2054" name="Rectangle 81"/>
          <p:cNvSpPr>
            <a:spLocks noChangeArrowheads="1"/>
          </p:cNvSpPr>
          <p:nvPr/>
        </p:nvSpPr>
        <p:spPr bwMode="auto">
          <a:xfrm>
            <a:off x="489857" y="3755571"/>
            <a:ext cx="3755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5" name="Rectangle 51"/>
          <p:cNvSpPr>
            <a:spLocks noChangeArrowheads="1"/>
          </p:cNvSpPr>
          <p:nvPr/>
        </p:nvSpPr>
        <p:spPr bwMode="auto">
          <a:xfrm>
            <a:off x="381000" y="1306286"/>
            <a:ext cx="4136571" cy="3646714"/>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6" name="Text Box 54"/>
          <p:cNvSpPr txBox="1">
            <a:spLocks noChangeArrowheads="1"/>
          </p:cNvSpPr>
          <p:nvPr/>
        </p:nvSpPr>
        <p:spPr bwMode="auto">
          <a:xfrm>
            <a:off x="489857" y="1632857"/>
            <a:ext cx="3537857"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pPr>
            <a:endParaRPr lang="sr-Latn-CS" altLang="sr-Latn-RS" sz="1786"/>
          </a:p>
        </p:txBody>
      </p:sp>
      <p:sp>
        <p:nvSpPr>
          <p:cNvPr id="2057" name="Rectangle 56"/>
          <p:cNvSpPr>
            <a:spLocks noChangeArrowheads="1"/>
          </p:cNvSpPr>
          <p:nvPr/>
        </p:nvSpPr>
        <p:spPr bwMode="auto">
          <a:xfrm>
            <a:off x="489857" y="2612571"/>
            <a:ext cx="3755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8" name="Freeform 57"/>
          <p:cNvSpPr>
            <a:spLocks/>
          </p:cNvSpPr>
          <p:nvPr/>
        </p:nvSpPr>
        <p:spPr bwMode="auto">
          <a:xfrm>
            <a:off x="598714" y="3973286"/>
            <a:ext cx="816429" cy="720045"/>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147483646 h 2304"/>
              <a:gd name="T96" fmla="*/ 2147483646 w 2196"/>
              <a:gd name="T97" fmla="*/ 0 h 2304"/>
              <a:gd name="T98" fmla="*/ 2147483646 w 2196"/>
              <a:gd name="T99" fmla="*/ 2147483646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286"/>
          </a:p>
        </p:txBody>
      </p:sp>
      <p:sp>
        <p:nvSpPr>
          <p:cNvPr id="2059" name="Text Box 70"/>
          <p:cNvSpPr txBox="1">
            <a:spLocks noChangeArrowheads="1"/>
          </p:cNvSpPr>
          <p:nvPr/>
        </p:nvSpPr>
        <p:spPr bwMode="auto">
          <a:xfrm>
            <a:off x="489857" y="2612572"/>
            <a:ext cx="2013857"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spcBef>
                <a:spcPct val="0"/>
              </a:spcBef>
              <a:buFontTx/>
              <a:buNone/>
            </a:pPr>
            <a:r>
              <a:rPr lang="hr-BA" altLang="en-US" sz="714" i="1">
                <a:solidFill>
                  <a:schemeClr val="accent2"/>
                </a:solidFill>
              </a:rPr>
              <a:t>Провидна заштитна врећа (ВЕЋА)</a:t>
            </a:r>
            <a:endParaRPr lang="en-US" altLang="en-US" sz="714">
              <a:solidFill>
                <a:schemeClr val="accent2"/>
              </a:solidFill>
            </a:endParaRPr>
          </a:p>
        </p:txBody>
      </p:sp>
      <p:sp>
        <p:nvSpPr>
          <p:cNvPr id="2060" name="Text Box 59"/>
          <p:cNvSpPr txBox="1">
            <a:spLocks noChangeArrowheads="1"/>
          </p:cNvSpPr>
          <p:nvPr/>
        </p:nvSpPr>
        <p:spPr bwMode="auto">
          <a:xfrm>
            <a:off x="1483179" y="4028849"/>
            <a:ext cx="2775857" cy="57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buFont typeface="Verdana" panose="020B0604030504040204" pitchFamily="34" charset="0"/>
              <a:buAutoNum type="arabicPeriod"/>
            </a:pPr>
            <a:r>
              <a:rPr lang="bs-Latn-BA" altLang="en-US" sz="714"/>
              <a:t>Образац бројног стања (оригинал у корицама)</a:t>
            </a:r>
            <a:endParaRPr lang="en-US" altLang="en-US" sz="714"/>
          </a:p>
          <a:p>
            <a:pPr>
              <a:buFont typeface="Verdana" panose="020B0604030504040204" pitchFamily="34" charset="0"/>
              <a:buAutoNum type="arabicPeriod"/>
            </a:pPr>
            <a:r>
              <a:rPr lang="bs-Latn-BA" altLang="en-US" sz="714"/>
              <a:t>Записник о раду бирачког одбора (оригинал у корицама)</a:t>
            </a:r>
            <a:endParaRPr lang="en-US" altLang="en-US" sz="714"/>
          </a:p>
          <a:p>
            <a:pPr>
              <a:buFont typeface="Verdana" panose="020B0604030504040204" pitchFamily="34" charset="0"/>
              <a:buAutoNum type="arabicPeriod"/>
            </a:pPr>
            <a:r>
              <a:rPr lang="bs-Cyrl-BA" altLang="en-US" sz="714"/>
              <a:t>Извод из Централног бирачког списка</a:t>
            </a:r>
            <a:endParaRPr lang="en-US" altLang="en-US" sz="714"/>
          </a:p>
        </p:txBody>
      </p:sp>
      <p:sp>
        <p:nvSpPr>
          <p:cNvPr id="2061" name="Text Box 72"/>
          <p:cNvSpPr txBox="1">
            <a:spLocks noChangeArrowheads="1"/>
          </p:cNvSpPr>
          <p:nvPr/>
        </p:nvSpPr>
        <p:spPr bwMode="auto">
          <a:xfrm>
            <a:off x="544286" y="3810000"/>
            <a:ext cx="3320143"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spcBef>
                <a:spcPct val="0"/>
              </a:spcBef>
              <a:buFontTx/>
              <a:buNone/>
            </a:pPr>
            <a:r>
              <a:rPr lang="hr-BA" altLang="en-US" sz="714" i="1">
                <a:solidFill>
                  <a:schemeClr val="accent2"/>
                </a:solidFill>
              </a:rPr>
              <a:t>Провидна заштитна врећа (МАЊА)</a:t>
            </a:r>
            <a:endParaRPr lang="en-US" altLang="en-US" sz="714">
              <a:solidFill>
                <a:schemeClr val="accent2"/>
              </a:solidFill>
            </a:endParaRPr>
          </a:p>
        </p:txBody>
      </p:sp>
      <p:sp>
        <p:nvSpPr>
          <p:cNvPr id="2062" name="Freeform 95"/>
          <p:cNvSpPr>
            <a:spLocks/>
          </p:cNvSpPr>
          <p:nvPr/>
        </p:nvSpPr>
        <p:spPr bwMode="auto">
          <a:xfrm>
            <a:off x="544286" y="2830286"/>
            <a:ext cx="816429" cy="720045"/>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147483646 h 2304"/>
              <a:gd name="T96" fmla="*/ 2147483646 w 2196"/>
              <a:gd name="T97" fmla="*/ 0 h 2304"/>
              <a:gd name="T98" fmla="*/ 2147483646 w 2196"/>
              <a:gd name="T99" fmla="*/ 2147483646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chemeClr val="bg1"/>
          </a:solidFill>
          <a:ln w="19050">
            <a:solidFill>
              <a:srgbClr val="000000"/>
            </a:solidFill>
            <a:round/>
            <a:headEnd/>
            <a:tailEnd/>
          </a:ln>
        </p:spPr>
        <p:txBody>
          <a:bodyPr/>
          <a:lstStyle/>
          <a:p>
            <a:endParaRPr lang="en-US" sz="1286"/>
          </a:p>
        </p:txBody>
      </p:sp>
      <p:sp>
        <p:nvSpPr>
          <p:cNvPr id="2063" name="Text Box 96"/>
          <p:cNvSpPr txBox="1">
            <a:spLocks noChangeArrowheads="1"/>
          </p:cNvSpPr>
          <p:nvPr/>
        </p:nvSpPr>
        <p:spPr bwMode="auto">
          <a:xfrm>
            <a:off x="1360714" y="2866572"/>
            <a:ext cx="2830286" cy="57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buFont typeface="Verdana" panose="020B0604030504040204" pitchFamily="34" charset="0"/>
              <a:buAutoNum type="arabicPeriod"/>
            </a:pPr>
            <a:r>
              <a:rPr lang="bs-Latn-BA" altLang="en-US" sz="714"/>
              <a:t>Неискориштене коверте са сетовима гласачких листића, упаковане у оригиналне кутије</a:t>
            </a:r>
          </a:p>
          <a:p>
            <a:pPr>
              <a:buFont typeface="Verdana" panose="020B0604030504040204" pitchFamily="34" charset="0"/>
              <a:buAutoNum type="arabicPeriod"/>
            </a:pPr>
            <a:endParaRPr lang="en-US" altLang="en-US" sz="714"/>
          </a:p>
          <a:p>
            <a:pPr>
              <a:buFont typeface="Verdana" panose="020B0604030504040204" pitchFamily="34" charset="0"/>
              <a:buAutoNum type="arabicPeriod"/>
            </a:pPr>
            <a:r>
              <a:rPr lang="bs-Latn-BA" altLang="en-US" sz="714"/>
              <a:t>Оштећене коверте са сетовима гласачких листића</a:t>
            </a:r>
            <a:endParaRPr lang="en-US" altLang="en-US" sz="714"/>
          </a:p>
        </p:txBody>
      </p:sp>
      <p:sp>
        <p:nvSpPr>
          <p:cNvPr id="2064" name="Rectangle 114"/>
          <p:cNvSpPr>
            <a:spLocks noChangeArrowheads="1"/>
          </p:cNvSpPr>
          <p:nvPr/>
        </p:nvSpPr>
        <p:spPr bwMode="auto">
          <a:xfrm>
            <a:off x="4735286" y="1306286"/>
            <a:ext cx="4136571" cy="1088571"/>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grpSp>
        <p:nvGrpSpPr>
          <p:cNvPr id="2065" name="Group 115"/>
          <p:cNvGrpSpPr>
            <a:grpSpLocks/>
          </p:cNvGrpSpPr>
          <p:nvPr/>
        </p:nvGrpSpPr>
        <p:grpSpPr bwMode="auto">
          <a:xfrm>
            <a:off x="4839607" y="1607911"/>
            <a:ext cx="837974" cy="523875"/>
            <a:chOff x="8550" y="-1654"/>
            <a:chExt cx="816" cy="524"/>
          </a:xfrm>
        </p:grpSpPr>
        <p:sp>
          <p:nvSpPr>
            <p:cNvPr id="2074" name="Freeform 116"/>
            <p:cNvSpPr>
              <a:spLocks/>
            </p:cNvSpPr>
            <p:nvPr/>
          </p:nvSpPr>
          <p:spPr bwMode="auto">
            <a:xfrm>
              <a:off x="8550" y="-1654"/>
              <a:ext cx="816" cy="524"/>
            </a:xfrm>
            <a:custGeom>
              <a:avLst/>
              <a:gdLst>
                <a:gd name="T0" fmla="*/ 739 w 827"/>
                <a:gd name="T1" fmla="*/ 0 h 531"/>
                <a:gd name="T2" fmla="*/ 0 w 827"/>
                <a:gd name="T3" fmla="*/ 0 h 531"/>
                <a:gd name="T4" fmla="*/ 0 w 827"/>
                <a:gd name="T5" fmla="*/ 483 h 531"/>
                <a:gd name="T6" fmla="*/ 753 w 827"/>
                <a:gd name="T7" fmla="*/ 483 h 531"/>
                <a:gd name="T8" fmla="*/ 753 w 827"/>
                <a:gd name="T9" fmla="*/ 0 h 531"/>
                <a:gd name="T10" fmla="*/ 739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 name="Freeform 117"/>
            <p:cNvSpPr>
              <a:spLocks/>
            </p:cNvSpPr>
            <p:nvPr/>
          </p:nvSpPr>
          <p:spPr bwMode="auto">
            <a:xfrm>
              <a:off x="8589" y="-1623"/>
              <a:ext cx="753" cy="462"/>
            </a:xfrm>
            <a:custGeom>
              <a:avLst/>
              <a:gdLst>
                <a:gd name="T0" fmla="*/ 696 w 763"/>
                <a:gd name="T1" fmla="*/ 75 h 469"/>
                <a:gd name="T2" fmla="*/ 696 w 763"/>
                <a:gd name="T3" fmla="*/ 348 h 469"/>
                <a:gd name="T4" fmla="*/ 691 w 763"/>
                <a:gd name="T5" fmla="*/ 422 h 469"/>
                <a:gd name="T6" fmla="*/ 672 w 763"/>
                <a:gd name="T7" fmla="*/ 422 h 469"/>
                <a:gd name="T8" fmla="*/ 641 w 763"/>
                <a:gd name="T9" fmla="*/ 422 h 469"/>
                <a:gd name="T10" fmla="*/ 602 w 763"/>
                <a:gd name="T11" fmla="*/ 422 h 469"/>
                <a:gd name="T12" fmla="*/ 553 w 763"/>
                <a:gd name="T13" fmla="*/ 422 h 469"/>
                <a:gd name="T14" fmla="*/ 499 w 763"/>
                <a:gd name="T15" fmla="*/ 422 h 469"/>
                <a:gd name="T16" fmla="*/ 441 w 763"/>
                <a:gd name="T17" fmla="*/ 422 h 469"/>
                <a:gd name="T18" fmla="*/ 381 w 763"/>
                <a:gd name="T19" fmla="*/ 422 h 469"/>
                <a:gd name="T20" fmla="*/ 318 w 763"/>
                <a:gd name="T21" fmla="*/ 422 h 469"/>
                <a:gd name="T22" fmla="*/ 255 w 763"/>
                <a:gd name="T23" fmla="*/ 422 h 469"/>
                <a:gd name="T24" fmla="*/ 193 w 763"/>
                <a:gd name="T25" fmla="*/ 422 h 469"/>
                <a:gd name="T26" fmla="*/ 142 w 763"/>
                <a:gd name="T27" fmla="*/ 422 h 469"/>
                <a:gd name="T28" fmla="*/ 96 w 763"/>
                <a:gd name="T29" fmla="*/ 422 h 469"/>
                <a:gd name="T30" fmla="*/ 52 w 763"/>
                <a:gd name="T31" fmla="*/ 422 h 469"/>
                <a:gd name="T32" fmla="*/ 25 w 763"/>
                <a:gd name="T33" fmla="*/ 422 h 469"/>
                <a:gd name="T34" fmla="*/ 5 w 763"/>
                <a:gd name="T35" fmla="*/ 422 h 469"/>
                <a:gd name="T36" fmla="*/ 0 w 763"/>
                <a:gd name="T37" fmla="*/ 348 h 469"/>
                <a:gd name="T38" fmla="*/ 0 w 763"/>
                <a:gd name="T39" fmla="*/ 75 h 469"/>
                <a:gd name="T40" fmla="*/ 5 w 763"/>
                <a:gd name="T41" fmla="*/ 0 h 469"/>
                <a:gd name="T42" fmla="*/ 25 w 763"/>
                <a:gd name="T43" fmla="*/ 0 h 469"/>
                <a:gd name="T44" fmla="*/ 52 w 763"/>
                <a:gd name="T45" fmla="*/ 0 h 469"/>
                <a:gd name="T46" fmla="*/ 96 w 763"/>
                <a:gd name="T47" fmla="*/ 0 h 469"/>
                <a:gd name="T48" fmla="*/ 142 w 763"/>
                <a:gd name="T49" fmla="*/ 0 h 469"/>
                <a:gd name="T50" fmla="*/ 193 w 763"/>
                <a:gd name="T51" fmla="*/ 0 h 469"/>
                <a:gd name="T52" fmla="*/ 255 w 763"/>
                <a:gd name="T53" fmla="*/ 0 h 469"/>
                <a:gd name="T54" fmla="*/ 318 w 763"/>
                <a:gd name="T55" fmla="*/ 0 h 469"/>
                <a:gd name="T56" fmla="*/ 381 w 763"/>
                <a:gd name="T57" fmla="*/ 0 h 469"/>
                <a:gd name="T58" fmla="*/ 441 w 763"/>
                <a:gd name="T59" fmla="*/ 0 h 469"/>
                <a:gd name="T60" fmla="*/ 499 w 763"/>
                <a:gd name="T61" fmla="*/ 0 h 469"/>
                <a:gd name="T62" fmla="*/ 553 w 763"/>
                <a:gd name="T63" fmla="*/ 0 h 469"/>
                <a:gd name="T64" fmla="*/ 602 w 763"/>
                <a:gd name="T65" fmla="*/ 0 h 469"/>
                <a:gd name="T66" fmla="*/ 641 w 763"/>
                <a:gd name="T67" fmla="*/ 0 h 469"/>
                <a:gd name="T68" fmla="*/ 672 w 763"/>
                <a:gd name="T69" fmla="*/ 0 h 469"/>
                <a:gd name="T70" fmla="*/ 691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76" name="Freeform 118"/>
            <p:cNvSpPr>
              <a:spLocks/>
            </p:cNvSpPr>
            <p:nvPr/>
          </p:nvSpPr>
          <p:spPr bwMode="auto">
            <a:xfrm>
              <a:off x="8569" y="-1647"/>
              <a:ext cx="791" cy="495"/>
            </a:xfrm>
            <a:custGeom>
              <a:avLst/>
              <a:gdLst>
                <a:gd name="T0" fmla="*/ 723 w 803"/>
                <a:gd name="T1" fmla="*/ 433 h 503"/>
                <a:gd name="T2" fmla="*/ 528 w 803"/>
                <a:gd name="T3" fmla="*/ 135 h 503"/>
                <a:gd name="T4" fmla="*/ 714 w 803"/>
                <a:gd name="T5" fmla="*/ 26 h 503"/>
                <a:gd name="T6" fmla="*/ 703 w 803"/>
                <a:gd name="T7" fmla="*/ 4 h 503"/>
                <a:gd name="T8" fmla="*/ 699 w 803"/>
                <a:gd name="T9" fmla="*/ 6 h 503"/>
                <a:gd name="T10" fmla="*/ 689 w 803"/>
                <a:gd name="T11" fmla="*/ 13 h 503"/>
                <a:gd name="T12" fmla="*/ 672 w 803"/>
                <a:gd name="T13" fmla="*/ 24 h 503"/>
                <a:gd name="T14" fmla="*/ 649 w 803"/>
                <a:gd name="T15" fmla="*/ 32 h 503"/>
                <a:gd name="T16" fmla="*/ 624 w 803"/>
                <a:gd name="T17" fmla="*/ 49 h 503"/>
                <a:gd name="T18" fmla="*/ 594 w 803"/>
                <a:gd name="T19" fmla="*/ 68 h 503"/>
                <a:gd name="T20" fmla="*/ 563 w 803"/>
                <a:gd name="T21" fmla="*/ 88 h 503"/>
                <a:gd name="T22" fmla="*/ 531 w 803"/>
                <a:gd name="T23" fmla="*/ 103 h 503"/>
                <a:gd name="T24" fmla="*/ 498 w 803"/>
                <a:gd name="T25" fmla="*/ 124 h 503"/>
                <a:gd name="T26" fmla="*/ 467 w 803"/>
                <a:gd name="T27" fmla="*/ 144 h 503"/>
                <a:gd name="T28" fmla="*/ 437 w 803"/>
                <a:gd name="T29" fmla="*/ 158 h 503"/>
                <a:gd name="T30" fmla="*/ 410 w 803"/>
                <a:gd name="T31" fmla="*/ 175 h 503"/>
                <a:gd name="T32" fmla="*/ 388 w 803"/>
                <a:gd name="T33" fmla="*/ 190 h 503"/>
                <a:gd name="T34" fmla="*/ 368 w 803"/>
                <a:gd name="T35" fmla="*/ 202 h 503"/>
                <a:gd name="T36" fmla="*/ 356 w 803"/>
                <a:gd name="T37" fmla="*/ 208 h 503"/>
                <a:gd name="T38" fmla="*/ 351 w 803"/>
                <a:gd name="T39" fmla="*/ 210 h 503"/>
                <a:gd name="T40" fmla="*/ 343 w 803"/>
                <a:gd name="T41" fmla="*/ 205 h 503"/>
                <a:gd name="T42" fmla="*/ 328 w 803"/>
                <a:gd name="T43" fmla="*/ 198 h 503"/>
                <a:gd name="T44" fmla="*/ 305 w 803"/>
                <a:gd name="T45" fmla="*/ 183 h 503"/>
                <a:gd name="T46" fmla="*/ 284 w 803"/>
                <a:gd name="T47" fmla="*/ 168 h 503"/>
                <a:gd name="T48" fmla="*/ 262 w 803"/>
                <a:gd name="T49" fmla="*/ 153 h 503"/>
                <a:gd name="T50" fmla="*/ 242 w 803"/>
                <a:gd name="T51" fmla="*/ 145 h 503"/>
                <a:gd name="T52" fmla="*/ 228 w 803"/>
                <a:gd name="T53" fmla="*/ 137 h 503"/>
                <a:gd name="T54" fmla="*/ 224 w 803"/>
                <a:gd name="T55" fmla="*/ 134 h 503"/>
                <a:gd name="T56" fmla="*/ 24 w 803"/>
                <a:gd name="T57" fmla="*/ 0 h 503"/>
                <a:gd name="T58" fmla="*/ 10 w 803"/>
                <a:gd name="T59" fmla="*/ 21 h 503"/>
                <a:gd name="T60" fmla="*/ 195 w 803"/>
                <a:gd name="T61" fmla="*/ 142 h 503"/>
                <a:gd name="T62" fmla="*/ 0 w 803"/>
                <a:gd name="T63" fmla="*/ 438 h 503"/>
                <a:gd name="T64" fmla="*/ 21 w 803"/>
                <a:gd name="T65" fmla="*/ 450 h 503"/>
                <a:gd name="T66" fmla="*/ 214 w 803"/>
                <a:gd name="T67" fmla="*/ 152 h 503"/>
                <a:gd name="T68" fmla="*/ 223 w 803"/>
                <a:gd name="T69" fmla="*/ 157 h 503"/>
                <a:gd name="T70" fmla="*/ 239 w 803"/>
                <a:gd name="T71" fmla="*/ 168 h 503"/>
                <a:gd name="T72" fmla="*/ 264 w 803"/>
                <a:gd name="T73" fmla="*/ 183 h 503"/>
                <a:gd name="T74" fmla="*/ 287 w 803"/>
                <a:gd name="T75" fmla="*/ 199 h 503"/>
                <a:gd name="T76" fmla="*/ 311 w 803"/>
                <a:gd name="T77" fmla="*/ 211 h 503"/>
                <a:gd name="T78" fmla="*/ 333 w 803"/>
                <a:gd name="T79" fmla="*/ 223 h 503"/>
                <a:gd name="T80" fmla="*/ 346 w 803"/>
                <a:gd name="T81" fmla="*/ 234 h 503"/>
                <a:gd name="T82" fmla="*/ 351 w 803"/>
                <a:gd name="T83" fmla="*/ 237 h 503"/>
                <a:gd name="T84" fmla="*/ 509 w 803"/>
                <a:gd name="T85" fmla="*/ 145 h 503"/>
                <a:gd name="T86" fmla="*/ 703 w 803"/>
                <a:gd name="T87" fmla="*/ 446 h 503"/>
                <a:gd name="T88" fmla="*/ 723 w 803"/>
                <a:gd name="T89" fmla="*/ 433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grpSp>
      <p:sp>
        <p:nvSpPr>
          <p:cNvPr id="2075" name="Text Box 119"/>
          <p:cNvSpPr txBox="1">
            <a:spLocks noChangeArrowheads="1"/>
          </p:cNvSpPr>
          <p:nvPr/>
        </p:nvSpPr>
        <p:spPr bwMode="auto">
          <a:xfrm>
            <a:off x="5908903" y="1672545"/>
            <a:ext cx="2962955" cy="46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buFontTx/>
              <a:buNone/>
              <a:defRPr/>
            </a:pPr>
            <a:r>
              <a:rPr lang="en-US" sz="714" b="1" dirty="0" err="1"/>
              <a:t>Коверта</a:t>
            </a:r>
            <a:r>
              <a:rPr lang="hr-BA" sz="714" b="1" dirty="0"/>
              <a:t>/куверта за предсједника бирачког одбора</a:t>
            </a:r>
          </a:p>
          <a:p>
            <a:pPr>
              <a:buFontTx/>
              <a:buNone/>
              <a:defRPr/>
            </a:pPr>
            <a:endParaRPr lang="en-US" sz="714" dirty="0"/>
          </a:p>
          <a:p>
            <a:pPr marL="163289" indent="-163289">
              <a:buFont typeface="+mj-lt"/>
              <a:buAutoNum type="arabicPeriod"/>
              <a:defRPr/>
            </a:pPr>
            <a:r>
              <a:rPr lang="hr-BA" sz="714" dirty="0"/>
              <a:t>Образац бројног стања (црвена копија)</a:t>
            </a:r>
            <a:endParaRPr lang="en-US" sz="714" dirty="0"/>
          </a:p>
        </p:txBody>
      </p:sp>
      <p:sp>
        <p:nvSpPr>
          <p:cNvPr id="2067" name="Freeform 123"/>
          <p:cNvSpPr>
            <a:spLocks/>
          </p:cNvSpPr>
          <p:nvPr/>
        </p:nvSpPr>
        <p:spPr bwMode="auto">
          <a:xfrm>
            <a:off x="4820331" y="2842760"/>
            <a:ext cx="849312" cy="531812"/>
          </a:xfrm>
          <a:custGeom>
            <a:avLst/>
            <a:gdLst>
              <a:gd name="T0" fmla="*/ 2147483646 w 827"/>
              <a:gd name="T1" fmla="*/ 0 h 531"/>
              <a:gd name="T2" fmla="*/ 0 w 827"/>
              <a:gd name="T3" fmla="*/ 0 h 531"/>
              <a:gd name="T4" fmla="*/ 0 w 827"/>
              <a:gd name="T5" fmla="*/ 2147483646 h 531"/>
              <a:gd name="T6" fmla="*/ 2147483646 w 827"/>
              <a:gd name="T7" fmla="*/ 2147483646 h 531"/>
              <a:gd name="T8" fmla="*/ 2147483646 w 827"/>
              <a:gd name="T9" fmla="*/ 0 h 531"/>
              <a:gd name="T10" fmla="*/ 2147483646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68" name="Freeform 124"/>
          <p:cNvSpPr>
            <a:spLocks/>
          </p:cNvSpPr>
          <p:nvPr/>
        </p:nvSpPr>
        <p:spPr bwMode="auto">
          <a:xfrm>
            <a:off x="4857750" y="2877911"/>
            <a:ext cx="783545" cy="469446"/>
          </a:xfrm>
          <a:custGeom>
            <a:avLst/>
            <a:gdLst>
              <a:gd name="T0" fmla="*/ 2147483646 w 763"/>
              <a:gd name="T1" fmla="*/ 2147483646 h 469"/>
              <a:gd name="T2" fmla="*/ 2147483646 w 763"/>
              <a:gd name="T3" fmla="*/ 2147483646 h 469"/>
              <a:gd name="T4" fmla="*/ 2147483646 w 763"/>
              <a:gd name="T5" fmla="*/ 2147483646 h 469"/>
              <a:gd name="T6" fmla="*/ 2147483646 w 763"/>
              <a:gd name="T7" fmla="*/ 2147483646 h 469"/>
              <a:gd name="T8" fmla="*/ 2147483646 w 763"/>
              <a:gd name="T9" fmla="*/ 2147483646 h 469"/>
              <a:gd name="T10" fmla="*/ 2147483646 w 763"/>
              <a:gd name="T11" fmla="*/ 2147483646 h 469"/>
              <a:gd name="T12" fmla="*/ 2147483646 w 763"/>
              <a:gd name="T13" fmla="*/ 2147483646 h 469"/>
              <a:gd name="T14" fmla="*/ 2147483646 w 763"/>
              <a:gd name="T15" fmla="*/ 2147483646 h 469"/>
              <a:gd name="T16" fmla="*/ 2147483646 w 763"/>
              <a:gd name="T17" fmla="*/ 2147483646 h 469"/>
              <a:gd name="T18" fmla="*/ 2147483646 w 763"/>
              <a:gd name="T19" fmla="*/ 2147483646 h 469"/>
              <a:gd name="T20" fmla="*/ 2147483646 w 763"/>
              <a:gd name="T21" fmla="*/ 2147483646 h 469"/>
              <a:gd name="T22" fmla="*/ 2147483646 w 763"/>
              <a:gd name="T23" fmla="*/ 2147483646 h 469"/>
              <a:gd name="T24" fmla="*/ 2147483646 w 763"/>
              <a:gd name="T25" fmla="*/ 2147483646 h 469"/>
              <a:gd name="T26" fmla="*/ 2147483646 w 763"/>
              <a:gd name="T27" fmla="*/ 2147483646 h 469"/>
              <a:gd name="T28" fmla="*/ 2147483646 w 763"/>
              <a:gd name="T29" fmla="*/ 2147483646 h 469"/>
              <a:gd name="T30" fmla="*/ 2147483646 w 763"/>
              <a:gd name="T31" fmla="*/ 2147483646 h 469"/>
              <a:gd name="T32" fmla="*/ 2147483646 w 763"/>
              <a:gd name="T33" fmla="*/ 2147483646 h 469"/>
              <a:gd name="T34" fmla="*/ 2147483646 w 763"/>
              <a:gd name="T35" fmla="*/ 2147483646 h 469"/>
              <a:gd name="T36" fmla="*/ 0 w 763"/>
              <a:gd name="T37" fmla="*/ 2147483646 h 469"/>
              <a:gd name="T38" fmla="*/ 0 w 763"/>
              <a:gd name="T39" fmla="*/ 2147483646 h 469"/>
              <a:gd name="T40" fmla="*/ 2147483646 w 763"/>
              <a:gd name="T41" fmla="*/ 0 h 469"/>
              <a:gd name="T42" fmla="*/ 2147483646 w 763"/>
              <a:gd name="T43" fmla="*/ 0 h 469"/>
              <a:gd name="T44" fmla="*/ 2147483646 w 763"/>
              <a:gd name="T45" fmla="*/ 0 h 469"/>
              <a:gd name="T46" fmla="*/ 2147483646 w 763"/>
              <a:gd name="T47" fmla="*/ 0 h 469"/>
              <a:gd name="T48" fmla="*/ 2147483646 w 763"/>
              <a:gd name="T49" fmla="*/ 0 h 469"/>
              <a:gd name="T50" fmla="*/ 2147483646 w 763"/>
              <a:gd name="T51" fmla="*/ 0 h 469"/>
              <a:gd name="T52" fmla="*/ 2147483646 w 763"/>
              <a:gd name="T53" fmla="*/ 0 h 469"/>
              <a:gd name="T54" fmla="*/ 2147483646 w 763"/>
              <a:gd name="T55" fmla="*/ 0 h 469"/>
              <a:gd name="T56" fmla="*/ 2147483646 w 763"/>
              <a:gd name="T57" fmla="*/ 0 h 469"/>
              <a:gd name="T58" fmla="*/ 2147483646 w 763"/>
              <a:gd name="T59" fmla="*/ 0 h 469"/>
              <a:gd name="T60" fmla="*/ 2147483646 w 763"/>
              <a:gd name="T61" fmla="*/ 0 h 469"/>
              <a:gd name="T62" fmla="*/ 2147483646 w 763"/>
              <a:gd name="T63" fmla="*/ 0 h 469"/>
              <a:gd name="T64" fmla="*/ 2147483646 w 763"/>
              <a:gd name="T65" fmla="*/ 0 h 469"/>
              <a:gd name="T66" fmla="*/ 2147483646 w 763"/>
              <a:gd name="T67" fmla="*/ 0 h 469"/>
              <a:gd name="T68" fmla="*/ 2147483646 w 763"/>
              <a:gd name="T69" fmla="*/ 0 h 469"/>
              <a:gd name="T70" fmla="*/ 2147483646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69" name="Freeform 125"/>
          <p:cNvSpPr>
            <a:spLocks/>
          </p:cNvSpPr>
          <p:nvPr/>
        </p:nvSpPr>
        <p:spPr bwMode="auto">
          <a:xfrm>
            <a:off x="4833938" y="2860902"/>
            <a:ext cx="824366" cy="502330"/>
          </a:xfrm>
          <a:custGeom>
            <a:avLst/>
            <a:gdLst>
              <a:gd name="T0" fmla="*/ 2147483646 w 803"/>
              <a:gd name="T1" fmla="*/ 2147483646 h 503"/>
              <a:gd name="T2" fmla="*/ 2147483646 w 803"/>
              <a:gd name="T3" fmla="*/ 2147483646 h 503"/>
              <a:gd name="T4" fmla="*/ 2147483646 w 803"/>
              <a:gd name="T5" fmla="*/ 2147483646 h 503"/>
              <a:gd name="T6" fmla="*/ 2147483646 w 803"/>
              <a:gd name="T7" fmla="*/ 2147483646 h 503"/>
              <a:gd name="T8" fmla="*/ 2147483646 w 803"/>
              <a:gd name="T9" fmla="*/ 2147483646 h 503"/>
              <a:gd name="T10" fmla="*/ 2147483646 w 803"/>
              <a:gd name="T11" fmla="*/ 2147483646 h 503"/>
              <a:gd name="T12" fmla="*/ 2147483646 w 803"/>
              <a:gd name="T13" fmla="*/ 2147483646 h 503"/>
              <a:gd name="T14" fmla="*/ 2147483646 w 803"/>
              <a:gd name="T15" fmla="*/ 2147483646 h 503"/>
              <a:gd name="T16" fmla="*/ 2147483646 w 803"/>
              <a:gd name="T17" fmla="*/ 2147483646 h 503"/>
              <a:gd name="T18" fmla="*/ 2147483646 w 803"/>
              <a:gd name="T19" fmla="*/ 2147483646 h 503"/>
              <a:gd name="T20" fmla="*/ 2147483646 w 803"/>
              <a:gd name="T21" fmla="*/ 2147483646 h 503"/>
              <a:gd name="T22" fmla="*/ 2147483646 w 803"/>
              <a:gd name="T23" fmla="*/ 2147483646 h 503"/>
              <a:gd name="T24" fmla="*/ 2147483646 w 803"/>
              <a:gd name="T25" fmla="*/ 2147483646 h 503"/>
              <a:gd name="T26" fmla="*/ 2147483646 w 803"/>
              <a:gd name="T27" fmla="*/ 2147483646 h 503"/>
              <a:gd name="T28" fmla="*/ 2147483646 w 803"/>
              <a:gd name="T29" fmla="*/ 2147483646 h 503"/>
              <a:gd name="T30" fmla="*/ 2147483646 w 803"/>
              <a:gd name="T31" fmla="*/ 2147483646 h 503"/>
              <a:gd name="T32" fmla="*/ 2147483646 w 803"/>
              <a:gd name="T33" fmla="*/ 2147483646 h 503"/>
              <a:gd name="T34" fmla="*/ 2147483646 w 803"/>
              <a:gd name="T35" fmla="*/ 2147483646 h 503"/>
              <a:gd name="T36" fmla="*/ 2147483646 w 803"/>
              <a:gd name="T37" fmla="*/ 2147483646 h 503"/>
              <a:gd name="T38" fmla="*/ 2147483646 w 803"/>
              <a:gd name="T39" fmla="*/ 2147483646 h 503"/>
              <a:gd name="T40" fmla="*/ 2147483646 w 803"/>
              <a:gd name="T41" fmla="*/ 2147483646 h 503"/>
              <a:gd name="T42" fmla="*/ 2147483646 w 803"/>
              <a:gd name="T43" fmla="*/ 2147483646 h 503"/>
              <a:gd name="T44" fmla="*/ 2147483646 w 803"/>
              <a:gd name="T45" fmla="*/ 2147483646 h 503"/>
              <a:gd name="T46" fmla="*/ 2147483646 w 803"/>
              <a:gd name="T47" fmla="*/ 2147483646 h 503"/>
              <a:gd name="T48" fmla="*/ 2147483646 w 803"/>
              <a:gd name="T49" fmla="*/ 2147483646 h 503"/>
              <a:gd name="T50" fmla="*/ 2147483646 w 803"/>
              <a:gd name="T51" fmla="*/ 2147483646 h 503"/>
              <a:gd name="T52" fmla="*/ 2147483646 w 803"/>
              <a:gd name="T53" fmla="*/ 2147483646 h 503"/>
              <a:gd name="T54" fmla="*/ 2147483646 w 803"/>
              <a:gd name="T55" fmla="*/ 2147483646 h 503"/>
              <a:gd name="T56" fmla="*/ 2147483646 w 803"/>
              <a:gd name="T57" fmla="*/ 0 h 503"/>
              <a:gd name="T58" fmla="*/ 2147483646 w 803"/>
              <a:gd name="T59" fmla="*/ 2147483646 h 503"/>
              <a:gd name="T60" fmla="*/ 2147483646 w 803"/>
              <a:gd name="T61" fmla="*/ 2147483646 h 503"/>
              <a:gd name="T62" fmla="*/ 0 w 803"/>
              <a:gd name="T63" fmla="*/ 2147483646 h 503"/>
              <a:gd name="T64" fmla="*/ 2147483646 w 803"/>
              <a:gd name="T65" fmla="*/ 2147483646 h 503"/>
              <a:gd name="T66" fmla="*/ 2147483646 w 803"/>
              <a:gd name="T67" fmla="*/ 2147483646 h 503"/>
              <a:gd name="T68" fmla="*/ 2147483646 w 803"/>
              <a:gd name="T69" fmla="*/ 2147483646 h 503"/>
              <a:gd name="T70" fmla="*/ 2147483646 w 803"/>
              <a:gd name="T71" fmla="*/ 2147483646 h 503"/>
              <a:gd name="T72" fmla="*/ 2147483646 w 803"/>
              <a:gd name="T73" fmla="*/ 2147483646 h 503"/>
              <a:gd name="T74" fmla="*/ 2147483646 w 803"/>
              <a:gd name="T75" fmla="*/ 2147483646 h 503"/>
              <a:gd name="T76" fmla="*/ 2147483646 w 803"/>
              <a:gd name="T77" fmla="*/ 2147483646 h 503"/>
              <a:gd name="T78" fmla="*/ 2147483646 w 803"/>
              <a:gd name="T79" fmla="*/ 2147483646 h 503"/>
              <a:gd name="T80" fmla="*/ 2147483646 w 803"/>
              <a:gd name="T81" fmla="*/ 2147483646 h 503"/>
              <a:gd name="T82" fmla="*/ 2147483646 w 803"/>
              <a:gd name="T83" fmla="*/ 2147483646 h 503"/>
              <a:gd name="T84" fmla="*/ 2147483646 w 803"/>
              <a:gd name="T85" fmla="*/ 2147483646 h 503"/>
              <a:gd name="T86" fmla="*/ 2147483646 w 803"/>
              <a:gd name="T87" fmla="*/ 2147483646 h 503"/>
              <a:gd name="T88" fmla="*/ 2147483646 w 803"/>
              <a:gd name="T89" fmla="*/ 2147483646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70" name="Rectangle 143"/>
          <p:cNvSpPr>
            <a:spLocks noChangeArrowheads="1"/>
          </p:cNvSpPr>
          <p:nvPr/>
        </p:nvSpPr>
        <p:spPr bwMode="auto">
          <a:xfrm>
            <a:off x="489857" y="1469571"/>
            <a:ext cx="3755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71" name="Text Box 145"/>
          <p:cNvSpPr txBox="1">
            <a:spLocks noChangeArrowheads="1"/>
          </p:cNvSpPr>
          <p:nvPr/>
        </p:nvSpPr>
        <p:spPr bwMode="auto">
          <a:xfrm>
            <a:off x="489857" y="1524000"/>
            <a:ext cx="1469571"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spcBef>
                <a:spcPct val="0"/>
              </a:spcBef>
              <a:buFontTx/>
              <a:buNone/>
            </a:pPr>
            <a:r>
              <a:rPr lang="bs-Cyrl-BA" altLang="en-US" sz="714" i="1">
                <a:solidFill>
                  <a:schemeClr val="accent2"/>
                </a:solidFill>
              </a:rPr>
              <a:t>Црвена</a:t>
            </a:r>
            <a:r>
              <a:rPr lang="hr-BA" altLang="en-US" sz="714" i="1">
                <a:solidFill>
                  <a:schemeClr val="accent2"/>
                </a:solidFill>
              </a:rPr>
              <a:t> заштитна врећа</a:t>
            </a:r>
            <a:endParaRPr lang="en-US" altLang="en-US" sz="714">
              <a:solidFill>
                <a:schemeClr val="accent2"/>
              </a:solidFill>
            </a:endParaRPr>
          </a:p>
        </p:txBody>
      </p:sp>
      <p:sp>
        <p:nvSpPr>
          <p:cNvPr id="2072" name="Freeform 146"/>
          <p:cNvSpPr>
            <a:spLocks/>
          </p:cNvSpPr>
          <p:nvPr/>
        </p:nvSpPr>
        <p:spPr bwMode="auto">
          <a:xfrm>
            <a:off x="544286" y="1687286"/>
            <a:ext cx="816429" cy="720045"/>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147483646 h 2304"/>
              <a:gd name="T96" fmla="*/ 2147483646 w 2196"/>
              <a:gd name="T97" fmla="*/ 0 h 2304"/>
              <a:gd name="T98" fmla="*/ 2147483646 w 2196"/>
              <a:gd name="T99" fmla="*/ 2147483646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rgbClr val="FF0000"/>
          </a:solidFill>
          <a:ln w="9525">
            <a:solidFill>
              <a:schemeClr val="tx1"/>
            </a:solidFill>
            <a:round/>
            <a:headEnd/>
            <a:tailEnd/>
          </a:ln>
        </p:spPr>
        <p:txBody>
          <a:bodyPr/>
          <a:lstStyle/>
          <a:p>
            <a:endParaRPr lang="en-US" sz="1286"/>
          </a:p>
        </p:txBody>
      </p:sp>
      <p:sp>
        <p:nvSpPr>
          <p:cNvPr id="2073" name="Text Box 148"/>
          <p:cNvSpPr txBox="1">
            <a:spLocks noChangeArrowheads="1"/>
          </p:cNvSpPr>
          <p:nvPr/>
        </p:nvSpPr>
        <p:spPr bwMode="auto">
          <a:xfrm>
            <a:off x="1415143" y="1779135"/>
            <a:ext cx="2843893" cy="57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buFont typeface="Verdana" panose="020B0604030504040204" pitchFamily="34" charset="0"/>
              <a:buAutoNum type="arabicPeriod"/>
            </a:pPr>
            <a:r>
              <a:rPr lang="en-US" altLang="en-US" sz="714"/>
              <a:t>Пребројан</a:t>
            </a:r>
            <a:r>
              <a:rPr lang="bs-Latn-BA" altLang="en-US" sz="714"/>
              <a:t>е коверте са сетовима </a:t>
            </a:r>
            <a:r>
              <a:rPr lang="en-US" altLang="en-US" sz="714"/>
              <a:t>гласачки</a:t>
            </a:r>
            <a:r>
              <a:rPr lang="bs-Latn-BA" altLang="en-US" sz="714"/>
              <a:t>х </a:t>
            </a:r>
            <a:r>
              <a:rPr lang="en-US" altLang="en-US" sz="714"/>
              <a:t>листић</a:t>
            </a:r>
            <a:r>
              <a:rPr lang="bs-Latn-BA" altLang="en-US" sz="714"/>
              <a:t>а увезане по изборним јединицама</a:t>
            </a:r>
          </a:p>
          <a:p>
            <a:pPr>
              <a:buFont typeface="Verdana" panose="020B0604030504040204" pitchFamily="34" charset="0"/>
              <a:buAutoNum type="arabicPeriod"/>
            </a:pPr>
            <a:endParaRPr lang="en-US" altLang="en-US" sz="714"/>
          </a:p>
          <a:p>
            <a:pPr>
              <a:buFont typeface="Verdana" panose="020B0604030504040204" pitchFamily="34" charset="0"/>
              <a:buAutoNum type="arabicPeriod"/>
            </a:pPr>
            <a:r>
              <a:rPr lang="bs-Latn-BA" altLang="en-US" sz="714"/>
              <a:t>Образац бројног стања </a:t>
            </a:r>
            <a:r>
              <a:rPr lang="en-US" altLang="en-US" sz="714"/>
              <a:t>(плава копија)</a:t>
            </a:r>
          </a:p>
        </p:txBody>
      </p:sp>
    </p:spTree>
    <p:extLst>
      <p:ext uri="{BB962C8B-B14F-4D97-AF65-F5344CB8AC3E}">
        <p14:creationId xmlns:p14="http://schemas.microsoft.com/office/powerpoint/2010/main" val="25828725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996952"/>
            <a:ext cx="8136904" cy="1292662"/>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BIRAČKO MJESTO ZA GLASANJE NEPOTVRĐENIM – KOVERTIRANIM GLASAČKIM LISTIĆIMA</a:t>
            </a:r>
            <a:endParaRPr lang="bs-Latn-BA" sz="2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5729089"/>
      </p:ext>
    </p:extLst>
  </p:cSld>
  <p:clrMapOvr>
    <a:masterClrMapping/>
  </p:clrMapOvr>
  <p:transition spd="slow">
    <p:cover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DAN UOČI IZBORA</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133" y="1340768"/>
            <a:ext cx="7560840" cy="4893647"/>
          </a:xfrm>
          <a:prstGeom prst="rect">
            <a:avLst/>
          </a:prstGeom>
          <a:noFill/>
        </p:spPr>
        <p:txBody>
          <a:bodyPr wrap="square" rtlCol="0">
            <a:spAutoFit/>
          </a:bodyPr>
          <a:lstStyle/>
          <a:p>
            <a:pPr algn="ctr"/>
            <a:r>
              <a:rPr lang="bs-Latn-BA" sz="2400" b="1" dirty="0" smtClean="0">
                <a:latin typeface="Times New Roman" pitchFamily="18" charset="0"/>
                <a:cs typeface="Times New Roman" pitchFamily="18" charset="0"/>
              </a:rPr>
              <a:t>Uređenje unutrašnjosti biračkog mjesta</a:t>
            </a:r>
          </a:p>
          <a:p>
            <a:pPr algn="ctr"/>
            <a:endParaRPr lang="bs-Latn-BA" sz="2400" b="1" dirty="0" smtClean="0">
              <a:latin typeface="Times New Roman" pitchFamily="18" charset="0"/>
              <a:cs typeface="Times New Roman" pitchFamily="18" charset="0"/>
            </a:endParaRPr>
          </a:p>
          <a:p>
            <a:pPr>
              <a:buFont typeface="Arial" pitchFamily="34" charset="0"/>
              <a:buChar char="•"/>
            </a:pPr>
            <a:r>
              <a:rPr lang="bs-Latn-BA" sz="2400" b="1" dirty="0" smtClean="0">
                <a:latin typeface="Times New Roman" pitchFamily="18" charset="0"/>
                <a:cs typeface="Times New Roman" pitchFamily="18" charset="0"/>
              </a:rPr>
              <a:t> Postavljanje stolova i stolica za birački odbor</a:t>
            </a:r>
          </a:p>
          <a:p>
            <a:pPr>
              <a:buFont typeface="Arial" pitchFamily="34" charset="0"/>
              <a:buChar char="•"/>
            </a:pPr>
            <a:endParaRPr lang="bs-Latn-BA" sz="2400" b="1" dirty="0" smtClean="0">
              <a:latin typeface="Times New Roman" pitchFamily="18" charset="0"/>
              <a:cs typeface="Times New Roman" pitchFamily="18" charset="0"/>
            </a:endParaRPr>
          </a:p>
          <a:p>
            <a:pPr>
              <a:buFont typeface="Arial" pitchFamily="34" charset="0"/>
              <a:buChar char="•"/>
            </a:pPr>
            <a:r>
              <a:rPr lang="bs-Latn-BA" sz="2400" b="1" dirty="0" smtClean="0">
                <a:latin typeface="Times New Roman" pitchFamily="18" charset="0"/>
                <a:cs typeface="Times New Roman" pitchFamily="18" charset="0"/>
              </a:rPr>
              <a:t> Postavljanje stolova i paravana za glasačke kabine</a:t>
            </a:r>
          </a:p>
          <a:p>
            <a:pPr>
              <a:buFont typeface="Arial" pitchFamily="34" charset="0"/>
              <a:buChar char="•"/>
            </a:pPr>
            <a:endParaRPr lang="bs-Latn-BA" sz="2400" b="1" dirty="0" smtClean="0">
              <a:latin typeface="Times New Roman" pitchFamily="18" charset="0"/>
              <a:cs typeface="Times New Roman" pitchFamily="18" charset="0"/>
            </a:endParaRPr>
          </a:p>
          <a:p>
            <a:pPr>
              <a:buFont typeface="Arial" pitchFamily="34" charset="0"/>
              <a:buChar char="•"/>
            </a:pPr>
            <a:r>
              <a:rPr lang="bs-Latn-BA" sz="2400" b="1" dirty="0" smtClean="0">
                <a:latin typeface="Times New Roman" pitchFamily="18" charset="0"/>
                <a:cs typeface="Times New Roman" pitchFamily="18" charset="0"/>
              </a:rPr>
              <a:t> Postavljanje stola za glasačku kutiju</a:t>
            </a:r>
          </a:p>
          <a:p>
            <a:pPr>
              <a:buFont typeface="Arial" pitchFamily="34" charset="0"/>
              <a:buChar char="•"/>
            </a:pPr>
            <a:endParaRPr lang="bs-Latn-BA" sz="2400" b="1" dirty="0" smtClean="0">
              <a:latin typeface="Times New Roman" pitchFamily="18" charset="0"/>
              <a:cs typeface="Times New Roman" pitchFamily="18" charset="0"/>
            </a:endParaRPr>
          </a:p>
          <a:p>
            <a:pPr>
              <a:buFont typeface="Arial" pitchFamily="34" charset="0"/>
              <a:buChar char="•"/>
            </a:pPr>
            <a:r>
              <a:rPr lang="bs-Latn-BA" sz="2400" b="1" dirty="0" smtClean="0">
                <a:latin typeface="Times New Roman" pitchFamily="18" charset="0"/>
                <a:cs typeface="Times New Roman" pitchFamily="18" charset="0"/>
              </a:rPr>
              <a:t> Postavljanje stolica za posmatrače </a:t>
            </a:r>
          </a:p>
          <a:p>
            <a:pPr>
              <a:buFont typeface="Arial" pitchFamily="34" charset="0"/>
              <a:buChar char="•"/>
            </a:pPr>
            <a:endParaRPr lang="bs-Latn-BA" sz="2400" b="1" dirty="0">
              <a:latin typeface="Times New Roman" pitchFamily="18" charset="0"/>
              <a:cs typeface="Times New Roman" pitchFamily="18" charset="0"/>
            </a:endParaRPr>
          </a:p>
          <a:p>
            <a:pPr>
              <a:buFont typeface="Arial" pitchFamily="34" charset="0"/>
              <a:buChar char="•"/>
            </a:pPr>
            <a:r>
              <a:rPr lang="bs-Latn-BA" sz="2400" b="1" dirty="0" smtClean="0">
                <a:latin typeface="Times New Roman" pitchFamily="18" charset="0"/>
                <a:cs typeface="Times New Roman" pitchFamily="18" charset="0"/>
              </a:rPr>
              <a:t>Dezinfekcija prostora</a:t>
            </a:r>
          </a:p>
          <a:p>
            <a:pPr>
              <a:buFont typeface="Arial" pitchFamily="34" charset="0"/>
              <a:buChar char="•"/>
            </a:pPr>
            <a:endParaRPr lang="bs-Latn-BA" sz="2400" b="1" dirty="0">
              <a:latin typeface="Times New Roman" pitchFamily="18" charset="0"/>
              <a:cs typeface="Times New Roman" pitchFamily="18" charset="0"/>
            </a:endParaRPr>
          </a:p>
          <a:p>
            <a:pPr>
              <a:buFont typeface="Arial" pitchFamily="34" charset="0"/>
              <a:buChar char="•"/>
            </a:pPr>
            <a:r>
              <a:rPr lang="bs-Latn-BA" sz="2400" b="1" dirty="0" smtClean="0">
                <a:latin typeface="Times New Roman" pitchFamily="18" charset="0"/>
                <a:cs typeface="Times New Roman" pitchFamily="18" charset="0"/>
              </a:rPr>
              <a:t>Fizička distanca 1,5 m</a:t>
            </a:r>
          </a:p>
        </p:txBody>
      </p:sp>
    </p:spTree>
    <p:extLst>
      <p:ext uri="{BB962C8B-B14F-4D97-AF65-F5344CB8AC3E}">
        <p14:creationId xmlns:p14="http://schemas.microsoft.com/office/powerpoint/2010/main" val="2289285441"/>
      </p:ext>
    </p:extLst>
  </p:cSld>
  <p:clrMapOvr>
    <a:masterClrMapping/>
  </p:clrMapOvr>
  <p:transition spd="slow">
    <p:cover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1292662"/>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BIRAČKO MJESTO ZA GLASANJE NEPOTVRĐENIM – KOVERTIRANIM GLASAČIM LISTIĆIMA</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11560" y="2708920"/>
            <a:ext cx="7560840" cy="1200329"/>
          </a:xfrm>
          <a:prstGeom prst="rect">
            <a:avLst/>
          </a:prstGeom>
          <a:noFill/>
        </p:spPr>
        <p:txBody>
          <a:bodyPr wrap="square" rtlCol="0">
            <a:spAutoFit/>
          </a:bodyPr>
          <a:lstStyle/>
          <a:p>
            <a:pPr algn="just">
              <a:buFont typeface="Arial" pitchFamily="34" charset="0"/>
              <a:buChar char="•"/>
            </a:pPr>
            <a:r>
              <a:rPr lang="bs-Latn-BA" sz="2400" b="1" dirty="0" smtClean="0">
                <a:latin typeface="Times New Roman" pitchFamily="18" charset="0"/>
                <a:cs typeface="Times New Roman" pitchFamily="18" charset="0"/>
              </a:rPr>
              <a:t> </a:t>
            </a:r>
            <a:r>
              <a:rPr lang="hr-HR" sz="2400" b="1" dirty="0">
                <a:latin typeface="Times New Roman" panose="02020603050405020304" pitchFamily="18" charset="0"/>
                <a:cs typeface="Times New Roman" panose="02020603050405020304" pitchFamily="18" charset="0"/>
              </a:rPr>
              <a:t>Po jedno biračko mjesto u svakoj osnovnoj izbornoj jedinici određeno je za glasanje nepotvrđenim glasačkim listićima. </a:t>
            </a:r>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260714938"/>
      </p:ext>
    </p:extLst>
  </p:cSld>
  <p:clrMapOvr>
    <a:masterClrMapping/>
  </p:clrMapOvr>
  <p:transition spd="slow">
    <p:cover dir="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1292662"/>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BIRAČKO MJESTO ZA GLASANJE NEPOTVRĐENIM – KOVERTIRANIM GLASAČIM LISTIĆIMA</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79512" y="1569013"/>
            <a:ext cx="8964487" cy="3785652"/>
          </a:xfrm>
          <a:prstGeom prst="rect">
            <a:avLst/>
          </a:prstGeom>
          <a:noFill/>
        </p:spPr>
        <p:txBody>
          <a:bodyPr wrap="square" rtlCol="0">
            <a:spAutoFit/>
          </a:bodyPr>
          <a:lstStyle/>
          <a:p>
            <a:pPr lvl="0"/>
            <a:r>
              <a:rPr lang="hr-HR" sz="2400" b="1" dirty="0" smtClean="0">
                <a:latin typeface="Times New Roman" panose="02020603050405020304" pitchFamily="18" charset="0"/>
                <a:cs typeface="Times New Roman" panose="02020603050405020304" pitchFamily="18" charset="0"/>
              </a:rPr>
              <a:t>Ovim listićima glasaju:</a:t>
            </a:r>
            <a:endParaRPr lang="en-US" sz="2400" b="1" dirty="0">
              <a:latin typeface="Times New Roman" panose="02020603050405020304" pitchFamily="18" charset="0"/>
              <a:cs typeface="Times New Roman" panose="02020603050405020304" pitchFamily="18" charset="0"/>
            </a:endParaRPr>
          </a:p>
          <a:p>
            <a:r>
              <a:rPr lang="hr-HR" sz="2400" b="1" dirty="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hr-HR" sz="2400" b="1" dirty="0">
                <a:latin typeface="Times New Roman" panose="02020603050405020304" pitchFamily="18" charset="0"/>
                <a:cs typeface="Times New Roman" panose="02020603050405020304" pitchFamily="18" charset="0"/>
              </a:rPr>
              <a:t>birači koji su upisani u izvod iz Centralnog biračkog spiska za glasanje izvan BiH, a na dan održavanja izbora zateknu se u </a:t>
            </a:r>
            <a:r>
              <a:rPr lang="hr-HR" sz="2400" b="1" dirty="0" smtClean="0">
                <a:latin typeface="Times New Roman" panose="02020603050405020304" pitchFamily="18" charset="0"/>
                <a:cs typeface="Times New Roman" panose="02020603050405020304" pitchFamily="18" charset="0"/>
              </a:rPr>
              <a:t>zemlji, odnosno na redovnom biračkom mjestu</a:t>
            </a:r>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hr-HR" sz="2400" b="1" dirty="0" smtClean="0">
                <a:latin typeface="Times New Roman" panose="02020603050405020304" pitchFamily="18" charset="0"/>
                <a:cs typeface="Times New Roman" panose="02020603050405020304" pitchFamily="18" charset="0"/>
              </a:rPr>
              <a:t>birači </a:t>
            </a:r>
            <a:r>
              <a:rPr lang="hr-HR" sz="2400" b="1" dirty="0">
                <a:latin typeface="Times New Roman" panose="02020603050405020304" pitchFamily="18" charset="0"/>
                <a:cs typeface="Times New Roman" panose="02020603050405020304" pitchFamily="18" charset="0"/>
              </a:rPr>
              <a:t>koji se ne nalaze na zaključenom izvodu iz Centralnog biračkog spiska, a posjeduju važeći identifikacioni dokument </a:t>
            </a:r>
            <a:r>
              <a:rPr lang="hr-HR" sz="2400" b="1" dirty="0" smtClean="0">
                <a:latin typeface="Times New Roman" panose="02020603050405020304" pitchFamily="18" charset="0"/>
                <a:cs typeface="Times New Roman" panose="02020603050405020304" pitchFamily="18" charset="0"/>
              </a:rPr>
              <a:t>i </a:t>
            </a:r>
            <a:r>
              <a:rPr lang="hr-HR" sz="2400" b="1" dirty="0">
                <a:latin typeface="Times New Roman" panose="02020603050405020304" pitchFamily="18" charset="0"/>
                <a:cs typeface="Times New Roman" panose="02020603050405020304" pitchFamily="18" charset="0"/>
              </a:rPr>
              <a:t>potvrdu </a:t>
            </a:r>
            <a:r>
              <a:rPr lang="hr-HR" sz="2400" b="1" dirty="0" smtClean="0">
                <a:latin typeface="Times New Roman" panose="02020603050405020304" pitchFamily="18" charset="0"/>
                <a:cs typeface="Times New Roman" panose="02020603050405020304" pitchFamily="18" charset="0"/>
              </a:rPr>
              <a:t>Centra za birački spisak da se ne nalaze ni na jednom biračkom mjestu</a:t>
            </a:r>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695834838"/>
      </p:ext>
    </p:extLst>
  </p:cSld>
  <p:clrMapOvr>
    <a:masterClrMapping/>
  </p:clrMapOvr>
  <p:transition spd="slow">
    <p:cover di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116632"/>
            <a:ext cx="8136904" cy="369332"/>
          </a:xfrm>
          <a:prstGeom prst="rect">
            <a:avLst/>
          </a:prstGeom>
        </p:spPr>
        <p:txBody>
          <a:bodyPr wrap="square">
            <a:spAutoFit/>
          </a:bodyPr>
          <a:lstStyle/>
          <a:p>
            <a:pPr lvl="0" algn="ctr"/>
            <a:r>
              <a:rPr lang="hr-HR" b="1" dirty="0" smtClean="0">
                <a:latin typeface="Times New Roman" panose="02020603050405020304" pitchFamily="18" charset="0"/>
                <a:cs typeface="Times New Roman" panose="02020603050405020304" pitchFamily="18" charset="0"/>
              </a:rPr>
              <a:t>IZGLED PERSONALIZIRANE KOVERTE</a:t>
            </a:r>
            <a:endParaRPr lang="bs-Latn-BA"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267744" y="513348"/>
            <a:ext cx="4600569" cy="6228020"/>
          </a:xfrm>
          <a:prstGeom prst="rect">
            <a:avLst/>
          </a:prstGeom>
        </p:spPr>
      </p:pic>
    </p:spTree>
    <p:extLst>
      <p:ext uri="{BB962C8B-B14F-4D97-AF65-F5344CB8AC3E}">
        <p14:creationId xmlns:p14="http://schemas.microsoft.com/office/powerpoint/2010/main" val="2661803257"/>
      </p:ext>
    </p:extLst>
  </p:cSld>
  <p:clrMapOvr>
    <a:masterClrMapping/>
  </p:clrMapOvr>
  <p:transition spd="slow">
    <p:cover dir="d"/>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116632"/>
            <a:ext cx="8136904" cy="307777"/>
          </a:xfrm>
          <a:prstGeom prst="rect">
            <a:avLst/>
          </a:prstGeom>
        </p:spPr>
        <p:txBody>
          <a:bodyPr wrap="square">
            <a:spAutoFit/>
          </a:bodyPr>
          <a:lstStyle/>
          <a:p>
            <a:pPr lvl="0" algn="ctr"/>
            <a:r>
              <a:rPr lang="hr-HR" sz="1400" b="1" dirty="0" smtClean="0">
                <a:latin typeface="Times New Roman" panose="02020603050405020304" pitchFamily="18" charset="0"/>
                <a:cs typeface="Times New Roman" panose="02020603050405020304" pitchFamily="18" charset="0"/>
              </a:rPr>
              <a:t>OBRAZAC BROJNOG STANJA – BM ZA IZDAVANJE NEPOTVRĐENIH GLASAČKIH LISTIĆA</a:t>
            </a:r>
            <a:endParaRPr lang="bs-Latn-BA" sz="14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4400" y="378842"/>
            <a:ext cx="4435831" cy="6479158"/>
          </a:xfrm>
          <a:prstGeom prst="rect">
            <a:avLst/>
          </a:prstGeom>
        </p:spPr>
      </p:pic>
    </p:spTree>
    <p:extLst>
      <p:ext uri="{BB962C8B-B14F-4D97-AF65-F5344CB8AC3E}">
        <p14:creationId xmlns:p14="http://schemas.microsoft.com/office/powerpoint/2010/main" val="1954296179"/>
      </p:ext>
    </p:extLst>
  </p:cSld>
  <p:clrMapOvr>
    <a:masterClrMapping/>
  </p:clrMapOvr>
  <p:transition spd="slow">
    <p:cover dir="d"/>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5"/>
          <p:cNvSpPr txBox="1">
            <a:spLocks noChangeArrowheads="1"/>
          </p:cNvSpPr>
          <p:nvPr/>
        </p:nvSpPr>
        <p:spPr bwMode="auto">
          <a:xfrm>
            <a:off x="217714" y="108858"/>
            <a:ext cx="8763000" cy="6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lgn="ctr" eaLnBrk="1" hangingPunct="1">
              <a:spcBef>
                <a:spcPct val="50000"/>
              </a:spcBef>
              <a:buFontTx/>
              <a:buNone/>
            </a:pPr>
            <a:r>
              <a:rPr lang="hr-BA" altLang="sr-Latn-RS" sz="1714" b="1">
                <a:solidFill>
                  <a:schemeClr val="accent2"/>
                </a:solidFill>
                <a:latin typeface="Arial" panose="020B0604020202020204" pitchFamily="34" charset="0"/>
              </a:rPr>
              <a:t>Šema pakovanja/pakiranja </a:t>
            </a:r>
            <a:r>
              <a:rPr lang="bs-Latn-BA" altLang="sr-Latn-RS" sz="1714" b="1">
                <a:solidFill>
                  <a:schemeClr val="accent2"/>
                </a:solidFill>
                <a:latin typeface="Arial" panose="020B0604020202020204" pitchFamily="34" charset="0"/>
              </a:rPr>
              <a:t>izbornog </a:t>
            </a:r>
            <a:r>
              <a:rPr lang="hr-BA" altLang="sr-Latn-RS" sz="1714" b="1">
                <a:solidFill>
                  <a:schemeClr val="accent2"/>
                </a:solidFill>
                <a:latin typeface="Arial" panose="020B0604020202020204" pitchFamily="34" charset="0"/>
              </a:rPr>
              <a:t>materijala na biračkom mjestu ovlaštenom za izdavanje nepotvrđenih glasačkih listića u FBiH</a:t>
            </a:r>
            <a:endParaRPr lang="en-US" altLang="sr-Latn-RS" sz="1714" b="1">
              <a:solidFill>
                <a:schemeClr val="accent2"/>
              </a:solidFill>
              <a:latin typeface="Arial" panose="020B0604020202020204" pitchFamily="34" charset="0"/>
            </a:endParaRPr>
          </a:p>
        </p:txBody>
      </p:sp>
      <p:sp>
        <p:nvSpPr>
          <p:cNvPr id="2051" name="Rectangle 121"/>
          <p:cNvSpPr>
            <a:spLocks noChangeArrowheads="1"/>
          </p:cNvSpPr>
          <p:nvPr/>
        </p:nvSpPr>
        <p:spPr bwMode="auto">
          <a:xfrm>
            <a:off x="4708072" y="2612571"/>
            <a:ext cx="4136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5" name="Text Box 126"/>
          <p:cNvSpPr txBox="1">
            <a:spLocks noChangeArrowheads="1"/>
          </p:cNvSpPr>
          <p:nvPr/>
        </p:nvSpPr>
        <p:spPr bwMode="auto">
          <a:xfrm>
            <a:off x="5851072" y="2757714"/>
            <a:ext cx="2906259" cy="64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975" indent="4763"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en-US" altLang="sr-Latn-RS" sz="714" b="1" noProof="1">
                <a:latin typeface="+mn-lt"/>
              </a:rPr>
              <a:t>Koverta</a:t>
            </a:r>
            <a:r>
              <a:rPr lang="hr-BA" altLang="sr-Latn-RS" sz="714" b="1" dirty="0">
                <a:latin typeface="+mn-lt"/>
              </a:rPr>
              <a:t>/kuverta</a:t>
            </a:r>
            <a:r>
              <a:rPr lang="hr-BA" altLang="sr-Latn-RS" sz="714" b="1" noProof="1">
                <a:latin typeface="+mn-lt"/>
              </a:rPr>
              <a:t> za </a:t>
            </a:r>
            <a:r>
              <a:rPr lang="hr-BA" altLang="sr-Latn-RS" sz="714" b="1" dirty="0">
                <a:latin typeface="+mn-lt"/>
              </a:rPr>
              <a:t>p</a:t>
            </a:r>
            <a:r>
              <a:rPr lang="hr-BA" altLang="sr-Latn-RS" sz="714" b="1" noProof="1">
                <a:latin typeface="+mn-lt"/>
              </a:rPr>
              <a:t>redsjednika izborne komisije</a:t>
            </a:r>
            <a:r>
              <a:rPr lang="hr-BA" altLang="sr-Latn-RS" sz="714" b="1" dirty="0">
                <a:latin typeface="+mn-lt"/>
              </a:rPr>
              <a:t>/povjerenstva</a:t>
            </a:r>
            <a:r>
              <a:rPr lang="hr-BA" altLang="sr-Latn-RS" sz="714" b="1" noProof="1">
                <a:latin typeface="+mn-lt"/>
              </a:rPr>
              <a:t>:</a:t>
            </a:r>
          </a:p>
          <a:p>
            <a:pPr eaLnBrk="1" hangingPunct="1">
              <a:spcBef>
                <a:spcPct val="0"/>
              </a:spcBef>
              <a:buFontTx/>
              <a:buNone/>
              <a:defRPr/>
            </a:pPr>
            <a:endParaRPr lang="hr-BA" altLang="sr-Latn-RS" sz="714" b="1" noProof="1">
              <a:latin typeface="+mn-lt"/>
            </a:endParaRPr>
          </a:p>
          <a:p>
            <a:pPr marL="201843" indent="-163289">
              <a:spcBef>
                <a:spcPct val="0"/>
              </a:spcBef>
              <a:buFont typeface="+mj-lt"/>
              <a:buAutoNum type="arabicPeriod"/>
              <a:defRPr/>
            </a:pPr>
            <a:r>
              <a:rPr lang="hr-BA" altLang="sr-Latn-RS" sz="714" noProof="1">
                <a:latin typeface="+mn-lt"/>
              </a:rPr>
              <a:t>Obrazac brojnog stanja</a:t>
            </a:r>
            <a:r>
              <a:rPr lang="hr-BA" altLang="sr-Latn-RS" sz="714" dirty="0">
                <a:latin typeface="+mn-lt"/>
              </a:rPr>
              <a:t> </a:t>
            </a:r>
            <a:r>
              <a:rPr lang="hr-BA" altLang="sr-Latn-RS" sz="714" noProof="1">
                <a:latin typeface="+mn-lt"/>
              </a:rPr>
              <a:t>(zelena kopija</a:t>
            </a:r>
            <a:r>
              <a:rPr lang="hr-BA" altLang="sr-Latn-RS" sz="714" dirty="0">
                <a:latin typeface="+mn-lt"/>
              </a:rPr>
              <a:t>/preslik</a:t>
            </a:r>
            <a:r>
              <a:rPr lang="hr-BA" altLang="sr-Latn-RS" sz="714" noProof="1">
                <a:latin typeface="+mn-lt"/>
              </a:rPr>
              <a:t>)</a:t>
            </a:r>
          </a:p>
          <a:p>
            <a:pPr marL="201843" indent="-163289">
              <a:spcBef>
                <a:spcPct val="0"/>
              </a:spcBef>
              <a:buFont typeface="+mj-lt"/>
              <a:buAutoNum type="arabicPeriod"/>
              <a:defRPr/>
            </a:pPr>
            <a:r>
              <a:rPr lang="hr-BA" altLang="sr-Latn-RS" sz="714" dirty="0">
                <a:latin typeface="+mn-lt"/>
              </a:rPr>
              <a:t>Zapisnik o radu biračkog odbora (zelena kopija/preslik)</a:t>
            </a:r>
            <a:endParaRPr lang="hr-BA" altLang="sr-Latn-RS" sz="714" noProof="1">
              <a:latin typeface="+mn-lt"/>
            </a:endParaRPr>
          </a:p>
          <a:p>
            <a:pPr eaLnBrk="1" hangingPunct="1">
              <a:spcBef>
                <a:spcPct val="0"/>
              </a:spcBef>
              <a:buFontTx/>
              <a:buChar char="-"/>
              <a:defRPr/>
            </a:pPr>
            <a:endParaRPr lang="hr-HR" altLang="sr-Latn-RS" sz="714" dirty="0">
              <a:latin typeface="+mn-lt"/>
            </a:endParaRPr>
          </a:p>
        </p:txBody>
      </p:sp>
      <p:sp>
        <p:nvSpPr>
          <p:cNvPr id="2053" name="Text Box 137"/>
          <p:cNvSpPr txBox="1">
            <a:spLocks noChangeArrowheads="1"/>
          </p:cNvSpPr>
          <p:nvPr/>
        </p:nvSpPr>
        <p:spPr bwMode="auto">
          <a:xfrm>
            <a:off x="4708072" y="3985760"/>
            <a:ext cx="4136571" cy="883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pPr>
            <a:r>
              <a:rPr lang="hr-BA" altLang="sr-Latn-RS" sz="1714" b="1">
                <a:solidFill>
                  <a:srgbClr val="FF3300"/>
                </a:solidFill>
                <a:latin typeface="Arial" panose="020B0604020202020204" pitchFamily="34" charset="0"/>
              </a:rPr>
              <a:t>Napomena: Na svaku vreću potrebno/potrebito je napisati broj biračkog mjesta!!</a:t>
            </a:r>
            <a:endParaRPr lang="en-US" altLang="sr-Latn-RS" sz="1714" b="1">
              <a:solidFill>
                <a:srgbClr val="FF3300"/>
              </a:solidFill>
              <a:latin typeface="Arial" panose="020B0604020202020204" pitchFamily="34" charset="0"/>
            </a:endParaRPr>
          </a:p>
        </p:txBody>
      </p:sp>
      <p:sp>
        <p:nvSpPr>
          <p:cNvPr id="2054" name="Rectangle 81"/>
          <p:cNvSpPr>
            <a:spLocks noChangeArrowheads="1"/>
          </p:cNvSpPr>
          <p:nvPr/>
        </p:nvSpPr>
        <p:spPr bwMode="auto">
          <a:xfrm>
            <a:off x="489857" y="3755571"/>
            <a:ext cx="3755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5" name="Rectangle 51"/>
          <p:cNvSpPr>
            <a:spLocks noChangeArrowheads="1"/>
          </p:cNvSpPr>
          <p:nvPr/>
        </p:nvSpPr>
        <p:spPr bwMode="auto">
          <a:xfrm>
            <a:off x="381000" y="1306286"/>
            <a:ext cx="4136571" cy="3646714"/>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6" name="Text Box 54"/>
          <p:cNvSpPr txBox="1">
            <a:spLocks noChangeArrowheads="1"/>
          </p:cNvSpPr>
          <p:nvPr/>
        </p:nvSpPr>
        <p:spPr bwMode="auto">
          <a:xfrm>
            <a:off x="489857" y="1632857"/>
            <a:ext cx="3537857"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pPr>
            <a:endParaRPr lang="sr-Latn-CS" altLang="sr-Latn-RS" sz="1786"/>
          </a:p>
        </p:txBody>
      </p:sp>
      <p:sp>
        <p:nvSpPr>
          <p:cNvPr id="2057" name="Rectangle 56"/>
          <p:cNvSpPr>
            <a:spLocks noChangeArrowheads="1"/>
          </p:cNvSpPr>
          <p:nvPr/>
        </p:nvSpPr>
        <p:spPr bwMode="auto">
          <a:xfrm>
            <a:off x="489857" y="2612571"/>
            <a:ext cx="3755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8" name="Freeform 57"/>
          <p:cNvSpPr>
            <a:spLocks/>
          </p:cNvSpPr>
          <p:nvPr/>
        </p:nvSpPr>
        <p:spPr bwMode="auto">
          <a:xfrm>
            <a:off x="598714" y="3973286"/>
            <a:ext cx="816429" cy="720045"/>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147483646 h 2304"/>
              <a:gd name="T96" fmla="*/ 2147483646 w 2196"/>
              <a:gd name="T97" fmla="*/ 0 h 2304"/>
              <a:gd name="T98" fmla="*/ 2147483646 w 2196"/>
              <a:gd name="T99" fmla="*/ 2147483646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286"/>
          </a:p>
        </p:txBody>
      </p:sp>
      <p:sp>
        <p:nvSpPr>
          <p:cNvPr id="2" name="Text Box 70"/>
          <p:cNvSpPr txBox="1">
            <a:spLocks noChangeArrowheads="1"/>
          </p:cNvSpPr>
          <p:nvPr/>
        </p:nvSpPr>
        <p:spPr bwMode="auto">
          <a:xfrm>
            <a:off x="489857" y="2612572"/>
            <a:ext cx="1578429"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a:solidFill>
                  <a:schemeClr val="tx1"/>
                </a:solidFill>
                <a:latin typeface="Verdana" panose="020B0604030504040204" pitchFamily="34" charset="0"/>
                <a:cs typeface="Arial" panose="020B0604020202020204" pitchFamily="34" charset="0"/>
              </a:defRPr>
            </a:lvl1pPr>
            <a:lvl2pPr marL="742950" indent="-285750" defTabSz="1279525" eaLnBrk="0" hangingPunct="0">
              <a:defRPr sz="2500">
                <a:solidFill>
                  <a:schemeClr val="tx1"/>
                </a:solidFill>
                <a:latin typeface="Verdana" panose="020B0604030504040204" pitchFamily="34" charset="0"/>
                <a:cs typeface="Arial" panose="020B0604020202020204" pitchFamily="34" charset="0"/>
              </a:defRPr>
            </a:lvl2pPr>
            <a:lvl3pPr marL="1143000" indent="-228600" defTabSz="1279525" eaLnBrk="0" hangingPunct="0">
              <a:defRPr sz="2500">
                <a:solidFill>
                  <a:schemeClr val="tx1"/>
                </a:solidFill>
                <a:latin typeface="Verdana" panose="020B0604030504040204" pitchFamily="34" charset="0"/>
                <a:cs typeface="Arial" panose="020B0604020202020204" pitchFamily="34" charset="0"/>
              </a:defRPr>
            </a:lvl3pPr>
            <a:lvl4pPr marL="1600200" indent="-228600" defTabSz="1279525" eaLnBrk="0" hangingPunct="0">
              <a:defRPr sz="2500">
                <a:solidFill>
                  <a:schemeClr val="tx1"/>
                </a:solidFill>
                <a:latin typeface="Verdana" panose="020B0604030504040204" pitchFamily="34" charset="0"/>
                <a:cs typeface="Arial" panose="020B0604020202020204" pitchFamily="34" charset="0"/>
              </a:defRPr>
            </a:lvl4pPr>
            <a:lvl5pPr marL="2057400" indent="-228600" defTabSz="1279525" eaLnBrk="0" hangingPunct="0">
              <a:defRPr sz="25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9pPr>
          </a:lstStyle>
          <a:p>
            <a:pPr eaLnBrk="1" hangingPunct="1">
              <a:spcBef>
                <a:spcPct val="50000"/>
              </a:spcBef>
              <a:defRPr/>
            </a:pPr>
            <a:r>
              <a:rPr lang="hr-BA" altLang="sr-Latn-RS" sz="714" i="1" dirty="0">
                <a:solidFill>
                  <a:schemeClr val="accent2"/>
                </a:solidFill>
                <a:latin typeface="+mj-lt"/>
              </a:rPr>
              <a:t>Providna zaštitna vreća (VEĆA)</a:t>
            </a:r>
            <a:endParaRPr lang="en-US" altLang="sr-Latn-RS" sz="714" i="1" dirty="0">
              <a:solidFill>
                <a:schemeClr val="accent2"/>
              </a:solidFill>
              <a:latin typeface="+mj-lt"/>
            </a:endParaRPr>
          </a:p>
        </p:txBody>
      </p:sp>
      <p:sp>
        <p:nvSpPr>
          <p:cNvPr id="2064" name="Text Box 59"/>
          <p:cNvSpPr txBox="1">
            <a:spLocks noChangeArrowheads="1"/>
          </p:cNvSpPr>
          <p:nvPr/>
        </p:nvSpPr>
        <p:spPr bwMode="auto">
          <a:xfrm>
            <a:off x="1469572" y="3973286"/>
            <a:ext cx="2775857" cy="75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en-US" altLang="sr-Latn-RS" sz="714" dirty="0">
                <a:latin typeface="+mn-lt"/>
              </a:rPr>
              <a:t>1. </a:t>
            </a:r>
            <a:r>
              <a:rPr lang="bs-Latn-BA" altLang="sr-Latn-RS" sz="714" dirty="0">
                <a:latin typeface="+mn-lt"/>
              </a:rPr>
              <a:t>Obrazac brojnog stanja (original u koricama)</a:t>
            </a:r>
            <a:endParaRPr lang="hr-BA" altLang="sr-Latn-RS" sz="714" dirty="0">
              <a:latin typeface="+mn-lt"/>
            </a:endParaRPr>
          </a:p>
          <a:p>
            <a:pPr eaLnBrk="1" hangingPunct="1">
              <a:spcBef>
                <a:spcPct val="0"/>
              </a:spcBef>
              <a:buFontTx/>
              <a:buNone/>
              <a:defRPr/>
            </a:pPr>
            <a:endParaRPr lang="en-US" altLang="sr-Latn-RS" sz="714" dirty="0">
              <a:latin typeface="+mn-lt"/>
            </a:endParaRPr>
          </a:p>
          <a:p>
            <a:pPr eaLnBrk="1" hangingPunct="1">
              <a:spcBef>
                <a:spcPct val="0"/>
              </a:spcBef>
              <a:buFontTx/>
              <a:buNone/>
              <a:defRPr/>
            </a:pPr>
            <a:r>
              <a:rPr lang="en-US" altLang="sr-Latn-RS" sz="714" dirty="0">
                <a:latin typeface="+mn-lt"/>
              </a:rPr>
              <a:t>2. </a:t>
            </a:r>
            <a:r>
              <a:rPr lang="bs-Latn-BA" altLang="sr-Latn-RS" sz="714" dirty="0">
                <a:latin typeface="+mn-lt"/>
              </a:rPr>
              <a:t>Zapisnik o radu biračkog odbora (original u koricama)</a:t>
            </a:r>
          </a:p>
          <a:p>
            <a:pPr eaLnBrk="1" hangingPunct="1">
              <a:spcBef>
                <a:spcPct val="0"/>
              </a:spcBef>
              <a:buFontTx/>
              <a:buNone/>
              <a:defRPr/>
            </a:pPr>
            <a:endParaRPr lang="bs-Latn-BA" altLang="sr-Latn-RS" sz="714" dirty="0">
              <a:latin typeface="+mn-lt"/>
            </a:endParaRPr>
          </a:p>
          <a:p>
            <a:pPr eaLnBrk="1" hangingPunct="1">
              <a:spcBef>
                <a:spcPct val="0"/>
              </a:spcBef>
              <a:buFontTx/>
              <a:buNone/>
              <a:defRPr/>
            </a:pPr>
            <a:r>
              <a:rPr lang="bs-Latn-BA" altLang="sr-Latn-RS" sz="714" dirty="0">
                <a:latin typeface="+mn-lt"/>
              </a:rPr>
              <a:t>3. Dopunski izvod iz Centralnog biračkog </a:t>
            </a:r>
            <a:r>
              <a:rPr lang="bs-Latn-BA" altLang="sr-Latn-RS" sz="714">
                <a:latin typeface="+mn-lt"/>
              </a:rPr>
              <a:t>spiska (spisak potencijalnih birača koji imaju pravo glasati nepotvrđenim glasačkim listićima)</a:t>
            </a:r>
            <a:endParaRPr lang="en-US" altLang="sr-Latn-RS" sz="714" dirty="0">
              <a:latin typeface="+mn-lt"/>
            </a:endParaRPr>
          </a:p>
        </p:txBody>
      </p:sp>
      <p:sp>
        <p:nvSpPr>
          <p:cNvPr id="3" name="Text Box 72"/>
          <p:cNvSpPr txBox="1">
            <a:spLocks noChangeArrowheads="1"/>
          </p:cNvSpPr>
          <p:nvPr/>
        </p:nvSpPr>
        <p:spPr bwMode="auto">
          <a:xfrm>
            <a:off x="544286" y="3810000"/>
            <a:ext cx="3320143"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a:solidFill>
                  <a:schemeClr val="tx1"/>
                </a:solidFill>
                <a:latin typeface="Verdana" panose="020B0604030504040204" pitchFamily="34" charset="0"/>
                <a:cs typeface="Arial" panose="020B0604020202020204" pitchFamily="34" charset="0"/>
              </a:defRPr>
            </a:lvl1pPr>
            <a:lvl2pPr marL="742950" indent="-285750" defTabSz="1279525" eaLnBrk="0" hangingPunct="0">
              <a:defRPr sz="2500">
                <a:solidFill>
                  <a:schemeClr val="tx1"/>
                </a:solidFill>
                <a:latin typeface="Verdana" panose="020B0604030504040204" pitchFamily="34" charset="0"/>
                <a:cs typeface="Arial" panose="020B0604020202020204" pitchFamily="34" charset="0"/>
              </a:defRPr>
            </a:lvl2pPr>
            <a:lvl3pPr marL="1143000" indent="-228600" defTabSz="1279525" eaLnBrk="0" hangingPunct="0">
              <a:defRPr sz="2500">
                <a:solidFill>
                  <a:schemeClr val="tx1"/>
                </a:solidFill>
                <a:latin typeface="Verdana" panose="020B0604030504040204" pitchFamily="34" charset="0"/>
                <a:cs typeface="Arial" panose="020B0604020202020204" pitchFamily="34" charset="0"/>
              </a:defRPr>
            </a:lvl3pPr>
            <a:lvl4pPr marL="1600200" indent="-228600" defTabSz="1279525" eaLnBrk="0" hangingPunct="0">
              <a:defRPr sz="2500">
                <a:solidFill>
                  <a:schemeClr val="tx1"/>
                </a:solidFill>
                <a:latin typeface="Verdana" panose="020B0604030504040204" pitchFamily="34" charset="0"/>
                <a:cs typeface="Arial" panose="020B0604020202020204" pitchFamily="34" charset="0"/>
              </a:defRPr>
            </a:lvl4pPr>
            <a:lvl5pPr marL="2057400" indent="-228600" defTabSz="1279525" eaLnBrk="0" hangingPunct="0">
              <a:defRPr sz="25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9pPr>
          </a:lstStyle>
          <a:p>
            <a:pPr eaLnBrk="1" hangingPunct="1">
              <a:spcBef>
                <a:spcPct val="50000"/>
              </a:spcBef>
              <a:defRPr/>
            </a:pPr>
            <a:r>
              <a:rPr lang="hr-BA" altLang="sr-Latn-RS" sz="714" i="1" dirty="0">
                <a:solidFill>
                  <a:schemeClr val="accent2"/>
                </a:solidFill>
              </a:rPr>
              <a:t>Providna zaštitna vreća (MANJA)</a:t>
            </a:r>
            <a:endParaRPr lang="en-US" altLang="sr-Latn-RS" sz="714" i="1" dirty="0">
              <a:solidFill>
                <a:schemeClr val="accent2"/>
              </a:solidFill>
              <a:latin typeface="+mj-lt"/>
            </a:endParaRPr>
          </a:p>
        </p:txBody>
      </p:sp>
      <p:sp>
        <p:nvSpPr>
          <p:cNvPr id="2062" name="Freeform 95"/>
          <p:cNvSpPr>
            <a:spLocks/>
          </p:cNvSpPr>
          <p:nvPr/>
        </p:nvSpPr>
        <p:spPr bwMode="auto">
          <a:xfrm>
            <a:off x="544286" y="2830286"/>
            <a:ext cx="816429" cy="720045"/>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147483646 h 2304"/>
              <a:gd name="T96" fmla="*/ 2147483646 w 2196"/>
              <a:gd name="T97" fmla="*/ 0 h 2304"/>
              <a:gd name="T98" fmla="*/ 2147483646 w 2196"/>
              <a:gd name="T99" fmla="*/ 2147483646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chemeClr val="bg1"/>
          </a:solidFill>
          <a:ln w="19050">
            <a:solidFill>
              <a:srgbClr val="000000"/>
            </a:solidFill>
            <a:round/>
            <a:headEnd/>
            <a:tailEnd/>
          </a:ln>
        </p:spPr>
        <p:txBody>
          <a:bodyPr/>
          <a:lstStyle/>
          <a:p>
            <a:endParaRPr lang="en-US" sz="1286"/>
          </a:p>
        </p:txBody>
      </p:sp>
      <p:sp>
        <p:nvSpPr>
          <p:cNvPr id="2067" name="Text Box 96"/>
          <p:cNvSpPr txBox="1">
            <a:spLocks noChangeArrowheads="1"/>
          </p:cNvSpPr>
          <p:nvPr/>
        </p:nvSpPr>
        <p:spPr bwMode="auto">
          <a:xfrm>
            <a:off x="1360714" y="2866572"/>
            <a:ext cx="2830286" cy="53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marL="163289" indent="-163289">
              <a:spcBef>
                <a:spcPct val="0"/>
              </a:spcBef>
              <a:buFontTx/>
              <a:buAutoNum type="arabicPeriod"/>
              <a:defRPr/>
            </a:pPr>
            <a:r>
              <a:rPr lang="bs-Latn-BA" altLang="sr-Latn-RS" sz="714" dirty="0">
                <a:latin typeface="+mn-lt"/>
              </a:rPr>
              <a:t>Neiskorištene koverte sa setovima glasačkih listića, upakovane u originalne kutije</a:t>
            </a:r>
          </a:p>
          <a:p>
            <a:pPr marL="163289" indent="-163289">
              <a:spcBef>
                <a:spcPct val="0"/>
              </a:spcBef>
              <a:buFontTx/>
              <a:buAutoNum type="arabicPeriod"/>
              <a:defRPr/>
            </a:pPr>
            <a:endParaRPr lang="bs-Latn-BA" altLang="sr-Latn-RS" sz="714" dirty="0">
              <a:latin typeface="+mn-lt"/>
            </a:endParaRPr>
          </a:p>
          <a:p>
            <a:pPr marL="163289" indent="-163289">
              <a:spcBef>
                <a:spcPct val="0"/>
              </a:spcBef>
              <a:buFontTx/>
              <a:buAutoNum type="arabicPeriod"/>
              <a:defRPr/>
            </a:pPr>
            <a:r>
              <a:rPr lang="bs-Latn-BA" altLang="sr-Latn-RS" sz="714" dirty="0">
                <a:latin typeface="+mn-lt"/>
              </a:rPr>
              <a:t>Oštećene koverte sa setovima glasačkih listića</a:t>
            </a:r>
            <a:endParaRPr lang="en-US" altLang="sr-Latn-RS" sz="714" dirty="0">
              <a:latin typeface="+mn-lt"/>
            </a:endParaRPr>
          </a:p>
        </p:txBody>
      </p:sp>
      <p:sp>
        <p:nvSpPr>
          <p:cNvPr id="6" name="Rectangle 114"/>
          <p:cNvSpPr>
            <a:spLocks noChangeArrowheads="1"/>
          </p:cNvSpPr>
          <p:nvPr/>
        </p:nvSpPr>
        <p:spPr bwMode="auto">
          <a:xfrm>
            <a:off x="4735286" y="1306286"/>
            <a:ext cx="4136571" cy="1088571"/>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grpSp>
        <p:nvGrpSpPr>
          <p:cNvPr id="2065" name="Group 115"/>
          <p:cNvGrpSpPr>
            <a:grpSpLocks/>
          </p:cNvGrpSpPr>
          <p:nvPr/>
        </p:nvGrpSpPr>
        <p:grpSpPr bwMode="auto">
          <a:xfrm>
            <a:off x="4839607" y="1607911"/>
            <a:ext cx="837974" cy="523875"/>
            <a:chOff x="8550" y="-1654"/>
            <a:chExt cx="816" cy="524"/>
          </a:xfrm>
        </p:grpSpPr>
        <p:sp>
          <p:nvSpPr>
            <p:cNvPr id="2074" name="Freeform 116"/>
            <p:cNvSpPr>
              <a:spLocks/>
            </p:cNvSpPr>
            <p:nvPr/>
          </p:nvSpPr>
          <p:spPr bwMode="auto">
            <a:xfrm>
              <a:off x="8550" y="-1654"/>
              <a:ext cx="816" cy="524"/>
            </a:xfrm>
            <a:custGeom>
              <a:avLst/>
              <a:gdLst>
                <a:gd name="T0" fmla="*/ 709 w 827"/>
                <a:gd name="T1" fmla="*/ 0 h 531"/>
                <a:gd name="T2" fmla="*/ 0 w 827"/>
                <a:gd name="T3" fmla="*/ 0 h 531"/>
                <a:gd name="T4" fmla="*/ 0 w 827"/>
                <a:gd name="T5" fmla="*/ 465 h 531"/>
                <a:gd name="T6" fmla="*/ 723 w 827"/>
                <a:gd name="T7" fmla="*/ 465 h 531"/>
                <a:gd name="T8" fmla="*/ 723 w 827"/>
                <a:gd name="T9" fmla="*/ 0 h 531"/>
                <a:gd name="T10" fmla="*/ 709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7" name="Freeform 117"/>
            <p:cNvSpPr>
              <a:spLocks/>
            </p:cNvSpPr>
            <p:nvPr/>
          </p:nvSpPr>
          <p:spPr bwMode="auto">
            <a:xfrm>
              <a:off x="8589" y="-1623"/>
              <a:ext cx="753" cy="462"/>
            </a:xfrm>
            <a:custGeom>
              <a:avLst/>
              <a:gdLst>
                <a:gd name="T0" fmla="*/ 669 w 763"/>
                <a:gd name="T1" fmla="*/ 72 h 469"/>
                <a:gd name="T2" fmla="*/ 669 w 763"/>
                <a:gd name="T3" fmla="*/ 333 h 469"/>
                <a:gd name="T4" fmla="*/ 664 w 763"/>
                <a:gd name="T5" fmla="*/ 404 h 469"/>
                <a:gd name="T6" fmla="*/ 645 w 763"/>
                <a:gd name="T7" fmla="*/ 404 h 469"/>
                <a:gd name="T8" fmla="*/ 617 w 763"/>
                <a:gd name="T9" fmla="*/ 404 h 469"/>
                <a:gd name="T10" fmla="*/ 578 w 763"/>
                <a:gd name="T11" fmla="*/ 404 h 469"/>
                <a:gd name="T12" fmla="*/ 532 w 763"/>
                <a:gd name="T13" fmla="*/ 404 h 469"/>
                <a:gd name="T14" fmla="*/ 480 w 763"/>
                <a:gd name="T15" fmla="*/ 404 h 469"/>
                <a:gd name="T16" fmla="*/ 423 w 763"/>
                <a:gd name="T17" fmla="*/ 404 h 469"/>
                <a:gd name="T18" fmla="*/ 366 w 763"/>
                <a:gd name="T19" fmla="*/ 404 h 469"/>
                <a:gd name="T20" fmla="*/ 306 w 763"/>
                <a:gd name="T21" fmla="*/ 404 h 469"/>
                <a:gd name="T22" fmla="*/ 246 w 763"/>
                <a:gd name="T23" fmla="*/ 404 h 469"/>
                <a:gd name="T24" fmla="*/ 186 w 763"/>
                <a:gd name="T25" fmla="*/ 404 h 469"/>
                <a:gd name="T26" fmla="*/ 136 w 763"/>
                <a:gd name="T27" fmla="*/ 404 h 469"/>
                <a:gd name="T28" fmla="*/ 93 w 763"/>
                <a:gd name="T29" fmla="*/ 404 h 469"/>
                <a:gd name="T30" fmla="*/ 49 w 763"/>
                <a:gd name="T31" fmla="*/ 404 h 469"/>
                <a:gd name="T32" fmla="*/ 25 w 763"/>
                <a:gd name="T33" fmla="*/ 404 h 469"/>
                <a:gd name="T34" fmla="*/ 5 w 763"/>
                <a:gd name="T35" fmla="*/ 404 h 469"/>
                <a:gd name="T36" fmla="*/ 0 w 763"/>
                <a:gd name="T37" fmla="*/ 333 h 469"/>
                <a:gd name="T38" fmla="*/ 0 w 763"/>
                <a:gd name="T39" fmla="*/ 72 h 469"/>
                <a:gd name="T40" fmla="*/ 5 w 763"/>
                <a:gd name="T41" fmla="*/ 0 h 469"/>
                <a:gd name="T42" fmla="*/ 25 w 763"/>
                <a:gd name="T43" fmla="*/ 0 h 469"/>
                <a:gd name="T44" fmla="*/ 49 w 763"/>
                <a:gd name="T45" fmla="*/ 0 h 469"/>
                <a:gd name="T46" fmla="*/ 93 w 763"/>
                <a:gd name="T47" fmla="*/ 0 h 469"/>
                <a:gd name="T48" fmla="*/ 136 w 763"/>
                <a:gd name="T49" fmla="*/ 0 h 469"/>
                <a:gd name="T50" fmla="*/ 186 w 763"/>
                <a:gd name="T51" fmla="*/ 0 h 469"/>
                <a:gd name="T52" fmla="*/ 246 w 763"/>
                <a:gd name="T53" fmla="*/ 0 h 469"/>
                <a:gd name="T54" fmla="*/ 306 w 763"/>
                <a:gd name="T55" fmla="*/ 0 h 469"/>
                <a:gd name="T56" fmla="*/ 366 w 763"/>
                <a:gd name="T57" fmla="*/ 0 h 469"/>
                <a:gd name="T58" fmla="*/ 423 w 763"/>
                <a:gd name="T59" fmla="*/ 0 h 469"/>
                <a:gd name="T60" fmla="*/ 480 w 763"/>
                <a:gd name="T61" fmla="*/ 0 h 469"/>
                <a:gd name="T62" fmla="*/ 532 w 763"/>
                <a:gd name="T63" fmla="*/ 0 h 469"/>
                <a:gd name="T64" fmla="*/ 578 w 763"/>
                <a:gd name="T65" fmla="*/ 0 h 469"/>
                <a:gd name="T66" fmla="*/ 617 w 763"/>
                <a:gd name="T67" fmla="*/ 0 h 469"/>
                <a:gd name="T68" fmla="*/ 645 w 763"/>
                <a:gd name="T69" fmla="*/ 0 h 469"/>
                <a:gd name="T70" fmla="*/ 664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76" name="Freeform 118"/>
            <p:cNvSpPr>
              <a:spLocks/>
            </p:cNvSpPr>
            <p:nvPr/>
          </p:nvSpPr>
          <p:spPr bwMode="auto">
            <a:xfrm>
              <a:off x="8569" y="-1647"/>
              <a:ext cx="791" cy="495"/>
            </a:xfrm>
            <a:custGeom>
              <a:avLst/>
              <a:gdLst>
                <a:gd name="T0" fmla="*/ 691 w 803"/>
                <a:gd name="T1" fmla="*/ 412 h 503"/>
                <a:gd name="T2" fmla="*/ 504 w 803"/>
                <a:gd name="T3" fmla="*/ 129 h 503"/>
                <a:gd name="T4" fmla="*/ 682 w 803"/>
                <a:gd name="T5" fmla="*/ 26 h 503"/>
                <a:gd name="T6" fmla="*/ 672 w 803"/>
                <a:gd name="T7" fmla="*/ 4 h 503"/>
                <a:gd name="T8" fmla="*/ 669 w 803"/>
                <a:gd name="T9" fmla="*/ 6 h 503"/>
                <a:gd name="T10" fmla="*/ 659 w 803"/>
                <a:gd name="T11" fmla="*/ 13 h 503"/>
                <a:gd name="T12" fmla="*/ 642 w 803"/>
                <a:gd name="T13" fmla="*/ 24 h 503"/>
                <a:gd name="T14" fmla="*/ 620 w 803"/>
                <a:gd name="T15" fmla="*/ 31 h 503"/>
                <a:gd name="T16" fmla="*/ 597 w 803"/>
                <a:gd name="T17" fmla="*/ 46 h 503"/>
                <a:gd name="T18" fmla="*/ 567 w 803"/>
                <a:gd name="T19" fmla="*/ 65 h 503"/>
                <a:gd name="T20" fmla="*/ 539 w 803"/>
                <a:gd name="T21" fmla="*/ 85 h 503"/>
                <a:gd name="T22" fmla="*/ 507 w 803"/>
                <a:gd name="T23" fmla="*/ 97 h 503"/>
                <a:gd name="T24" fmla="*/ 477 w 803"/>
                <a:gd name="T25" fmla="*/ 118 h 503"/>
                <a:gd name="T26" fmla="*/ 446 w 803"/>
                <a:gd name="T27" fmla="*/ 138 h 503"/>
                <a:gd name="T28" fmla="*/ 418 w 803"/>
                <a:gd name="T29" fmla="*/ 151 h 503"/>
                <a:gd name="T30" fmla="*/ 392 w 803"/>
                <a:gd name="T31" fmla="*/ 166 h 503"/>
                <a:gd name="T32" fmla="*/ 370 w 803"/>
                <a:gd name="T33" fmla="*/ 181 h 503"/>
                <a:gd name="T34" fmla="*/ 353 w 803"/>
                <a:gd name="T35" fmla="*/ 193 h 503"/>
                <a:gd name="T36" fmla="*/ 341 w 803"/>
                <a:gd name="T37" fmla="*/ 199 h 503"/>
                <a:gd name="T38" fmla="*/ 336 w 803"/>
                <a:gd name="T39" fmla="*/ 201 h 503"/>
                <a:gd name="T40" fmla="*/ 328 w 803"/>
                <a:gd name="T41" fmla="*/ 196 h 503"/>
                <a:gd name="T42" fmla="*/ 313 w 803"/>
                <a:gd name="T43" fmla="*/ 189 h 503"/>
                <a:gd name="T44" fmla="*/ 292 w 803"/>
                <a:gd name="T45" fmla="*/ 174 h 503"/>
                <a:gd name="T46" fmla="*/ 272 w 803"/>
                <a:gd name="T47" fmla="*/ 159 h 503"/>
                <a:gd name="T48" fmla="*/ 250 w 803"/>
                <a:gd name="T49" fmla="*/ 147 h 503"/>
                <a:gd name="T50" fmla="*/ 231 w 803"/>
                <a:gd name="T51" fmla="*/ 139 h 503"/>
                <a:gd name="T52" fmla="*/ 219 w 803"/>
                <a:gd name="T53" fmla="*/ 131 h 503"/>
                <a:gd name="T54" fmla="*/ 215 w 803"/>
                <a:gd name="T55" fmla="*/ 128 h 503"/>
                <a:gd name="T56" fmla="*/ 24 w 803"/>
                <a:gd name="T57" fmla="*/ 0 h 503"/>
                <a:gd name="T58" fmla="*/ 10 w 803"/>
                <a:gd name="T59" fmla="*/ 21 h 503"/>
                <a:gd name="T60" fmla="*/ 186 w 803"/>
                <a:gd name="T61" fmla="*/ 136 h 503"/>
                <a:gd name="T62" fmla="*/ 0 w 803"/>
                <a:gd name="T63" fmla="*/ 417 h 503"/>
                <a:gd name="T64" fmla="*/ 21 w 803"/>
                <a:gd name="T65" fmla="*/ 429 h 503"/>
                <a:gd name="T66" fmla="*/ 205 w 803"/>
                <a:gd name="T67" fmla="*/ 146 h 503"/>
                <a:gd name="T68" fmla="*/ 214 w 803"/>
                <a:gd name="T69" fmla="*/ 151 h 503"/>
                <a:gd name="T70" fmla="*/ 228 w 803"/>
                <a:gd name="T71" fmla="*/ 159 h 503"/>
                <a:gd name="T72" fmla="*/ 252 w 803"/>
                <a:gd name="T73" fmla="*/ 174 h 503"/>
                <a:gd name="T74" fmla="*/ 275 w 803"/>
                <a:gd name="T75" fmla="*/ 190 h 503"/>
                <a:gd name="T76" fmla="*/ 297 w 803"/>
                <a:gd name="T77" fmla="*/ 202 h 503"/>
                <a:gd name="T78" fmla="*/ 318 w 803"/>
                <a:gd name="T79" fmla="*/ 213 h 503"/>
                <a:gd name="T80" fmla="*/ 331 w 803"/>
                <a:gd name="T81" fmla="*/ 222 h 503"/>
                <a:gd name="T82" fmla="*/ 336 w 803"/>
                <a:gd name="T83" fmla="*/ 225 h 503"/>
                <a:gd name="T84" fmla="*/ 487 w 803"/>
                <a:gd name="T85" fmla="*/ 139 h 503"/>
                <a:gd name="T86" fmla="*/ 672 w 803"/>
                <a:gd name="T87" fmla="*/ 425 h 503"/>
                <a:gd name="T88" fmla="*/ 691 w 803"/>
                <a:gd name="T89" fmla="*/ 412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grpSp>
      <p:sp>
        <p:nvSpPr>
          <p:cNvPr id="2075" name="Text Box 119"/>
          <p:cNvSpPr txBox="1">
            <a:spLocks noChangeArrowheads="1"/>
          </p:cNvSpPr>
          <p:nvPr/>
        </p:nvSpPr>
        <p:spPr bwMode="auto">
          <a:xfrm>
            <a:off x="5908903" y="1672546"/>
            <a:ext cx="2962955" cy="42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en-US" altLang="sr-Latn-RS" sz="714" b="1" noProof="1">
                <a:latin typeface="+mn-lt"/>
              </a:rPr>
              <a:t>Koverta</a:t>
            </a:r>
            <a:r>
              <a:rPr lang="hr-BA" altLang="sr-Latn-RS" sz="714" b="1" dirty="0">
                <a:latin typeface="+mn-lt"/>
              </a:rPr>
              <a:t>/kuverta</a:t>
            </a:r>
            <a:r>
              <a:rPr lang="hr-BA" altLang="sr-Latn-RS" sz="714" b="1" noProof="1">
                <a:latin typeface="+mn-lt"/>
              </a:rPr>
              <a:t> za </a:t>
            </a:r>
            <a:r>
              <a:rPr lang="hr-BA" altLang="sr-Latn-RS" sz="714" b="1" dirty="0">
                <a:latin typeface="+mn-lt"/>
              </a:rPr>
              <a:t>p</a:t>
            </a:r>
            <a:r>
              <a:rPr lang="hr-BA" altLang="sr-Latn-RS" sz="714" b="1" noProof="1">
                <a:latin typeface="+mn-lt"/>
              </a:rPr>
              <a:t>redsjednika biračkog odbora</a:t>
            </a:r>
            <a:br>
              <a:rPr lang="hr-BA" altLang="sr-Latn-RS" sz="714" b="1" noProof="1">
                <a:latin typeface="+mn-lt"/>
              </a:rPr>
            </a:br>
            <a:endParaRPr lang="hr-BA" altLang="sr-Latn-RS" sz="714" b="1" noProof="1">
              <a:latin typeface="+mn-lt"/>
            </a:endParaRPr>
          </a:p>
          <a:p>
            <a:pPr marL="163289" indent="-163289">
              <a:spcBef>
                <a:spcPct val="0"/>
              </a:spcBef>
              <a:buFont typeface="+mj-lt"/>
              <a:buAutoNum type="arabicPeriod"/>
              <a:defRPr/>
            </a:pPr>
            <a:r>
              <a:rPr lang="hr-BA" altLang="sr-Latn-RS" sz="714" noProof="1">
                <a:latin typeface="+mn-lt"/>
              </a:rPr>
              <a:t>Obrazac</a:t>
            </a:r>
            <a:r>
              <a:rPr lang="hr-BA" altLang="sr-Latn-RS" sz="714" dirty="0">
                <a:latin typeface="+mn-lt"/>
              </a:rPr>
              <a:t> </a:t>
            </a:r>
            <a:r>
              <a:rPr lang="hr-BA" altLang="sr-Latn-RS" sz="714" noProof="1">
                <a:latin typeface="+mn-lt"/>
              </a:rPr>
              <a:t>brojnog stanj</a:t>
            </a:r>
            <a:r>
              <a:rPr lang="hr-BA" altLang="sr-Latn-RS" sz="714" dirty="0">
                <a:latin typeface="+mn-lt"/>
              </a:rPr>
              <a:t>a</a:t>
            </a:r>
            <a:r>
              <a:rPr lang="hr-BA" altLang="sr-Latn-RS" sz="714" noProof="1">
                <a:latin typeface="+mn-lt"/>
              </a:rPr>
              <a:t> (crvena kopija</a:t>
            </a:r>
            <a:r>
              <a:rPr lang="hr-BA" altLang="sr-Latn-RS" sz="714" dirty="0">
                <a:latin typeface="+mn-lt"/>
              </a:rPr>
              <a:t>/preslik</a:t>
            </a:r>
            <a:r>
              <a:rPr lang="hr-BA" altLang="sr-Latn-RS" sz="714" noProof="1">
                <a:latin typeface="+mn-lt"/>
              </a:rPr>
              <a:t>)</a:t>
            </a:r>
          </a:p>
        </p:txBody>
      </p:sp>
      <p:sp>
        <p:nvSpPr>
          <p:cNvPr id="8" name="Freeform 123"/>
          <p:cNvSpPr>
            <a:spLocks/>
          </p:cNvSpPr>
          <p:nvPr/>
        </p:nvSpPr>
        <p:spPr bwMode="auto">
          <a:xfrm>
            <a:off x="4820331" y="2842760"/>
            <a:ext cx="849312" cy="531812"/>
          </a:xfrm>
          <a:custGeom>
            <a:avLst/>
            <a:gdLst>
              <a:gd name="T0" fmla="*/ 2147483646 w 827"/>
              <a:gd name="T1" fmla="*/ 0 h 531"/>
              <a:gd name="T2" fmla="*/ 0 w 827"/>
              <a:gd name="T3" fmla="*/ 0 h 531"/>
              <a:gd name="T4" fmla="*/ 0 w 827"/>
              <a:gd name="T5" fmla="*/ 2147483646 h 531"/>
              <a:gd name="T6" fmla="*/ 2147483646 w 827"/>
              <a:gd name="T7" fmla="*/ 2147483646 h 531"/>
              <a:gd name="T8" fmla="*/ 2147483646 w 827"/>
              <a:gd name="T9" fmla="*/ 0 h 531"/>
              <a:gd name="T10" fmla="*/ 2147483646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68" name="Freeform 124"/>
          <p:cNvSpPr>
            <a:spLocks/>
          </p:cNvSpPr>
          <p:nvPr/>
        </p:nvSpPr>
        <p:spPr bwMode="auto">
          <a:xfrm>
            <a:off x="4857750" y="2877911"/>
            <a:ext cx="783545" cy="469446"/>
          </a:xfrm>
          <a:custGeom>
            <a:avLst/>
            <a:gdLst>
              <a:gd name="T0" fmla="*/ 2147483646 w 763"/>
              <a:gd name="T1" fmla="*/ 2147483646 h 469"/>
              <a:gd name="T2" fmla="*/ 2147483646 w 763"/>
              <a:gd name="T3" fmla="*/ 2147483646 h 469"/>
              <a:gd name="T4" fmla="*/ 2147483646 w 763"/>
              <a:gd name="T5" fmla="*/ 2147483646 h 469"/>
              <a:gd name="T6" fmla="*/ 2147483646 w 763"/>
              <a:gd name="T7" fmla="*/ 2147483646 h 469"/>
              <a:gd name="T8" fmla="*/ 2147483646 w 763"/>
              <a:gd name="T9" fmla="*/ 2147483646 h 469"/>
              <a:gd name="T10" fmla="*/ 2147483646 w 763"/>
              <a:gd name="T11" fmla="*/ 2147483646 h 469"/>
              <a:gd name="T12" fmla="*/ 2147483646 w 763"/>
              <a:gd name="T13" fmla="*/ 2147483646 h 469"/>
              <a:gd name="T14" fmla="*/ 2147483646 w 763"/>
              <a:gd name="T15" fmla="*/ 2147483646 h 469"/>
              <a:gd name="T16" fmla="*/ 2147483646 w 763"/>
              <a:gd name="T17" fmla="*/ 2147483646 h 469"/>
              <a:gd name="T18" fmla="*/ 2147483646 w 763"/>
              <a:gd name="T19" fmla="*/ 2147483646 h 469"/>
              <a:gd name="T20" fmla="*/ 2147483646 w 763"/>
              <a:gd name="T21" fmla="*/ 2147483646 h 469"/>
              <a:gd name="T22" fmla="*/ 2147483646 w 763"/>
              <a:gd name="T23" fmla="*/ 2147483646 h 469"/>
              <a:gd name="T24" fmla="*/ 2147483646 w 763"/>
              <a:gd name="T25" fmla="*/ 2147483646 h 469"/>
              <a:gd name="T26" fmla="*/ 2147483646 w 763"/>
              <a:gd name="T27" fmla="*/ 2147483646 h 469"/>
              <a:gd name="T28" fmla="*/ 2147483646 w 763"/>
              <a:gd name="T29" fmla="*/ 2147483646 h 469"/>
              <a:gd name="T30" fmla="*/ 2147483646 w 763"/>
              <a:gd name="T31" fmla="*/ 2147483646 h 469"/>
              <a:gd name="T32" fmla="*/ 2147483646 w 763"/>
              <a:gd name="T33" fmla="*/ 2147483646 h 469"/>
              <a:gd name="T34" fmla="*/ 2147483646 w 763"/>
              <a:gd name="T35" fmla="*/ 2147483646 h 469"/>
              <a:gd name="T36" fmla="*/ 0 w 763"/>
              <a:gd name="T37" fmla="*/ 2147483646 h 469"/>
              <a:gd name="T38" fmla="*/ 0 w 763"/>
              <a:gd name="T39" fmla="*/ 2147483646 h 469"/>
              <a:gd name="T40" fmla="*/ 2147483646 w 763"/>
              <a:gd name="T41" fmla="*/ 0 h 469"/>
              <a:gd name="T42" fmla="*/ 2147483646 w 763"/>
              <a:gd name="T43" fmla="*/ 0 h 469"/>
              <a:gd name="T44" fmla="*/ 2147483646 w 763"/>
              <a:gd name="T45" fmla="*/ 0 h 469"/>
              <a:gd name="T46" fmla="*/ 2147483646 w 763"/>
              <a:gd name="T47" fmla="*/ 0 h 469"/>
              <a:gd name="T48" fmla="*/ 2147483646 w 763"/>
              <a:gd name="T49" fmla="*/ 0 h 469"/>
              <a:gd name="T50" fmla="*/ 2147483646 w 763"/>
              <a:gd name="T51" fmla="*/ 0 h 469"/>
              <a:gd name="T52" fmla="*/ 2147483646 w 763"/>
              <a:gd name="T53" fmla="*/ 0 h 469"/>
              <a:gd name="T54" fmla="*/ 2147483646 w 763"/>
              <a:gd name="T55" fmla="*/ 0 h 469"/>
              <a:gd name="T56" fmla="*/ 2147483646 w 763"/>
              <a:gd name="T57" fmla="*/ 0 h 469"/>
              <a:gd name="T58" fmla="*/ 2147483646 w 763"/>
              <a:gd name="T59" fmla="*/ 0 h 469"/>
              <a:gd name="T60" fmla="*/ 2147483646 w 763"/>
              <a:gd name="T61" fmla="*/ 0 h 469"/>
              <a:gd name="T62" fmla="*/ 2147483646 w 763"/>
              <a:gd name="T63" fmla="*/ 0 h 469"/>
              <a:gd name="T64" fmla="*/ 2147483646 w 763"/>
              <a:gd name="T65" fmla="*/ 0 h 469"/>
              <a:gd name="T66" fmla="*/ 2147483646 w 763"/>
              <a:gd name="T67" fmla="*/ 0 h 469"/>
              <a:gd name="T68" fmla="*/ 2147483646 w 763"/>
              <a:gd name="T69" fmla="*/ 0 h 469"/>
              <a:gd name="T70" fmla="*/ 2147483646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69" name="Freeform 125"/>
          <p:cNvSpPr>
            <a:spLocks/>
          </p:cNvSpPr>
          <p:nvPr/>
        </p:nvSpPr>
        <p:spPr bwMode="auto">
          <a:xfrm>
            <a:off x="4833938" y="2860902"/>
            <a:ext cx="824366" cy="502330"/>
          </a:xfrm>
          <a:custGeom>
            <a:avLst/>
            <a:gdLst>
              <a:gd name="T0" fmla="*/ 2147483646 w 803"/>
              <a:gd name="T1" fmla="*/ 2147483646 h 503"/>
              <a:gd name="T2" fmla="*/ 2147483646 w 803"/>
              <a:gd name="T3" fmla="*/ 2147483646 h 503"/>
              <a:gd name="T4" fmla="*/ 2147483646 w 803"/>
              <a:gd name="T5" fmla="*/ 2147483646 h 503"/>
              <a:gd name="T6" fmla="*/ 2147483646 w 803"/>
              <a:gd name="T7" fmla="*/ 2147483646 h 503"/>
              <a:gd name="T8" fmla="*/ 2147483646 w 803"/>
              <a:gd name="T9" fmla="*/ 2147483646 h 503"/>
              <a:gd name="T10" fmla="*/ 2147483646 w 803"/>
              <a:gd name="T11" fmla="*/ 2147483646 h 503"/>
              <a:gd name="T12" fmla="*/ 2147483646 w 803"/>
              <a:gd name="T13" fmla="*/ 2147483646 h 503"/>
              <a:gd name="T14" fmla="*/ 2147483646 w 803"/>
              <a:gd name="T15" fmla="*/ 2147483646 h 503"/>
              <a:gd name="T16" fmla="*/ 2147483646 w 803"/>
              <a:gd name="T17" fmla="*/ 2147483646 h 503"/>
              <a:gd name="T18" fmla="*/ 2147483646 w 803"/>
              <a:gd name="T19" fmla="*/ 2147483646 h 503"/>
              <a:gd name="T20" fmla="*/ 2147483646 w 803"/>
              <a:gd name="T21" fmla="*/ 2147483646 h 503"/>
              <a:gd name="T22" fmla="*/ 2147483646 w 803"/>
              <a:gd name="T23" fmla="*/ 2147483646 h 503"/>
              <a:gd name="T24" fmla="*/ 2147483646 w 803"/>
              <a:gd name="T25" fmla="*/ 2147483646 h 503"/>
              <a:gd name="T26" fmla="*/ 2147483646 w 803"/>
              <a:gd name="T27" fmla="*/ 2147483646 h 503"/>
              <a:gd name="T28" fmla="*/ 2147483646 w 803"/>
              <a:gd name="T29" fmla="*/ 2147483646 h 503"/>
              <a:gd name="T30" fmla="*/ 2147483646 w 803"/>
              <a:gd name="T31" fmla="*/ 2147483646 h 503"/>
              <a:gd name="T32" fmla="*/ 2147483646 w 803"/>
              <a:gd name="T33" fmla="*/ 2147483646 h 503"/>
              <a:gd name="T34" fmla="*/ 2147483646 w 803"/>
              <a:gd name="T35" fmla="*/ 2147483646 h 503"/>
              <a:gd name="T36" fmla="*/ 2147483646 w 803"/>
              <a:gd name="T37" fmla="*/ 2147483646 h 503"/>
              <a:gd name="T38" fmla="*/ 2147483646 w 803"/>
              <a:gd name="T39" fmla="*/ 2147483646 h 503"/>
              <a:gd name="T40" fmla="*/ 2147483646 w 803"/>
              <a:gd name="T41" fmla="*/ 2147483646 h 503"/>
              <a:gd name="T42" fmla="*/ 2147483646 w 803"/>
              <a:gd name="T43" fmla="*/ 2147483646 h 503"/>
              <a:gd name="T44" fmla="*/ 2147483646 w 803"/>
              <a:gd name="T45" fmla="*/ 2147483646 h 503"/>
              <a:gd name="T46" fmla="*/ 2147483646 w 803"/>
              <a:gd name="T47" fmla="*/ 2147483646 h 503"/>
              <a:gd name="T48" fmla="*/ 2147483646 w 803"/>
              <a:gd name="T49" fmla="*/ 2147483646 h 503"/>
              <a:gd name="T50" fmla="*/ 2147483646 w 803"/>
              <a:gd name="T51" fmla="*/ 2147483646 h 503"/>
              <a:gd name="T52" fmla="*/ 2147483646 w 803"/>
              <a:gd name="T53" fmla="*/ 2147483646 h 503"/>
              <a:gd name="T54" fmla="*/ 2147483646 w 803"/>
              <a:gd name="T55" fmla="*/ 2147483646 h 503"/>
              <a:gd name="T56" fmla="*/ 2147483646 w 803"/>
              <a:gd name="T57" fmla="*/ 0 h 503"/>
              <a:gd name="T58" fmla="*/ 2147483646 w 803"/>
              <a:gd name="T59" fmla="*/ 2147483646 h 503"/>
              <a:gd name="T60" fmla="*/ 2147483646 w 803"/>
              <a:gd name="T61" fmla="*/ 2147483646 h 503"/>
              <a:gd name="T62" fmla="*/ 0 w 803"/>
              <a:gd name="T63" fmla="*/ 2147483646 h 503"/>
              <a:gd name="T64" fmla="*/ 2147483646 w 803"/>
              <a:gd name="T65" fmla="*/ 2147483646 h 503"/>
              <a:gd name="T66" fmla="*/ 2147483646 w 803"/>
              <a:gd name="T67" fmla="*/ 2147483646 h 503"/>
              <a:gd name="T68" fmla="*/ 2147483646 w 803"/>
              <a:gd name="T69" fmla="*/ 2147483646 h 503"/>
              <a:gd name="T70" fmla="*/ 2147483646 w 803"/>
              <a:gd name="T71" fmla="*/ 2147483646 h 503"/>
              <a:gd name="T72" fmla="*/ 2147483646 w 803"/>
              <a:gd name="T73" fmla="*/ 2147483646 h 503"/>
              <a:gd name="T74" fmla="*/ 2147483646 w 803"/>
              <a:gd name="T75" fmla="*/ 2147483646 h 503"/>
              <a:gd name="T76" fmla="*/ 2147483646 w 803"/>
              <a:gd name="T77" fmla="*/ 2147483646 h 503"/>
              <a:gd name="T78" fmla="*/ 2147483646 w 803"/>
              <a:gd name="T79" fmla="*/ 2147483646 h 503"/>
              <a:gd name="T80" fmla="*/ 2147483646 w 803"/>
              <a:gd name="T81" fmla="*/ 2147483646 h 503"/>
              <a:gd name="T82" fmla="*/ 2147483646 w 803"/>
              <a:gd name="T83" fmla="*/ 2147483646 h 503"/>
              <a:gd name="T84" fmla="*/ 2147483646 w 803"/>
              <a:gd name="T85" fmla="*/ 2147483646 h 503"/>
              <a:gd name="T86" fmla="*/ 2147483646 w 803"/>
              <a:gd name="T87" fmla="*/ 2147483646 h 503"/>
              <a:gd name="T88" fmla="*/ 2147483646 w 803"/>
              <a:gd name="T89" fmla="*/ 2147483646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70" name="Rectangle 143"/>
          <p:cNvSpPr>
            <a:spLocks noChangeArrowheads="1"/>
          </p:cNvSpPr>
          <p:nvPr/>
        </p:nvSpPr>
        <p:spPr bwMode="auto">
          <a:xfrm>
            <a:off x="489857" y="1469571"/>
            <a:ext cx="3755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4" name="Text Box 145"/>
          <p:cNvSpPr txBox="1">
            <a:spLocks noChangeArrowheads="1"/>
          </p:cNvSpPr>
          <p:nvPr/>
        </p:nvSpPr>
        <p:spPr bwMode="auto">
          <a:xfrm>
            <a:off x="489857" y="1524000"/>
            <a:ext cx="1469571"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a:solidFill>
                  <a:schemeClr val="tx1"/>
                </a:solidFill>
                <a:latin typeface="Verdana" panose="020B0604030504040204" pitchFamily="34" charset="0"/>
                <a:cs typeface="Arial" panose="020B0604020202020204" pitchFamily="34" charset="0"/>
              </a:defRPr>
            </a:lvl1pPr>
            <a:lvl2pPr marL="742950" indent="-285750" defTabSz="1279525" eaLnBrk="0" hangingPunct="0">
              <a:defRPr sz="2500">
                <a:solidFill>
                  <a:schemeClr val="tx1"/>
                </a:solidFill>
                <a:latin typeface="Verdana" panose="020B0604030504040204" pitchFamily="34" charset="0"/>
                <a:cs typeface="Arial" panose="020B0604020202020204" pitchFamily="34" charset="0"/>
              </a:defRPr>
            </a:lvl2pPr>
            <a:lvl3pPr marL="1143000" indent="-228600" defTabSz="1279525" eaLnBrk="0" hangingPunct="0">
              <a:defRPr sz="2500">
                <a:solidFill>
                  <a:schemeClr val="tx1"/>
                </a:solidFill>
                <a:latin typeface="Verdana" panose="020B0604030504040204" pitchFamily="34" charset="0"/>
                <a:cs typeface="Arial" panose="020B0604020202020204" pitchFamily="34" charset="0"/>
              </a:defRPr>
            </a:lvl3pPr>
            <a:lvl4pPr marL="1600200" indent="-228600" defTabSz="1279525" eaLnBrk="0" hangingPunct="0">
              <a:defRPr sz="2500">
                <a:solidFill>
                  <a:schemeClr val="tx1"/>
                </a:solidFill>
                <a:latin typeface="Verdana" panose="020B0604030504040204" pitchFamily="34" charset="0"/>
                <a:cs typeface="Arial" panose="020B0604020202020204" pitchFamily="34" charset="0"/>
              </a:defRPr>
            </a:lvl4pPr>
            <a:lvl5pPr marL="2057400" indent="-228600" defTabSz="1279525" eaLnBrk="0" hangingPunct="0">
              <a:defRPr sz="25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9pPr>
          </a:lstStyle>
          <a:p>
            <a:pPr eaLnBrk="1" hangingPunct="1">
              <a:spcBef>
                <a:spcPct val="50000"/>
              </a:spcBef>
              <a:defRPr/>
            </a:pPr>
            <a:r>
              <a:rPr lang="hr-BA" altLang="sr-Latn-RS" sz="714" i="1" dirty="0">
                <a:solidFill>
                  <a:schemeClr val="accent2"/>
                </a:solidFill>
                <a:latin typeface="+mj-lt"/>
              </a:rPr>
              <a:t>Zelena zaštitna vreća</a:t>
            </a:r>
            <a:endParaRPr lang="en-US" altLang="sr-Latn-RS" sz="714" i="1" dirty="0">
              <a:solidFill>
                <a:schemeClr val="accent2"/>
              </a:solidFill>
              <a:latin typeface="+mj-lt"/>
            </a:endParaRPr>
          </a:p>
        </p:txBody>
      </p:sp>
      <p:sp>
        <p:nvSpPr>
          <p:cNvPr id="2072" name="Freeform 146"/>
          <p:cNvSpPr>
            <a:spLocks/>
          </p:cNvSpPr>
          <p:nvPr/>
        </p:nvSpPr>
        <p:spPr bwMode="auto">
          <a:xfrm>
            <a:off x="544286" y="1687286"/>
            <a:ext cx="816429" cy="720045"/>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147483646 h 2304"/>
              <a:gd name="T96" fmla="*/ 2147483646 w 2196"/>
              <a:gd name="T97" fmla="*/ 0 h 2304"/>
              <a:gd name="T98" fmla="*/ 2147483646 w 2196"/>
              <a:gd name="T99" fmla="*/ 2147483646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rgbClr val="339966"/>
          </a:solidFill>
          <a:ln w="9525">
            <a:solidFill>
              <a:schemeClr val="tx1"/>
            </a:solidFill>
            <a:round/>
            <a:headEnd/>
            <a:tailEnd/>
          </a:ln>
        </p:spPr>
        <p:txBody>
          <a:bodyPr/>
          <a:lstStyle/>
          <a:p>
            <a:endParaRPr lang="en-US" sz="1286"/>
          </a:p>
        </p:txBody>
      </p:sp>
      <p:sp>
        <p:nvSpPr>
          <p:cNvPr id="2084" name="Text Box 148"/>
          <p:cNvSpPr txBox="1">
            <a:spLocks noChangeArrowheads="1"/>
          </p:cNvSpPr>
          <p:nvPr/>
        </p:nvSpPr>
        <p:spPr bwMode="auto">
          <a:xfrm>
            <a:off x="1415143" y="1779134"/>
            <a:ext cx="2843893" cy="64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marL="163289" indent="-163289">
              <a:spcBef>
                <a:spcPct val="0"/>
              </a:spcBef>
              <a:buFontTx/>
              <a:buAutoNum type="arabicPeriod"/>
              <a:defRPr/>
            </a:pPr>
            <a:r>
              <a:rPr lang="en-US" altLang="sr-Latn-RS" sz="714" dirty="0" err="1">
                <a:latin typeface="+mn-lt"/>
              </a:rPr>
              <a:t>Prebrojan</a:t>
            </a:r>
            <a:r>
              <a:rPr lang="bs-Latn-BA" altLang="sr-Latn-RS" sz="714" dirty="0">
                <a:latin typeface="+mn-lt"/>
              </a:rPr>
              <a:t>e</a:t>
            </a:r>
            <a:r>
              <a:rPr lang="en-US" altLang="sr-Latn-RS" sz="714" dirty="0">
                <a:latin typeface="+mn-lt"/>
              </a:rPr>
              <a:t> </a:t>
            </a:r>
            <a:r>
              <a:rPr lang="bs-Latn-BA" altLang="sr-Latn-RS" sz="714" dirty="0">
                <a:latin typeface="+mn-lt"/>
              </a:rPr>
              <a:t>koverte sa setovima</a:t>
            </a:r>
            <a:r>
              <a:rPr lang="en-US" altLang="sr-Latn-RS" sz="714" dirty="0">
                <a:latin typeface="+mn-lt"/>
              </a:rPr>
              <a:t> </a:t>
            </a:r>
            <a:r>
              <a:rPr lang="en-US" altLang="sr-Latn-RS" sz="714" dirty="0" err="1">
                <a:latin typeface="+mn-lt"/>
              </a:rPr>
              <a:t>glasački</a:t>
            </a:r>
            <a:r>
              <a:rPr lang="bs-Latn-BA" altLang="sr-Latn-RS" sz="714" dirty="0">
                <a:latin typeface="+mn-lt"/>
              </a:rPr>
              <a:t>h</a:t>
            </a:r>
            <a:r>
              <a:rPr lang="en-US" altLang="sr-Latn-RS" sz="714" dirty="0">
                <a:latin typeface="+mn-lt"/>
              </a:rPr>
              <a:t> </a:t>
            </a:r>
            <a:r>
              <a:rPr lang="en-US" altLang="sr-Latn-RS" sz="714" dirty="0" err="1">
                <a:latin typeface="+mn-lt"/>
              </a:rPr>
              <a:t>listić</a:t>
            </a:r>
            <a:r>
              <a:rPr lang="bs-Latn-BA" altLang="sr-Latn-RS" sz="714" dirty="0">
                <a:latin typeface="+mn-lt"/>
              </a:rPr>
              <a:t>a uvezane po izbornim jedinicama</a:t>
            </a:r>
          </a:p>
          <a:p>
            <a:pPr eaLnBrk="1" hangingPunct="1">
              <a:spcBef>
                <a:spcPct val="0"/>
              </a:spcBef>
              <a:buFontTx/>
              <a:buNone/>
              <a:defRPr/>
            </a:pPr>
            <a:endParaRPr lang="en-US" altLang="sr-Latn-RS" sz="714" dirty="0">
              <a:latin typeface="+mn-lt"/>
            </a:endParaRPr>
          </a:p>
          <a:p>
            <a:pPr eaLnBrk="1" hangingPunct="1">
              <a:spcBef>
                <a:spcPct val="0"/>
              </a:spcBef>
              <a:buFontTx/>
              <a:buNone/>
              <a:defRPr/>
            </a:pPr>
            <a:r>
              <a:rPr lang="en-US" altLang="sr-Latn-RS" sz="714" dirty="0">
                <a:latin typeface="+mn-lt"/>
              </a:rPr>
              <a:t>2. </a:t>
            </a:r>
            <a:r>
              <a:rPr lang="bs-Latn-BA" altLang="sr-Latn-RS" sz="714" dirty="0">
                <a:latin typeface="+mn-lt"/>
              </a:rPr>
              <a:t>Obrazac brojnog stanja</a:t>
            </a:r>
            <a:r>
              <a:rPr lang="hr-BA" altLang="sr-Latn-RS" sz="714" dirty="0">
                <a:latin typeface="+mn-lt"/>
              </a:rPr>
              <a:t> </a:t>
            </a:r>
            <a:r>
              <a:rPr lang="en-US" altLang="sr-Latn-RS" sz="714" dirty="0">
                <a:latin typeface="+mn-lt"/>
              </a:rPr>
              <a:t>(</a:t>
            </a:r>
            <a:r>
              <a:rPr lang="en-US" altLang="sr-Latn-RS" sz="714" dirty="0" err="1">
                <a:latin typeface="+mn-lt"/>
              </a:rPr>
              <a:t>plava</a:t>
            </a:r>
            <a:r>
              <a:rPr lang="en-US" altLang="sr-Latn-RS" sz="714" dirty="0">
                <a:latin typeface="+mn-lt"/>
              </a:rPr>
              <a:t> </a:t>
            </a:r>
            <a:r>
              <a:rPr lang="en-US" altLang="sr-Latn-RS" sz="714" dirty="0" err="1">
                <a:latin typeface="+mn-lt"/>
              </a:rPr>
              <a:t>kopija</a:t>
            </a:r>
            <a:r>
              <a:rPr lang="hr-BA" altLang="sr-Latn-RS" sz="714" dirty="0">
                <a:latin typeface="+mn-lt"/>
              </a:rPr>
              <a:t>/preslik</a:t>
            </a:r>
            <a:r>
              <a:rPr lang="en-US" altLang="sr-Latn-RS" sz="714" dirty="0">
                <a:latin typeface="+mn-lt"/>
              </a:rPr>
              <a:t>)</a:t>
            </a:r>
          </a:p>
          <a:p>
            <a:pPr eaLnBrk="1" hangingPunct="1">
              <a:spcBef>
                <a:spcPct val="0"/>
              </a:spcBef>
              <a:buFontTx/>
              <a:buNone/>
              <a:defRPr/>
            </a:pPr>
            <a:endParaRPr lang="en-US" altLang="sr-Latn-RS" sz="714" dirty="0">
              <a:latin typeface="+mn-lt"/>
            </a:endParaRPr>
          </a:p>
        </p:txBody>
      </p:sp>
    </p:spTree>
    <p:extLst>
      <p:ext uri="{BB962C8B-B14F-4D97-AF65-F5344CB8AC3E}">
        <p14:creationId xmlns:p14="http://schemas.microsoft.com/office/powerpoint/2010/main" val="199473868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5"/>
          <p:cNvSpPr txBox="1">
            <a:spLocks noChangeArrowheads="1"/>
          </p:cNvSpPr>
          <p:nvPr/>
        </p:nvSpPr>
        <p:spPr bwMode="auto">
          <a:xfrm>
            <a:off x="217714" y="108858"/>
            <a:ext cx="8763000" cy="6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lgn="ctr" eaLnBrk="1" hangingPunct="1">
              <a:spcBef>
                <a:spcPct val="50000"/>
              </a:spcBef>
              <a:buFontTx/>
              <a:buNone/>
            </a:pPr>
            <a:r>
              <a:rPr lang="hr-BA" altLang="en-US" sz="1714" b="1">
                <a:solidFill>
                  <a:schemeClr val="accent2"/>
                </a:solidFill>
                <a:latin typeface="Arial" panose="020B0604020202020204" pitchFamily="34" charset="0"/>
              </a:rPr>
              <a:t>Шема паковања </a:t>
            </a:r>
            <a:r>
              <a:rPr lang="bs-Cyrl-BA" altLang="en-US" sz="1714" b="1">
                <a:solidFill>
                  <a:schemeClr val="accent2"/>
                </a:solidFill>
                <a:latin typeface="Arial" panose="020B0604020202020204" pitchFamily="34" charset="0"/>
              </a:rPr>
              <a:t>изборног </a:t>
            </a:r>
            <a:r>
              <a:rPr lang="hr-BA" altLang="en-US" sz="1714" b="1">
                <a:solidFill>
                  <a:schemeClr val="accent2"/>
                </a:solidFill>
                <a:latin typeface="Arial" panose="020B0604020202020204" pitchFamily="34" charset="0"/>
              </a:rPr>
              <a:t>материјала </a:t>
            </a:r>
            <a:r>
              <a:rPr lang="bs-Cyrl-BA" altLang="en-US" sz="1714" b="1">
                <a:solidFill>
                  <a:schemeClr val="accent2"/>
                </a:solidFill>
                <a:latin typeface="Arial" panose="020B0604020202020204" pitchFamily="34" charset="0"/>
              </a:rPr>
              <a:t>на бирачком мјесту овлашћеном за издавање непотврђених гласачких листића</a:t>
            </a:r>
            <a:r>
              <a:rPr lang="hr-BA" altLang="sr-Latn-RS" sz="1714" b="1">
                <a:solidFill>
                  <a:schemeClr val="accent2"/>
                </a:solidFill>
                <a:latin typeface="Arial" panose="020B0604020202020204" pitchFamily="34" charset="0"/>
              </a:rPr>
              <a:t> </a:t>
            </a:r>
            <a:r>
              <a:rPr lang="bs-Cyrl-BA" altLang="sr-Latn-RS" sz="1714" b="1">
                <a:solidFill>
                  <a:schemeClr val="accent2"/>
                </a:solidFill>
                <a:latin typeface="Arial" panose="020B0604020202020204" pitchFamily="34" charset="0"/>
              </a:rPr>
              <a:t>у РС</a:t>
            </a:r>
            <a:endParaRPr lang="en-US" altLang="sr-Latn-RS" sz="1714" b="1">
              <a:solidFill>
                <a:schemeClr val="accent2"/>
              </a:solidFill>
              <a:latin typeface="Arial" panose="020B0604020202020204" pitchFamily="34" charset="0"/>
            </a:endParaRPr>
          </a:p>
        </p:txBody>
      </p:sp>
      <p:sp>
        <p:nvSpPr>
          <p:cNvPr id="2051" name="Rectangle 121"/>
          <p:cNvSpPr>
            <a:spLocks noChangeArrowheads="1"/>
          </p:cNvSpPr>
          <p:nvPr/>
        </p:nvSpPr>
        <p:spPr bwMode="auto">
          <a:xfrm>
            <a:off x="4708072" y="2612571"/>
            <a:ext cx="4136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5" name="Text Box 126"/>
          <p:cNvSpPr txBox="1">
            <a:spLocks noChangeArrowheads="1"/>
          </p:cNvSpPr>
          <p:nvPr/>
        </p:nvSpPr>
        <p:spPr bwMode="auto">
          <a:xfrm>
            <a:off x="5851072" y="2757715"/>
            <a:ext cx="2906259" cy="57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975" indent="4763"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indent="0">
              <a:buNone/>
              <a:defRPr/>
            </a:pPr>
            <a:r>
              <a:rPr lang="en-US" sz="714" b="1" dirty="0" err="1"/>
              <a:t>Коверта</a:t>
            </a:r>
            <a:r>
              <a:rPr lang="hr-BA" sz="714" b="1" dirty="0"/>
              <a:t>/куверта за предсједника изборне комисије:</a:t>
            </a:r>
            <a:endParaRPr lang="en-US" sz="714" dirty="0"/>
          </a:p>
          <a:p>
            <a:pPr marL="201843" indent="-163289">
              <a:buFont typeface="+mj-lt"/>
              <a:buAutoNum type="arabicPeriod"/>
              <a:defRPr/>
            </a:pPr>
            <a:r>
              <a:rPr lang="hr-BA" sz="714" dirty="0"/>
              <a:t>Образац бројног стања (зелена копија)</a:t>
            </a:r>
            <a:endParaRPr lang="en-US" sz="714" dirty="0"/>
          </a:p>
          <a:p>
            <a:pPr marL="201843" indent="-163289">
              <a:buFont typeface="+mj-lt"/>
              <a:buAutoNum type="arabicPeriod"/>
              <a:defRPr/>
            </a:pPr>
            <a:r>
              <a:rPr lang="hr-BA" sz="714" dirty="0"/>
              <a:t>Записник о раду бирачког одбора (зелена копија)</a:t>
            </a:r>
            <a:endParaRPr lang="en-US" sz="714" dirty="0"/>
          </a:p>
        </p:txBody>
      </p:sp>
      <p:sp>
        <p:nvSpPr>
          <p:cNvPr id="2053" name="Text Box 137"/>
          <p:cNvSpPr txBox="1">
            <a:spLocks noChangeArrowheads="1"/>
          </p:cNvSpPr>
          <p:nvPr/>
        </p:nvSpPr>
        <p:spPr bwMode="auto">
          <a:xfrm>
            <a:off x="4641170" y="3831545"/>
            <a:ext cx="4136571" cy="883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pPr>
            <a:r>
              <a:rPr lang="hr-BA" altLang="en-US" sz="1714" b="1">
                <a:solidFill>
                  <a:srgbClr val="FF0000"/>
                </a:solidFill>
              </a:rPr>
              <a:t>Напомена: На сваку врећу потребно је написати број бирачког мјеста!!</a:t>
            </a:r>
            <a:endParaRPr lang="en-US" altLang="sr-Latn-RS" sz="1714" b="1">
              <a:solidFill>
                <a:srgbClr val="FF0000"/>
              </a:solidFill>
              <a:latin typeface="Arial" panose="020B0604020202020204" pitchFamily="34" charset="0"/>
            </a:endParaRPr>
          </a:p>
        </p:txBody>
      </p:sp>
      <p:sp>
        <p:nvSpPr>
          <p:cNvPr id="2054" name="Rectangle 81"/>
          <p:cNvSpPr>
            <a:spLocks noChangeArrowheads="1"/>
          </p:cNvSpPr>
          <p:nvPr/>
        </p:nvSpPr>
        <p:spPr bwMode="auto">
          <a:xfrm>
            <a:off x="489857" y="3755571"/>
            <a:ext cx="3755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5" name="Rectangle 51"/>
          <p:cNvSpPr>
            <a:spLocks noChangeArrowheads="1"/>
          </p:cNvSpPr>
          <p:nvPr/>
        </p:nvSpPr>
        <p:spPr bwMode="auto">
          <a:xfrm>
            <a:off x="381000" y="1306286"/>
            <a:ext cx="4136571" cy="3646714"/>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6" name="Text Box 54"/>
          <p:cNvSpPr txBox="1">
            <a:spLocks noChangeArrowheads="1"/>
          </p:cNvSpPr>
          <p:nvPr/>
        </p:nvSpPr>
        <p:spPr bwMode="auto">
          <a:xfrm>
            <a:off x="489857" y="1632857"/>
            <a:ext cx="3537857"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pPr>
            <a:endParaRPr lang="sr-Latn-CS" altLang="sr-Latn-RS" sz="1786"/>
          </a:p>
        </p:txBody>
      </p:sp>
      <p:sp>
        <p:nvSpPr>
          <p:cNvPr id="2057" name="Rectangle 56"/>
          <p:cNvSpPr>
            <a:spLocks noChangeArrowheads="1"/>
          </p:cNvSpPr>
          <p:nvPr/>
        </p:nvSpPr>
        <p:spPr bwMode="auto">
          <a:xfrm>
            <a:off x="489857" y="2612571"/>
            <a:ext cx="3755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8" name="Freeform 57"/>
          <p:cNvSpPr>
            <a:spLocks/>
          </p:cNvSpPr>
          <p:nvPr/>
        </p:nvSpPr>
        <p:spPr bwMode="auto">
          <a:xfrm>
            <a:off x="598714" y="3973286"/>
            <a:ext cx="816429" cy="720045"/>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147483646 h 2304"/>
              <a:gd name="T96" fmla="*/ 2147483646 w 2196"/>
              <a:gd name="T97" fmla="*/ 0 h 2304"/>
              <a:gd name="T98" fmla="*/ 2147483646 w 2196"/>
              <a:gd name="T99" fmla="*/ 2147483646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286"/>
          </a:p>
        </p:txBody>
      </p:sp>
      <p:sp>
        <p:nvSpPr>
          <p:cNvPr id="2059" name="Text Box 70"/>
          <p:cNvSpPr txBox="1">
            <a:spLocks noChangeArrowheads="1"/>
          </p:cNvSpPr>
          <p:nvPr/>
        </p:nvSpPr>
        <p:spPr bwMode="auto">
          <a:xfrm>
            <a:off x="489857" y="2612572"/>
            <a:ext cx="2013857"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spcBef>
                <a:spcPct val="0"/>
              </a:spcBef>
              <a:buFontTx/>
              <a:buNone/>
            </a:pPr>
            <a:r>
              <a:rPr lang="hr-BA" altLang="en-US" sz="714" i="1">
                <a:solidFill>
                  <a:schemeClr val="accent2"/>
                </a:solidFill>
              </a:rPr>
              <a:t>Провидна заштитна врећа (ВЕЋА)</a:t>
            </a:r>
            <a:endParaRPr lang="en-US" altLang="en-US" sz="714">
              <a:solidFill>
                <a:schemeClr val="accent2"/>
              </a:solidFill>
            </a:endParaRPr>
          </a:p>
        </p:txBody>
      </p:sp>
      <p:sp>
        <p:nvSpPr>
          <p:cNvPr id="2060" name="Text Box 59"/>
          <p:cNvSpPr txBox="1">
            <a:spLocks noChangeArrowheads="1"/>
          </p:cNvSpPr>
          <p:nvPr/>
        </p:nvSpPr>
        <p:spPr bwMode="auto">
          <a:xfrm>
            <a:off x="1469572" y="3973286"/>
            <a:ext cx="2775857" cy="79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buFont typeface="Verdana" panose="020B0604030504040204" pitchFamily="34" charset="0"/>
              <a:buAutoNum type="arabicPeriod"/>
            </a:pPr>
            <a:r>
              <a:rPr lang="bs-Latn-BA" altLang="en-US" sz="714"/>
              <a:t>Образац бројног стања (оригинал у корицама)</a:t>
            </a:r>
            <a:endParaRPr lang="en-US" altLang="en-US" sz="714"/>
          </a:p>
          <a:p>
            <a:pPr>
              <a:buFont typeface="Verdana" panose="020B0604030504040204" pitchFamily="34" charset="0"/>
              <a:buAutoNum type="arabicPeriod"/>
            </a:pPr>
            <a:r>
              <a:rPr lang="bs-Latn-BA" altLang="en-US" sz="714"/>
              <a:t>Записник о раду бирачког одбора (оригинал у корицама)</a:t>
            </a:r>
            <a:endParaRPr lang="en-US" altLang="en-US" sz="714"/>
          </a:p>
          <a:p>
            <a:pPr>
              <a:buFont typeface="Verdana" panose="020B0604030504040204" pitchFamily="34" charset="0"/>
              <a:buAutoNum type="arabicPeriod"/>
            </a:pPr>
            <a:r>
              <a:rPr lang="bs-Latn-BA" altLang="en-US" sz="714"/>
              <a:t>Д</a:t>
            </a:r>
            <a:r>
              <a:rPr lang="bs-Cyrl-BA" altLang="en-US" sz="714"/>
              <a:t>опунск</a:t>
            </a:r>
            <a:r>
              <a:rPr lang="bs-Latn-BA" altLang="en-US" sz="714"/>
              <a:t>и извод из Централног бирачког списка </a:t>
            </a:r>
            <a:r>
              <a:rPr lang="bs-Cyrl-BA" altLang="en-US" sz="714"/>
              <a:t>(списак потенцијалних бирача који имају право гласати непотврђеним гласачким листићима)</a:t>
            </a:r>
            <a:endParaRPr lang="en-US" altLang="en-US" sz="714"/>
          </a:p>
        </p:txBody>
      </p:sp>
      <p:sp>
        <p:nvSpPr>
          <p:cNvPr id="2061" name="Text Box 72"/>
          <p:cNvSpPr txBox="1">
            <a:spLocks noChangeArrowheads="1"/>
          </p:cNvSpPr>
          <p:nvPr/>
        </p:nvSpPr>
        <p:spPr bwMode="auto">
          <a:xfrm>
            <a:off x="544286" y="3810000"/>
            <a:ext cx="3320143"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spcBef>
                <a:spcPct val="0"/>
              </a:spcBef>
              <a:buFontTx/>
              <a:buNone/>
            </a:pPr>
            <a:r>
              <a:rPr lang="hr-BA" altLang="en-US" sz="714" i="1">
                <a:solidFill>
                  <a:schemeClr val="accent2"/>
                </a:solidFill>
              </a:rPr>
              <a:t>Провидна заштитна врећа (МАЊА)</a:t>
            </a:r>
            <a:endParaRPr lang="en-US" altLang="en-US" sz="714">
              <a:solidFill>
                <a:schemeClr val="accent2"/>
              </a:solidFill>
            </a:endParaRPr>
          </a:p>
        </p:txBody>
      </p:sp>
      <p:sp>
        <p:nvSpPr>
          <p:cNvPr id="2062" name="Freeform 95"/>
          <p:cNvSpPr>
            <a:spLocks/>
          </p:cNvSpPr>
          <p:nvPr/>
        </p:nvSpPr>
        <p:spPr bwMode="auto">
          <a:xfrm>
            <a:off x="544286" y="2830286"/>
            <a:ext cx="816429" cy="720045"/>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147483646 h 2304"/>
              <a:gd name="T96" fmla="*/ 2147483646 w 2196"/>
              <a:gd name="T97" fmla="*/ 0 h 2304"/>
              <a:gd name="T98" fmla="*/ 2147483646 w 2196"/>
              <a:gd name="T99" fmla="*/ 2147483646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chemeClr val="bg1"/>
          </a:solidFill>
          <a:ln w="19050">
            <a:solidFill>
              <a:srgbClr val="000000"/>
            </a:solidFill>
            <a:round/>
            <a:headEnd/>
            <a:tailEnd/>
          </a:ln>
        </p:spPr>
        <p:txBody>
          <a:bodyPr/>
          <a:lstStyle/>
          <a:p>
            <a:endParaRPr lang="en-US" sz="1286"/>
          </a:p>
        </p:txBody>
      </p:sp>
      <p:sp>
        <p:nvSpPr>
          <p:cNvPr id="2063" name="Text Box 96"/>
          <p:cNvSpPr txBox="1">
            <a:spLocks noChangeArrowheads="1"/>
          </p:cNvSpPr>
          <p:nvPr/>
        </p:nvSpPr>
        <p:spPr bwMode="auto">
          <a:xfrm>
            <a:off x="1360714" y="2866572"/>
            <a:ext cx="2830286" cy="57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buFont typeface="Verdana" panose="020B0604030504040204" pitchFamily="34" charset="0"/>
              <a:buAutoNum type="arabicPeriod"/>
            </a:pPr>
            <a:r>
              <a:rPr lang="bs-Latn-BA" altLang="en-US" sz="714"/>
              <a:t>Неискориштене коверте са сетовима гласачких листића, упаковане у оригиналне кутије</a:t>
            </a:r>
          </a:p>
          <a:p>
            <a:pPr>
              <a:buFont typeface="Verdana" panose="020B0604030504040204" pitchFamily="34" charset="0"/>
              <a:buAutoNum type="arabicPeriod"/>
            </a:pPr>
            <a:endParaRPr lang="en-US" altLang="en-US" sz="714"/>
          </a:p>
          <a:p>
            <a:pPr>
              <a:buFont typeface="Verdana" panose="020B0604030504040204" pitchFamily="34" charset="0"/>
              <a:buAutoNum type="arabicPeriod"/>
            </a:pPr>
            <a:r>
              <a:rPr lang="bs-Latn-BA" altLang="en-US" sz="714"/>
              <a:t>Оштећене коверте са сетовима гласачких листића</a:t>
            </a:r>
            <a:endParaRPr lang="en-US" altLang="en-US" sz="714"/>
          </a:p>
        </p:txBody>
      </p:sp>
      <p:sp>
        <p:nvSpPr>
          <p:cNvPr id="2064" name="Rectangle 114"/>
          <p:cNvSpPr>
            <a:spLocks noChangeArrowheads="1"/>
          </p:cNvSpPr>
          <p:nvPr/>
        </p:nvSpPr>
        <p:spPr bwMode="auto">
          <a:xfrm>
            <a:off x="4735286" y="1306286"/>
            <a:ext cx="4136571" cy="1088571"/>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grpSp>
        <p:nvGrpSpPr>
          <p:cNvPr id="2065" name="Group 115"/>
          <p:cNvGrpSpPr>
            <a:grpSpLocks/>
          </p:cNvGrpSpPr>
          <p:nvPr/>
        </p:nvGrpSpPr>
        <p:grpSpPr bwMode="auto">
          <a:xfrm>
            <a:off x="4839607" y="1607911"/>
            <a:ext cx="837974" cy="523875"/>
            <a:chOff x="8550" y="-1654"/>
            <a:chExt cx="816" cy="524"/>
          </a:xfrm>
        </p:grpSpPr>
        <p:sp>
          <p:nvSpPr>
            <p:cNvPr id="2074" name="Freeform 116"/>
            <p:cNvSpPr>
              <a:spLocks/>
            </p:cNvSpPr>
            <p:nvPr/>
          </p:nvSpPr>
          <p:spPr bwMode="auto">
            <a:xfrm>
              <a:off x="8550" y="-1654"/>
              <a:ext cx="816" cy="524"/>
            </a:xfrm>
            <a:custGeom>
              <a:avLst/>
              <a:gdLst>
                <a:gd name="T0" fmla="*/ 719 w 827"/>
                <a:gd name="T1" fmla="*/ 0 h 531"/>
                <a:gd name="T2" fmla="*/ 0 w 827"/>
                <a:gd name="T3" fmla="*/ 0 h 531"/>
                <a:gd name="T4" fmla="*/ 0 w 827"/>
                <a:gd name="T5" fmla="*/ 471 h 531"/>
                <a:gd name="T6" fmla="*/ 733 w 827"/>
                <a:gd name="T7" fmla="*/ 471 h 531"/>
                <a:gd name="T8" fmla="*/ 733 w 827"/>
                <a:gd name="T9" fmla="*/ 0 h 531"/>
                <a:gd name="T10" fmla="*/ 719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 name="Freeform 117"/>
            <p:cNvSpPr>
              <a:spLocks/>
            </p:cNvSpPr>
            <p:nvPr/>
          </p:nvSpPr>
          <p:spPr bwMode="auto">
            <a:xfrm>
              <a:off x="8589" y="-1623"/>
              <a:ext cx="753" cy="462"/>
            </a:xfrm>
            <a:custGeom>
              <a:avLst/>
              <a:gdLst>
                <a:gd name="T0" fmla="*/ 678 w 763"/>
                <a:gd name="T1" fmla="*/ 73 h 469"/>
                <a:gd name="T2" fmla="*/ 678 w 763"/>
                <a:gd name="T3" fmla="*/ 338 h 469"/>
                <a:gd name="T4" fmla="*/ 673 w 763"/>
                <a:gd name="T5" fmla="*/ 410 h 469"/>
                <a:gd name="T6" fmla="*/ 654 w 763"/>
                <a:gd name="T7" fmla="*/ 410 h 469"/>
                <a:gd name="T8" fmla="*/ 625 w 763"/>
                <a:gd name="T9" fmla="*/ 410 h 469"/>
                <a:gd name="T10" fmla="*/ 586 w 763"/>
                <a:gd name="T11" fmla="*/ 410 h 469"/>
                <a:gd name="T12" fmla="*/ 539 w 763"/>
                <a:gd name="T13" fmla="*/ 410 h 469"/>
                <a:gd name="T14" fmla="*/ 486 w 763"/>
                <a:gd name="T15" fmla="*/ 410 h 469"/>
                <a:gd name="T16" fmla="*/ 429 w 763"/>
                <a:gd name="T17" fmla="*/ 410 h 469"/>
                <a:gd name="T18" fmla="*/ 371 w 763"/>
                <a:gd name="T19" fmla="*/ 410 h 469"/>
                <a:gd name="T20" fmla="*/ 310 w 763"/>
                <a:gd name="T21" fmla="*/ 410 h 469"/>
                <a:gd name="T22" fmla="*/ 249 w 763"/>
                <a:gd name="T23" fmla="*/ 410 h 469"/>
                <a:gd name="T24" fmla="*/ 188 w 763"/>
                <a:gd name="T25" fmla="*/ 410 h 469"/>
                <a:gd name="T26" fmla="*/ 138 w 763"/>
                <a:gd name="T27" fmla="*/ 410 h 469"/>
                <a:gd name="T28" fmla="*/ 94 w 763"/>
                <a:gd name="T29" fmla="*/ 410 h 469"/>
                <a:gd name="T30" fmla="*/ 50 w 763"/>
                <a:gd name="T31" fmla="*/ 410 h 469"/>
                <a:gd name="T32" fmla="*/ 25 w 763"/>
                <a:gd name="T33" fmla="*/ 410 h 469"/>
                <a:gd name="T34" fmla="*/ 5 w 763"/>
                <a:gd name="T35" fmla="*/ 410 h 469"/>
                <a:gd name="T36" fmla="*/ 0 w 763"/>
                <a:gd name="T37" fmla="*/ 338 h 469"/>
                <a:gd name="T38" fmla="*/ 0 w 763"/>
                <a:gd name="T39" fmla="*/ 73 h 469"/>
                <a:gd name="T40" fmla="*/ 5 w 763"/>
                <a:gd name="T41" fmla="*/ 0 h 469"/>
                <a:gd name="T42" fmla="*/ 25 w 763"/>
                <a:gd name="T43" fmla="*/ 0 h 469"/>
                <a:gd name="T44" fmla="*/ 50 w 763"/>
                <a:gd name="T45" fmla="*/ 0 h 469"/>
                <a:gd name="T46" fmla="*/ 94 w 763"/>
                <a:gd name="T47" fmla="*/ 0 h 469"/>
                <a:gd name="T48" fmla="*/ 138 w 763"/>
                <a:gd name="T49" fmla="*/ 0 h 469"/>
                <a:gd name="T50" fmla="*/ 188 w 763"/>
                <a:gd name="T51" fmla="*/ 0 h 469"/>
                <a:gd name="T52" fmla="*/ 249 w 763"/>
                <a:gd name="T53" fmla="*/ 0 h 469"/>
                <a:gd name="T54" fmla="*/ 310 w 763"/>
                <a:gd name="T55" fmla="*/ 0 h 469"/>
                <a:gd name="T56" fmla="*/ 371 w 763"/>
                <a:gd name="T57" fmla="*/ 0 h 469"/>
                <a:gd name="T58" fmla="*/ 429 w 763"/>
                <a:gd name="T59" fmla="*/ 0 h 469"/>
                <a:gd name="T60" fmla="*/ 486 w 763"/>
                <a:gd name="T61" fmla="*/ 0 h 469"/>
                <a:gd name="T62" fmla="*/ 539 w 763"/>
                <a:gd name="T63" fmla="*/ 0 h 469"/>
                <a:gd name="T64" fmla="*/ 586 w 763"/>
                <a:gd name="T65" fmla="*/ 0 h 469"/>
                <a:gd name="T66" fmla="*/ 625 w 763"/>
                <a:gd name="T67" fmla="*/ 0 h 469"/>
                <a:gd name="T68" fmla="*/ 654 w 763"/>
                <a:gd name="T69" fmla="*/ 0 h 469"/>
                <a:gd name="T70" fmla="*/ 673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76" name="Freeform 118"/>
            <p:cNvSpPr>
              <a:spLocks/>
            </p:cNvSpPr>
            <p:nvPr/>
          </p:nvSpPr>
          <p:spPr bwMode="auto">
            <a:xfrm>
              <a:off x="8569" y="-1647"/>
              <a:ext cx="791" cy="495"/>
            </a:xfrm>
            <a:custGeom>
              <a:avLst/>
              <a:gdLst>
                <a:gd name="T0" fmla="*/ 701 w 803"/>
                <a:gd name="T1" fmla="*/ 419 h 503"/>
                <a:gd name="T2" fmla="*/ 512 w 803"/>
                <a:gd name="T3" fmla="*/ 131 h 503"/>
                <a:gd name="T4" fmla="*/ 692 w 803"/>
                <a:gd name="T5" fmla="*/ 26 h 503"/>
                <a:gd name="T6" fmla="*/ 682 w 803"/>
                <a:gd name="T7" fmla="*/ 4 h 503"/>
                <a:gd name="T8" fmla="*/ 679 w 803"/>
                <a:gd name="T9" fmla="*/ 6 h 503"/>
                <a:gd name="T10" fmla="*/ 669 w 803"/>
                <a:gd name="T11" fmla="*/ 13 h 503"/>
                <a:gd name="T12" fmla="*/ 652 w 803"/>
                <a:gd name="T13" fmla="*/ 24 h 503"/>
                <a:gd name="T14" fmla="*/ 629 w 803"/>
                <a:gd name="T15" fmla="*/ 31 h 503"/>
                <a:gd name="T16" fmla="*/ 606 w 803"/>
                <a:gd name="T17" fmla="*/ 47 h 503"/>
                <a:gd name="T18" fmla="*/ 576 w 803"/>
                <a:gd name="T19" fmla="*/ 66 h 503"/>
                <a:gd name="T20" fmla="*/ 547 w 803"/>
                <a:gd name="T21" fmla="*/ 86 h 503"/>
                <a:gd name="T22" fmla="*/ 515 w 803"/>
                <a:gd name="T23" fmla="*/ 99 h 503"/>
                <a:gd name="T24" fmla="*/ 484 w 803"/>
                <a:gd name="T25" fmla="*/ 120 h 503"/>
                <a:gd name="T26" fmla="*/ 453 w 803"/>
                <a:gd name="T27" fmla="*/ 140 h 503"/>
                <a:gd name="T28" fmla="*/ 424 w 803"/>
                <a:gd name="T29" fmla="*/ 153 h 503"/>
                <a:gd name="T30" fmla="*/ 398 w 803"/>
                <a:gd name="T31" fmla="*/ 169 h 503"/>
                <a:gd name="T32" fmla="*/ 376 w 803"/>
                <a:gd name="T33" fmla="*/ 184 h 503"/>
                <a:gd name="T34" fmla="*/ 358 w 803"/>
                <a:gd name="T35" fmla="*/ 196 h 503"/>
                <a:gd name="T36" fmla="*/ 346 w 803"/>
                <a:gd name="T37" fmla="*/ 202 h 503"/>
                <a:gd name="T38" fmla="*/ 341 w 803"/>
                <a:gd name="T39" fmla="*/ 204 h 503"/>
                <a:gd name="T40" fmla="*/ 333 w 803"/>
                <a:gd name="T41" fmla="*/ 199 h 503"/>
                <a:gd name="T42" fmla="*/ 318 w 803"/>
                <a:gd name="T43" fmla="*/ 192 h 503"/>
                <a:gd name="T44" fmla="*/ 296 w 803"/>
                <a:gd name="T45" fmla="*/ 177 h 503"/>
                <a:gd name="T46" fmla="*/ 276 w 803"/>
                <a:gd name="T47" fmla="*/ 162 h 503"/>
                <a:gd name="T48" fmla="*/ 254 w 803"/>
                <a:gd name="T49" fmla="*/ 149 h 503"/>
                <a:gd name="T50" fmla="*/ 234 w 803"/>
                <a:gd name="T51" fmla="*/ 141 h 503"/>
                <a:gd name="T52" fmla="*/ 222 w 803"/>
                <a:gd name="T53" fmla="*/ 133 h 503"/>
                <a:gd name="T54" fmla="*/ 218 w 803"/>
                <a:gd name="T55" fmla="*/ 130 h 503"/>
                <a:gd name="T56" fmla="*/ 24 w 803"/>
                <a:gd name="T57" fmla="*/ 0 h 503"/>
                <a:gd name="T58" fmla="*/ 10 w 803"/>
                <a:gd name="T59" fmla="*/ 21 h 503"/>
                <a:gd name="T60" fmla="*/ 189 w 803"/>
                <a:gd name="T61" fmla="*/ 138 h 503"/>
                <a:gd name="T62" fmla="*/ 0 w 803"/>
                <a:gd name="T63" fmla="*/ 424 h 503"/>
                <a:gd name="T64" fmla="*/ 21 w 803"/>
                <a:gd name="T65" fmla="*/ 436 h 503"/>
                <a:gd name="T66" fmla="*/ 208 w 803"/>
                <a:gd name="T67" fmla="*/ 148 h 503"/>
                <a:gd name="T68" fmla="*/ 217 w 803"/>
                <a:gd name="T69" fmla="*/ 153 h 503"/>
                <a:gd name="T70" fmla="*/ 231 w 803"/>
                <a:gd name="T71" fmla="*/ 162 h 503"/>
                <a:gd name="T72" fmla="*/ 256 w 803"/>
                <a:gd name="T73" fmla="*/ 177 h 503"/>
                <a:gd name="T74" fmla="*/ 279 w 803"/>
                <a:gd name="T75" fmla="*/ 193 h 503"/>
                <a:gd name="T76" fmla="*/ 301 w 803"/>
                <a:gd name="T77" fmla="*/ 205 h 503"/>
                <a:gd name="T78" fmla="*/ 323 w 803"/>
                <a:gd name="T79" fmla="*/ 216 h 503"/>
                <a:gd name="T80" fmla="*/ 336 w 803"/>
                <a:gd name="T81" fmla="*/ 226 h 503"/>
                <a:gd name="T82" fmla="*/ 341 w 803"/>
                <a:gd name="T83" fmla="*/ 229 h 503"/>
                <a:gd name="T84" fmla="*/ 494 w 803"/>
                <a:gd name="T85" fmla="*/ 141 h 503"/>
                <a:gd name="T86" fmla="*/ 682 w 803"/>
                <a:gd name="T87" fmla="*/ 432 h 503"/>
                <a:gd name="T88" fmla="*/ 701 w 803"/>
                <a:gd name="T89" fmla="*/ 419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grpSp>
      <p:sp>
        <p:nvSpPr>
          <p:cNvPr id="2075" name="Text Box 119"/>
          <p:cNvSpPr txBox="1">
            <a:spLocks noChangeArrowheads="1"/>
          </p:cNvSpPr>
          <p:nvPr/>
        </p:nvSpPr>
        <p:spPr bwMode="auto">
          <a:xfrm>
            <a:off x="5908903" y="1672545"/>
            <a:ext cx="2962955" cy="46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buFontTx/>
              <a:buNone/>
              <a:defRPr/>
            </a:pPr>
            <a:r>
              <a:rPr lang="en-US" sz="714" b="1" dirty="0" err="1"/>
              <a:t>Коверта</a:t>
            </a:r>
            <a:r>
              <a:rPr lang="hr-BA" sz="714" b="1" dirty="0"/>
              <a:t>/куверта за предсједника бирачког одбора</a:t>
            </a:r>
          </a:p>
          <a:p>
            <a:pPr>
              <a:buFontTx/>
              <a:buNone/>
              <a:defRPr/>
            </a:pPr>
            <a:endParaRPr lang="en-US" sz="714" dirty="0"/>
          </a:p>
          <a:p>
            <a:pPr marL="163289" indent="-163289">
              <a:buFont typeface="+mj-lt"/>
              <a:buAutoNum type="arabicPeriod"/>
              <a:defRPr/>
            </a:pPr>
            <a:r>
              <a:rPr lang="hr-BA" sz="714" dirty="0"/>
              <a:t>Образац бројног стања (црвена копија)</a:t>
            </a:r>
            <a:endParaRPr lang="en-US" sz="714" dirty="0"/>
          </a:p>
        </p:txBody>
      </p:sp>
      <p:sp>
        <p:nvSpPr>
          <p:cNvPr id="2067" name="Freeform 123"/>
          <p:cNvSpPr>
            <a:spLocks/>
          </p:cNvSpPr>
          <p:nvPr/>
        </p:nvSpPr>
        <p:spPr bwMode="auto">
          <a:xfrm>
            <a:off x="4820331" y="2842760"/>
            <a:ext cx="849312" cy="531812"/>
          </a:xfrm>
          <a:custGeom>
            <a:avLst/>
            <a:gdLst>
              <a:gd name="T0" fmla="*/ 2147483646 w 827"/>
              <a:gd name="T1" fmla="*/ 0 h 531"/>
              <a:gd name="T2" fmla="*/ 0 w 827"/>
              <a:gd name="T3" fmla="*/ 0 h 531"/>
              <a:gd name="T4" fmla="*/ 0 w 827"/>
              <a:gd name="T5" fmla="*/ 2147483646 h 531"/>
              <a:gd name="T6" fmla="*/ 2147483646 w 827"/>
              <a:gd name="T7" fmla="*/ 2147483646 h 531"/>
              <a:gd name="T8" fmla="*/ 2147483646 w 827"/>
              <a:gd name="T9" fmla="*/ 0 h 531"/>
              <a:gd name="T10" fmla="*/ 2147483646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68" name="Freeform 124"/>
          <p:cNvSpPr>
            <a:spLocks/>
          </p:cNvSpPr>
          <p:nvPr/>
        </p:nvSpPr>
        <p:spPr bwMode="auto">
          <a:xfrm>
            <a:off x="4857750" y="2877911"/>
            <a:ext cx="783545" cy="469446"/>
          </a:xfrm>
          <a:custGeom>
            <a:avLst/>
            <a:gdLst>
              <a:gd name="T0" fmla="*/ 2147483646 w 763"/>
              <a:gd name="T1" fmla="*/ 2147483646 h 469"/>
              <a:gd name="T2" fmla="*/ 2147483646 w 763"/>
              <a:gd name="T3" fmla="*/ 2147483646 h 469"/>
              <a:gd name="T4" fmla="*/ 2147483646 w 763"/>
              <a:gd name="T5" fmla="*/ 2147483646 h 469"/>
              <a:gd name="T6" fmla="*/ 2147483646 w 763"/>
              <a:gd name="T7" fmla="*/ 2147483646 h 469"/>
              <a:gd name="T8" fmla="*/ 2147483646 w 763"/>
              <a:gd name="T9" fmla="*/ 2147483646 h 469"/>
              <a:gd name="T10" fmla="*/ 2147483646 w 763"/>
              <a:gd name="T11" fmla="*/ 2147483646 h 469"/>
              <a:gd name="T12" fmla="*/ 2147483646 w 763"/>
              <a:gd name="T13" fmla="*/ 2147483646 h 469"/>
              <a:gd name="T14" fmla="*/ 2147483646 w 763"/>
              <a:gd name="T15" fmla="*/ 2147483646 h 469"/>
              <a:gd name="T16" fmla="*/ 2147483646 w 763"/>
              <a:gd name="T17" fmla="*/ 2147483646 h 469"/>
              <a:gd name="T18" fmla="*/ 2147483646 w 763"/>
              <a:gd name="T19" fmla="*/ 2147483646 h 469"/>
              <a:gd name="T20" fmla="*/ 2147483646 w 763"/>
              <a:gd name="T21" fmla="*/ 2147483646 h 469"/>
              <a:gd name="T22" fmla="*/ 2147483646 w 763"/>
              <a:gd name="T23" fmla="*/ 2147483646 h 469"/>
              <a:gd name="T24" fmla="*/ 2147483646 w 763"/>
              <a:gd name="T25" fmla="*/ 2147483646 h 469"/>
              <a:gd name="T26" fmla="*/ 2147483646 w 763"/>
              <a:gd name="T27" fmla="*/ 2147483646 h 469"/>
              <a:gd name="T28" fmla="*/ 2147483646 w 763"/>
              <a:gd name="T29" fmla="*/ 2147483646 h 469"/>
              <a:gd name="T30" fmla="*/ 2147483646 w 763"/>
              <a:gd name="T31" fmla="*/ 2147483646 h 469"/>
              <a:gd name="T32" fmla="*/ 2147483646 w 763"/>
              <a:gd name="T33" fmla="*/ 2147483646 h 469"/>
              <a:gd name="T34" fmla="*/ 2147483646 w 763"/>
              <a:gd name="T35" fmla="*/ 2147483646 h 469"/>
              <a:gd name="T36" fmla="*/ 0 w 763"/>
              <a:gd name="T37" fmla="*/ 2147483646 h 469"/>
              <a:gd name="T38" fmla="*/ 0 w 763"/>
              <a:gd name="T39" fmla="*/ 2147483646 h 469"/>
              <a:gd name="T40" fmla="*/ 2147483646 w 763"/>
              <a:gd name="T41" fmla="*/ 0 h 469"/>
              <a:gd name="T42" fmla="*/ 2147483646 w 763"/>
              <a:gd name="T43" fmla="*/ 0 h 469"/>
              <a:gd name="T44" fmla="*/ 2147483646 w 763"/>
              <a:gd name="T45" fmla="*/ 0 h 469"/>
              <a:gd name="T46" fmla="*/ 2147483646 w 763"/>
              <a:gd name="T47" fmla="*/ 0 h 469"/>
              <a:gd name="T48" fmla="*/ 2147483646 w 763"/>
              <a:gd name="T49" fmla="*/ 0 h 469"/>
              <a:gd name="T50" fmla="*/ 2147483646 w 763"/>
              <a:gd name="T51" fmla="*/ 0 h 469"/>
              <a:gd name="T52" fmla="*/ 2147483646 w 763"/>
              <a:gd name="T53" fmla="*/ 0 h 469"/>
              <a:gd name="T54" fmla="*/ 2147483646 w 763"/>
              <a:gd name="T55" fmla="*/ 0 h 469"/>
              <a:gd name="T56" fmla="*/ 2147483646 w 763"/>
              <a:gd name="T57" fmla="*/ 0 h 469"/>
              <a:gd name="T58" fmla="*/ 2147483646 w 763"/>
              <a:gd name="T59" fmla="*/ 0 h 469"/>
              <a:gd name="T60" fmla="*/ 2147483646 w 763"/>
              <a:gd name="T61" fmla="*/ 0 h 469"/>
              <a:gd name="T62" fmla="*/ 2147483646 w 763"/>
              <a:gd name="T63" fmla="*/ 0 h 469"/>
              <a:gd name="T64" fmla="*/ 2147483646 w 763"/>
              <a:gd name="T65" fmla="*/ 0 h 469"/>
              <a:gd name="T66" fmla="*/ 2147483646 w 763"/>
              <a:gd name="T67" fmla="*/ 0 h 469"/>
              <a:gd name="T68" fmla="*/ 2147483646 w 763"/>
              <a:gd name="T69" fmla="*/ 0 h 469"/>
              <a:gd name="T70" fmla="*/ 2147483646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69" name="Freeform 125"/>
          <p:cNvSpPr>
            <a:spLocks/>
          </p:cNvSpPr>
          <p:nvPr/>
        </p:nvSpPr>
        <p:spPr bwMode="auto">
          <a:xfrm>
            <a:off x="4833938" y="2860902"/>
            <a:ext cx="824366" cy="502330"/>
          </a:xfrm>
          <a:custGeom>
            <a:avLst/>
            <a:gdLst>
              <a:gd name="T0" fmla="*/ 2147483646 w 803"/>
              <a:gd name="T1" fmla="*/ 2147483646 h 503"/>
              <a:gd name="T2" fmla="*/ 2147483646 w 803"/>
              <a:gd name="T3" fmla="*/ 2147483646 h 503"/>
              <a:gd name="T4" fmla="*/ 2147483646 w 803"/>
              <a:gd name="T5" fmla="*/ 2147483646 h 503"/>
              <a:gd name="T6" fmla="*/ 2147483646 w 803"/>
              <a:gd name="T7" fmla="*/ 2147483646 h 503"/>
              <a:gd name="T8" fmla="*/ 2147483646 w 803"/>
              <a:gd name="T9" fmla="*/ 2147483646 h 503"/>
              <a:gd name="T10" fmla="*/ 2147483646 w 803"/>
              <a:gd name="T11" fmla="*/ 2147483646 h 503"/>
              <a:gd name="T12" fmla="*/ 2147483646 w 803"/>
              <a:gd name="T13" fmla="*/ 2147483646 h 503"/>
              <a:gd name="T14" fmla="*/ 2147483646 w 803"/>
              <a:gd name="T15" fmla="*/ 2147483646 h 503"/>
              <a:gd name="T16" fmla="*/ 2147483646 w 803"/>
              <a:gd name="T17" fmla="*/ 2147483646 h 503"/>
              <a:gd name="T18" fmla="*/ 2147483646 w 803"/>
              <a:gd name="T19" fmla="*/ 2147483646 h 503"/>
              <a:gd name="T20" fmla="*/ 2147483646 w 803"/>
              <a:gd name="T21" fmla="*/ 2147483646 h 503"/>
              <a:gd name="T22" fmla="*/ 2147483646 w 803"/>
              <a:gd name="T23" fmla="*/ 2147483646 h 503"/>
              <a:gd name="T24" fmla="*/ 2147483646 w 803"/>
              <a:gd name="T25" fmla="*/ 2147483646 h 503"/>
              <a:gd name="T26" fmla="*/ 2147483646 w 803"/>
              <a:gd name="T27" fmla="*/ 2147483646 h 503"/>
              <a:gd name="T28" fmla="*/ 2147483646 w 803"/>
              <a:gd name="T29" fmla="*/ 2147483646 h 503"/>
              <a:gd name="T30" fmla="*/ 2147483646 w 803"/>
              <a:gd name="T31" fmla="*/ 2147483646 h 503"/>
              <a:gd name="T32" fmla="*/ 2147483646 w 803"/>
              <a:gd name="T33" fmla="*/ 2147483646 h 503"/>
              <a:gd name="T34" fmla="*/ 2147483646 w 803"/>
              <a:gd name="T35" fmla="*/ 2147483646 h 503"/>
              <a:gd name="T36" fmla="*/ 2147483646 w 803"/>
              <a:gd name="T37" fmla="*/ 2147483646 h 503"/>
              <a:gd name="T38" fmla="*/ 2147483646 w 803"/>
              <a:gd name="T39" fmla="*/ 2147483646 h 503"/>
              <a:gd name="T40" fmla="*/ 2147483646 w 803"/>
              <a:gd name="T41" fmla="*/ 2147483646 h 503"/>
              <a:gd name="T42" fmla="*/ 2147483646 w 803"/>
              <a:gd name="T43" fmla="*/ 2147483646 h 503"/>
              <a:gd name="T44" fmla="*/ 2147483646 w 803"/>
              <a:gd name="T45" fmla="*/ 2147483646 h 503"/>
              <a:gd name="T46" fmla="*/ 2147483646 w 803"/>
              <a:gd name="T47" fmla="*/ 2147483646 h 503"/>
              <a:gd name="T48" fmla="*/ 2147483646 w 803"/>
              <a:gd name="T49" fmla="*/ 2147483646 h 503"/>
              <a:gd name="T50" fmla="*/ 2147483646 w 803"/>
              <a:gd name="T51" fmla="*/ 2147483646 h 503"/>
              <a:gd name="T52" fmla="*/ 2147483646 w 803"/>
              <a:gd name="T53" fmla="*/ 2147483646 h 503"/>
              <a:gd name="T54" fmla="*/ 2147483646 w 803"/>
              <a:gd name="T55" fmla="*/ 2147483646 h 503"/>
              <a:gd name="T56" fmla="*/ 2147483646 w 803"/>
              <a:gd name="T57" fmla="*/ 0 h 503"/>
              <a:gd name="T58" fmla="*/ 2147483646 w 803"/>
              <a:gd name="T59" fmla="*/ 2147483646 h 503"/>
              <a:gd name="T60" fmla="*/ 2147483646 w 803"/>
              <a:gd name="T61" fmla="*/ 2147483646 h 503"/>
              <a:gd name="T62" fmla="*/ 0 w 803"/>
              <a:gd name="T63" fmla="*/ 2147483646 h 503"/>
              <a:gd name="T64" fmla="*/ 2147483646 w 803"/>
              <a:gd name="T65" fmla="*/ 2147483646 h 503"/>
              <a:gd name="T66" fmla="*/ 2147483646 w 803"/>
              <a:gd name="T67" fmla="*/ 2147483646 h 503"/>
              <a:gd name="T68" fmla="*/ 2147483646 w 803"/>
              <a:gd name="T69" fmla="*/ 2147483646 h 503"/>
              <a:gd name="T70" fmla="*/ 2147483646 w 803"/>
              <a:gd name="T71" fmla="*/ 2147483646 h 503"/>
              <a:gd name="T72" fmla="*/ 2147483646 w 803"/>
              <a:gd name="T73" fmla="*/ 2147483646 h 503"/>
              <a:gd name="T74" fmla="*/ 2147483646 w 803"/>
              <a:gd name="T75" fmla="*/ 2147483646 h 503"/>
              <a:gd name="T76" fmla="*/ 2147483646 w 803"/>
              <a:gd name="T77" fmla="*/ 2147483646 h 503"/>
              <a:gd name="T78" fmla="*/ 2147483646 w 803"/>
              <a:gd name="T79" fmla="*/ 2147483646 h 503"/>
              <a:gd name="T80" fmla="*/ 2147483646 w 803"/>
              <a:gd name="T81" fmla="*/ 2147483646 h 503"/>
              <a:gd name="T82" fmla="*/ 2147483646 w 803"/>
              <a:gd name="T83" fmla="*/ 2147483646 h 503"/>
              <a:gd name="T84" fmla="*/ 2147483646 w 803"/>
              <a:gd name="T85" fmla="*/ 2147483646 h 503"/>
              <a:gd name="T86" fmla="*/ 2147483646 w 803"/>
              <a:gd name="T87" fmla="*/ 2147483646 h 503"/>
              <a:gd name="T88" fmla="*/ 2147483646 w 803"/>
              <a:gd name="T89" fmla="*/ 2147483646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70" name="Rectangle 143"/>
          <p:cNvSpPr>
            <a:spLocks noChangeArrowheads="1"/>
          </p:cNvSpPr>
          <p:nvPr/>
        </p:nvSpPr>
        <p:spPr bwMode="auto">
          <a:xfrm>
            <a:off x="489857" y="1469571"/>
            <a:ext cx="3755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71" name="Text Box 145"/>
          <p:cNvSpPr txBox="1">
            <a:spLocks noChangeArrowheads="1"/>
          </p:cNvSpPr>
          <p:nvPr/>
        </p:nvSpPr>
        <p:spPr bwMode="auto">
          <a:xfrm>
            <a:off x="489857" y="1524000"/>
            <a:ext cx="1469571"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spcBef>
                <a:spcPct val="0"/>
              </a:spcBef>
              <a:buFontTx/>
              <a:buNone/>
            </a:pPr>
            <a:r>
              <a:rPr lang="bs-Cyrl-BA" altLang="en-US" sz="714" i="1">
                <a:solidFill>
                  <a:schemeClr val="accent2"/>
                </a:solidFill>
              </a:rPr>
              <a:t>Зелена </a:t>
            </a:r>
            <a:r>
              <a:rPr lang="hr-BA" altLang="en-US" sz="714" i="1">
                <a:solidFill>
                  <a:schemeClr val="accent2"/>
                </a:solidFill>
              </a:rPr>
              <a:t>заштитна врећа</a:t>
            </a:r>
            <a:endParaRPr lang="en-US" altLang="en-US" sz="714">
              <a:solidFill>
                <a:schemeClr val="accent2"/>
              </a:solidFill>
            </a:endParaRPr>
          </a:p>
        </p:txBody>
      </p:sp>
      <p:sp>
        <p:nvSpPr>
          <p:cNvPr id="2072" name="Freeform 146"/>
          <p:cNvSpPr>
            <a:spLocks/>
          </p:cNvSpPr>
          <p:nvPr/>
        </p:nvSpPr>
        <p:spPr bwMode="auto">
          <a:xfrm>
            <a:off x="544286" y="1687286"/>
            <a:ext cx="816429" cy="720045"/>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147483646 h 2304"/>
              <a:gd name="T96" fmla="*/ 2147483646 w 2196"/>
              <a:gd name="T97" fmla="*/ 0 h 2304"/>
              <a:gd name="T98" fmla="*/ 2147483646 w 2196"/>
              <a:gd name="T99" fmla="*/ 2147483646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rgbClr val="339966"/>
          </a:solidFill>
          <a:ln w="9525">
            <a:solidFill>
              <a:schemeClr val="tx1"/>
            </a:solidFill>
            <a:round/>
            <a:headEnd/>
            <a:tailEnd/>
          </a:ln>
        </p:spPr>
        <p:txBody>
          <a:bodyPr/>
          <a:lstStyle/>
          <a:p>
            <a:endParaRPr lang="en-US" sz="1286"/>
          </a:p>
        </p:txBody>
      </p:sp>
      <p:sp>
        <p:nvSpPr>
          <p:cNvPr id="2073" name="Text Box 148"/>
          <p:cNvSpPr txBox="1">
            <a:spLocks noChangeArrowheads="1"/>
          </p:cNvSpPr>
          <p:nvPr/>
        </p:nvSpPr>
        <p:spPr bwMode="auto">
          <a:xfrm>
            <a:off x="1415143" y="1779135"/>
            <a:ext cx="2843893" cy="57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buFont typeface="Verdana" panose="020B0604030504040204" pitchFamily="34" charset="0"/>
              <a:buAutoNum type="arabicPeriod"/>
            </a:pPr>
            <a:r>
              <a:rPr lang="en-US" altLang="en-US" sz="714"/>
              <a:t>Пребројан</a:t>
            </a:r>
            <a:r>
              <a:rPr lang="bs-Latn-BA" altLang="en-US" sz="714"/>
              <a:t>е коверте са сетовима </a:t>
            </a:r>
            <a:r>
              <a:rPr lang="en-US" altLang="en-US" sz="714"/>
              <a:t>гласачки</a:t>
            </a:r>
            <a:r>
              <a:rPr lang="bs-Latn-BA" altLang="en-US" sz="714"/>
              <a:t>х </a:t>
            </a:r>
            <a:r>
              <a:rPr lang="en-US" altLang="en-US" sz="714"/>
              <a:t>листић</a:t>
            </a:r>
            <a:r>
              <a:rPr lang="bs-Latn-BA" altLang="en-US" sz="714"/>
              <a:t>а увезане по изборним јединицама</a:t>
            </a:r>
          </a:p>
          <a:p>
            <a:pPr>
              <a:buFont typeface="Verdana" panose="020B0604030504040204" pitchFamily="34" charset="0"/>
              <a:buAutoNum type="arabicPeriod"/>
            </a:pPr>
            <a:endParaRPr lang="en-US" altLang="en-US" sz="714"/>
          </a:p>
          <a:p>
            <a:pPr>
              <a:buFont typeface="Verdana" panose="020B0604030504040204" pitchFamily="34" charset="0"/>
              <a:buAutoNum type="arabicPeriod"/>
            </a:pPr>
            <a:r>
              <a:rPr lang="bs-Latn-BA" altLang="en-US" sz="714"/>
              <a:t>Образац бројног стања </a:t>
            </a:r>
            <a:r>
              <a:rPr lang="en-US" altLang="en-US" sz="714"/>
              <a:t>(плава копија)</a:t>
            </a:r>
          </a:p>
        </p:txBody>
      </p:sp>
    </p:spTree>
    <p:extLst>
      <p:ext uri="{BB962C8B-B14F-4D97-AF65-F5344CB8AC3E}">
        <p14:creationId xmlns:p14="http://schemas.microsoft.com/office/powerpoint/2010/main" val="70709134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996952"/>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MOBILNI TIM</a:t>
            </a:r>
            <a:endParaRPr lang="bs-Latn-BA" sz="2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2597771"/>
      </p:ext>
    </p:extLst>
  </p:cSld>
  <p:clrMapOvr>
    <a:masterClrMapping/>
  </p:clrMapOvr>
  <p:transition spd="slow">
    <p:cover dir="d"/>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MOBILNI TIM</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79069" y="1412776"/>
            <a:ext cx="8712968" cy="3785652"/>
          </a:xfrm>
          <a:prstGeom prst="rect">
            <a:avLst/>
          </a:prstGeom>
          <a:noFill/>
        </p:spPr>
        <p:txBody>
          <a:bodyPr wrap="square" rtlCol="0">
            <a:spAutoFit/>
          </a:bodyPr>
          <a:lstStyle/>
          <a:p>
            <a:pPr algn="just">
              <a:buFont typeface="Arial" pitchFamily="34" charset="0"/>
              <a:buChar char="•"/>
            </a:pPr>
            <a:r>
              <a:rPr lang="bs-Latn-BA" sz="2400" b="1" dirty="0" smtClean="0">
                <a:latin typeface="Times New Roman" pitchFamily="18" charset="0"/>
                <a:cs typeface="Times New Roman" pitchFamily="18" charset="0"/>
              </a:rPr>
              <a:t> </a:t>
            </a:r>
            <a:r>
              <a:rPr lang="bs-Latn-BA" sz="2400" b="1" dirty="0">
                <a:latin typeface="Times New Roman" panose="02020603050405020304" pitchFamily="18" charset="0"/>
                <a:cs typeface="Times New Roman" panose="02020603050405020304" pitchFamily="18" charset="0"/>
              </a:rPr>
              <a:t>Da bi glasali birači koji su vezani za svoje domove, odnosno koji su vezani za ustanove (pritvorske jedinice, gerijatrijske, distrofičarske ili druge zdravstvene ustanove), izborne komisije formiraju mobilni tim koji će posjetiti ove kategorije birača</a:t>
            </a:r>
            <a:r>
              <a:rPr lang="bs-Latn-BA" sz="2400" b="1" dirty="0" smtClean="0">
                <a:latin typeface="Times New Roman" panose="02020603050405020304" pitchFamily="18" charset="0"/>
                <a:cs typeface="Times New Roman" panose="02020603050405020304" pitchFamily="18" charset="0"/>
              </a:rPr>
              <a:t>.</a:t>
            </a:r>
          </a:p>
          <a:p>
            <a:pPr algn="just">
              <a:buFont typeface="Arial" pitchFamily="34" charset="0"/>
              <a:buChar char="•"/>
            </a:pPr>
            <a:endParaRPr lang="bs-Latn-BA" sz="2400" b="1" dirty="0">
              <a:latin typeface="Times New Roman" panose="02020603050405020304" pitchFamily="18" charset="0"/>
              <a:cs typeface="Times New Roman" panose="02020603050405020304" pitchFamily="18" charset="0"/>
            </a:endParaRPr>
          </a:p>
          <a:p>
            <a:pPr algn="just">
              <a:buFont typeface="Arial" pitchFamily="34" charset="0"/>
              <a:buChar char="•"/>
            </a:pPr>
            <a:r>
              <a:rPr lang="bs-Latn-BA" sz="2400" b="1" dirty="0" smtClean="0">
                <a:latin typeface="Times New Roman" panose="02020603050405020304" pitchFamily="18" charset="0"/>
                <a:cs typeface="Times New Roman" panose="02020603050405020304" pitchFamily="18" charset="0"/>
              </a:rPr>
              <a:t> Za </a:t>
            </a:r>
            <a:r>
              <a:rPr lang="bs-Latn-BA" sz="2400" b="1" dirty="0">
                <a:latin typeface="Times New Roman" panose="02020603050405020304" pitchFamily="18" charset="0"/>
                <a:cs typeface="Times New Roman" panose="02020603050405020304" pitchFamily="18" charset="0"/>
              </a:rPr>
              <a:t>potrebe rada na terenu, izborna komisija mobilnom timu treba osigurati odgovarajuće motorno vozilo, odnosno odgovarajući prijevoz do birača koji su upisani u izvod iz Centralnog biračkog spiska za glasanje putem mobilnog tima.</a:t>
            </a:r>
            <a:endParaRPr lang="en-US" sz="2400" dirty="0">
              <a:latin typeface="Times New Roman" panose="02020603050405020304" pitchFamily="18" charset="0"/>
              <a:cs typeface="Times New Roman" panose="02020603050405020304" pitchFamily="18" charset="0"/>
            </a:endParaRPr>
          </a:p>
          <a:p>
            <a:pPr algn="just">
              <a:buFont typeface="Arial" pitchFamily="34" charset="0"/>
              <a:buChar char="•"/>
            </a:pPr>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723159051"/>
      </p:ext>
    </p:extLst>
  </p:cSld>
  <p:clrMapOvr>
    <a:masterClrMapping/>
  </p:clrMapOvr>
  <p:transition spd="slow">
    <p:cover dir="d"/>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MOBILNI TIM</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79068" y="765667"/>
            <a:ext cx="8964931" cy="6001643"/>
          </a:xfrm>
          <a:prstGeom prst="rect">
            <a:avLst/>
          </a:prstGeom>
          <a:noFill/>
        </p:spPr>
        <p:txBody>
          <a:bodyPr wrap="square" rtlCol="0">
            <a:spAutoFit/>
          </a:bodyPr>
          <a:lstStyle/>
          <a:p>
            <a:pPr lvl="0"/>
            <a:r>
              <a:rPr lang="hr-HR" sz="2400" b="1" dirty="0" smtClean="0">
                <a:latin typeface="Times New Roman" panose="02020603050405020304" pitchFamily="18" charset="0"/>
                <a:cs typeface="Times New Roman" panose="02020603050405020304" pitchFamily="18" charset="0"/>
              </a:rPr>
              <a:t>Mobilni </a:t>
            </a:r>
            <a:r>
              <a:rPr lang="hr-HR" sz="2400" b="1" dirty="0">
                <a:latin typeface="Times New Roman" panose="02020603050405020304" pitchFamily="18" charset="0"/>
                <a:cs typeface="Times New Roman" panose="02020603050405020304" pitchFamily="18" charset="0"/>
              </a:rPr>
              <a:t>tim se sastoji od predsjednika i dva člana. </a:t>
            </a:r>
            <a:endParaRPr lang="hr-HR" sz="2400" b="1" dirty="0" smtClean="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hr-HR" sz="2400" b="1" dirty="0" smtClean="0">
                <a:latin typeface="Times New Roman" panose="02020603050405020304" pitchFamily="18" charset="0"/>
                <a:cs typeface="Times New Roman" panose="02020603050405020304" pitchFamily="18" charset="0"/>
              </a:rPr>
              <a:t>Gradska/općinska </a:t>
            </a:r>
            <a:r>
              <a:rPr lang="hr-HR" sz="2400" b="1" dirty="0">
                <a:latin typeface="Times New Roman" panose="02020603050405020304" pitchFamily="18" charset="0"/>
                <a:cs typeface="Times New Roman" panose="02020603050405020304" pitchFamily="18" charset="0"/>
              </a:rPr>
              <a:t>izborna komisija jedan sat prije otvaranja biračkih mjesta predaje mobilnom timu materijal kako slijedi</a:t>
            </a:r>
            <a:r>
              <a:rPr lang="hr-HR" sz="2400" b="1" dirty="0" smtClean="0">
                <a:latin typeface="Times New Roman" panose="02020603050405020304" pitchFamily="18" charset="0"/>
                <a:cs typeface="Times New Roman" panose="02020603050405020304" pitchFamily="18" charset="0"/>
              </a:rPr>
              <a:t>:</a:t>
            </a:r>
          </a:p>
          <a:p>
            <a:pPr marL="342900" lvl="0" indent="-342900">
              <a:buFont typeface="Arial" panose="020B0604020202020204" pitchFamily="34" charset="0"/>
              <a:buChar char="•"/>
            </a:pPr>
            <a:r>
              <a:rPr lang="hr-HR" sz="2400" b="1" dirty="0">
                <a:latin typeface="Times New Roman" panose="02020603050405020304" pitchFamily="18" charset="0"/>
                <a:cs typeface="Times New Roman" panose="02020603050405020304" pitchFamily="18" charset="0"/>
              </a:rPr>
              <a:t>izvod iz Centralnog biračkog spiska za birače koji su prijavljeni za glasanje na ovaj način</a:t>
            </a:r>
            <a:endParaRPr lang="en-US" sz="2400" b="1"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hr-HR" sz="2400" b="1" dirty="0">
                <a:latin typeface="Times New Roman" panose="02020603050405020304" pitchFamily="18" charset="0"/>
                <a:cs typeface="Times New Roman" panose="02020603050405020304" pitchFamily="18" charset="0"/>
              </a:rPr>
              <a:t>odgovarajući broj glasačkih listića zapakiranih u zaštitne koverte, koje su stavljene u personalizirane koverte na kojima su upisane šifre osnovnih izbornih jedinica za koje se glasa</a:t>
            </a:r>
            <a:endParaRPr lang="en-US" sz="2400" b="1"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hr-HR" sz="2400" b="1" dirty="0">
                <a:latin typeface="Times New Roman" panose="02020603050405020304" pitchFamily="18" charset="0"/>
                <a:cs typeface="Times New Roman" panose="02020603050405020304" pitchFamily="18" charset="0"/>
              </a:rPr>
              <a:t>odgovarajući broj pomoćnih glasačkih kutija (kartonske kutije)</a:t>
            </a:r>
            <a:endParaRPr lang="en-US" sz="2400" b="1"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hr-HR" sz="2400" b="1" dirty="0">
                <a:latin typeface="Times New Roman" panose="02020603050405020304" pitchFamily="18" charset="0"/>
                <a:cs typeface="Times New Roman" panose="02020603050405020304" pitchFamily="18" charset="0"/>
              </a:rPr>
              <a:t>Obrazac za brojno stanje — mobilni tim</a:t>
            </a:r>
            <a:endParaRPr lang="en-US" sz="2400" b="1"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hr-HR" sz="2400" b="1" dirty="0">
                <a:latin typeface="Times New Roman" panose="02020603050405020304" pitchFamily="18" charset="0"/>
                <a:cs typeface="Times New Roman" panose="02020603050405020304" pitchFamily="18" charset="0"/>
              </a:rPr>
              <a:t>potrošni materijal koji je neophodan u procesu rada mobilnog tima</a:t>
            </a:r>
            <a:endParaRPr lang="en-US" sz="2400" b="1"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hr-HR" sz="2400" b="1" dirty="0">
                <a:latin typeface="Times New Roman" panose="02020603050405020304" pitchFamily="18" charset="0"/>
                <a:cs typeface="Times New Roman" panose="02020603050405020304" pitchFamily="18" charset="0"/>
              </a:rPr>
              <a:t>Zapisnik o radu biračkog odbora</a:t>
            </a:r>
            <a:endParaRPr lang="en-US" sz="2400" b="1"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hr-HR" sz="2400" b="1" dirty="0">
                <a:latin typeface="Times New Roman" panose="02020603050405020304" pitchFamily="18" charset="0"/>
                <a:cs typeface="Times New Roman" panose="02020603050405020304" pitchFamily="18" charset="0"/>
              </a:rPr>
              <a:t>spisak birača s adresama i kontakt-telefonima i </a:t>
            </a:r>
            <a:endParaRPr lang="en-US" sz="2400" b="1"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hr-HR" sz="2400" b="1" dirty="0">
                <a:latin typeface="Times New Roman" panose="02020603050405020304" pitchFamily="18" charset="0"/>
                <a:cs typeface="Times New Roman" panose="02020603050405020304" pitchFamily="18" charset="0"/>
              </a:rPr>
              <a:t>plan rada mobilnog tima.</a:t>
            </a:r>
            <a:endParaRPr lang="en-US" sz="2400" b="1"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502980020"/>
      </p:ext>
    </p:extLst>
  </p:cSld>
  <p:clrMapOvr>
    <a:masterClrMapping/>
  </p:clrMapOvr>
  <p:transition spd="slow">
    <p:cover dir="d"/>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2128" y="72908"/>
            <a:ext cx="8136904" cy="369332"/>
          </a:xfrm>
          <a:prstGeom prst="rect">
            <a:avLst/>
          </a:prstGeom>
        </p:spPr>
        <p:txBody>
          <a:bodyPr wrap="square">
            <a:spAutoFit/>
          </a:bodyPr>
          <a:lstStyle/>
          <a:p>
            <a:pPr lvl="0" algn="ctr"/>
            <a:r>
              <a:rPr lang="hr-HR" b="1" dirty="0" smtClean="0">
                <a:latin typeface="Times New Roman" panose="02020603050405020304" pitchFamily="18" charset="0"/>
                <a:cs typeface="Times New Roman" panose="02020603050405020304" pitchFamily="18" charset="0"/>
              </a:rPr>
              <a:t>OBRAZAC BROJNOG STANJA - MOBILNI TIM</a:t>
            </a:r>
            <a:endParaRPr lang="bs-Latn-BA"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97457" y="-896637"/>
            <a:ext cx="6466245" cy="9144000"/>
          </a:xfrm>
          <a:prstGeom prst="rect">
            <a:avLst/>
          </a:prstGeom>
        </p:spPr>
      </p:pic>
    </p:spTree>
    <p:extLst>
      <p:ext uri="{BB962C8B-B14F-4D97-AF65-F5344CB8AC3E}">
        <p14:creationId xmlns:p14="http://schemas.microsoft.com/office/powerpoint/2010/main" val="4156492535"/>
      </p:ext>
    </p:extLst>
  </p:cSld>
  <p:clrMapOvr>
    <a:masterClrMapping/>
  </p:clrMapOvr>
  <p:transition spd="slow">
    <p:cover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Šema biračkog mjesta</a:t>
            </a:r>
            <a:endParaRPr lang="bs-Latn-BA" sz="2600" b="1" dirty="0">
              <a:latin typeface="Times New Roman" panose="02020603050405020304" pitchFamily="18" charset="0"/>
              <a:cs typeface="Times New Roman" panose="02020603050405020304" pitchFamily="18" charset="0"/>
            </a:endParaRPr>
          </a:p>
        </p:txBody>
      </p:sp>
      <p:pic>
        <p:nvPicPr>
          <p:cNvPr id="5" name="Picture 4" descr="C:\Users\jasmina.hadziabdic\AppData\Local\Microsoft\Windows\Temporary Internet Files\Content.Outlook\KNKGLK8T\GL MJESTO BO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3589" y="753091"/>
            <a:ext cx="4123928" cy="5862107"/>
          </a:xfrm>
          <a:prstGeom prst="rect">
            <a:avLst/>
          </a:prstGeom>
          <a:noFill/>
          <a:ln>
            <a:noFill/>
          </a:ln>
        </p:spPr>
      </p:pic>
    </p:spTree>
    <p:extLst>
      <p:ext uri="{BB962C8B-B14F-4D97-AF65-F5344CB8AC3E}">
        <p14:creationId xmlns:p14="http://schemas.microsoft.com/office/powerpoint/2010/main" val="1210799114"/>
      </p:ext>
    </p:extLst>
  </p:cSld>
  <p:clrMapOvr>
    <a:masterClrMapping/>
  </p:clrMapOvr>
  <p:transition spd="slow">
    <p:cover dir="d"/>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5"/>
          <p:cNvSpPr txBox="1">
            <a:spLocks noChangeArrowheads="1"/>
          </p:cNvSpPr>
          <p:nvPr/>
        </p:nvSpPr>
        <p:spPr bwMode="auto">
          <a:xfrm>
            <a:off x="217714" y="108857"/>
            <a:ext cx="8763000" cy="35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lgn="ctr" eaLnBrk="1" hangingPunct="1">
              <a:spcBef>
                <a:spcPct val="50000"/>
              </a:spcBef>
              <a:buFontTx/>
              <a:buNone/>
            </a:pPr>
            <a:r>
              <a:rPr lang="hr-BA" altLang="sr-Latn-RS" sz="1714" b="1">
                <a:solidFill>
                  <a:schemeClr val="accent2"/>
                </a:solidFill>
                <a:latin typeface="Arial" panose="020B0604020202020204" pitchFamily="34" charset="0"/>
              </a:rPr>
              <a:t>Šema pakovanja/pakiranja </a:t>
            </a:r>
            <a:r>
              <a:rPr lang="bs-Latn-BA" altLang="sr-Latn-RS" sz="1714" b="1">
                <a:solidFill>
                  <a:schemeClr val="accent2"/>
                </a:solidFill>
                <a:latin typeface="Arial" panose="020B0604020202020204" pitchFamily="34" charset="0"/>
              </a:rPr>
              <a:t>izbornog </a:t>
            </a:r>
            <a:r>
              <a:rPr lang="hr-BA" altLang="sr-Latn-RS" sz="1714" b="1">
                <a:solidFill>
                  <a:schemeClr val="accent2"/>
                </a:solidFill>
                <a:latin typeface="Arial" panose="020B0604020202020204" pitchFamily="34" charset="0"/>
              </a:rPr>
              <a:t>materijala - Mobilni tim u FBiH</a:t>
            </a:r>
            <a:endParaRPr lang="en-US" altLang="sr-Latn-RS" sz="1714" b="1">
              <a:solidFill>
                <a:schemeClr val="accent2"/>
              </a:solidFill>
              <a:latin typeface="Arial" panose="020B0604020202020204" pitchFamily="34" charset="0"/>
            </a:endParaRPr>
          </a:p>
        </p:txBody>
      </p:sp>
      <p:sp>
        <p:nvSpPr>
          <p:cNvPr id="2051" name="Rectangle 121"/>
          <p:cNvSpPr>
            <a:spLocks noChangeArrowheads="1"/>
          </p:cNvSpPr>
          <p:nvPr/>
        </p:nvSpPr>
        <p:spPr bwMode="auto">
          <a:xfrm>
            <a:off x="4708072" y="2612571"/>
            <a:ext cx="4136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5" name="Text Box 126"/>
          <p:cNvSpPr txBox="1">
            <a:spLocks noChangeArrowheads="1"/>
          </p:cNvSpPr>
          <p:nvPr/>
        </p:nvSpPr>
        <p:spPr bwMode="auto">
          <a:xfrm>
            <a:off x="5851072" y="2757714"/>
            <a:ext cx="2906259" cy="64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975" indent="4763"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en-US" altLang="sr-Latn-RS" sz="714" b="1" noProof="1">
                <a:latin typeface="+mn-lt"/>
              </a:rPr>
              <a:t>Koverta</a:t>
            </a:r>
            <a:r>
              <a:rPr lang="hr-BA" altLang="sr-Latn-RS" sz="714" b="1" dirty="0">
                <a:latin typeface="+mn-lt"/>
              </a:rPr>
              <a:t>/kuverta</a:t>
            </a:r>
            <a:r>
              <a:rPr lang="hr-BA" altLang="sr-Latn-RS" sz="714" b="1" noProof="1">
                <a:latin typeface="+mn-lt"/>
              </a:rPr>
              <a:t> za </a:t>
            </a:r>
            <a:r>
              <a:rPr lang="hr-BA" altLang="sr-Latn-RS" sz="714" b="1" dirty="0">
                <a:latin typeface="+mn-lt"/>
              </a:rPr>
              <a:t>p</a:t>
            </a:r>
            <a:r>
              <a:rPr lang="hr-BA" altLang="sr-Latn-RS" sz="714" b="1" noProof="1">
                <a:latin typeface="+mn-lt"/>
              </a:rPr>
              <a:t>redsjednika izborne komisije</a:t>
            </a:r>
            <a:r>
              <a:rPr lang="hr-BA" altLang="sr-Latn-RS" sz="714" b="1" dirty="0">
                <a:latin typeface="+mn-lt"/>
              </a:rPr>
              <a:t>/povjerenstva</a:t>
            </a:r>
            <a:r>
              <a:rPr lang="hr-BA" altLang="sr-Latn-RS" sz="714" b="1" noProof="1">
                <a:latin typeface="+mn-lt"/>
              </a:rPr>
              <a:t>:</a:t>
            </a:r>
          </a:p>
          <a:p>
            <a:pPr eaLnBrk="1" hangingPunct="1">
              <a:spcBef>
                <a:spcPct val="0"/>
              </a:spcBef>
              <a:buFontTx/>
              <a:buNone/>
              <a:defRPr/>
            </a:pPr>
            <a:endParaRPr lang="hr-BA" altLang="sr-Latn-RS" sz="714" b="1" noProof="1">
              <a:latin typeface="+mn-lt"/>
            </a:endParaRPr>
          </a:p>
          <a:p>
            <a:pPr marL="201843" indent="-163289">
              <a:spcBef>
                <a:spcPct val="0"/>
              </a:spcBef>
              <a:buFont typeface="+mj-lt"/>
              <a:buAutoNum type="arabicPeriod"/>
              <a:defRPr/>
            </a:pPr>
            <a:r>
              <a:rPr lang="hr-BA" altLang="sr-Latn-RS" sz="714" noProof="1">
                <a:latin typeface="+mn-lt"/>
              </a:rPr>
              <a:t>Obrazac brojnog stanja</a:t>
            </a:r>
            <a:r>
              <a:rPr lang="hr-BA" altLang="sr-Latn-RS" sz="714" dirty="0">
                <a:latin typeface="+mn-lt"/>
              </a:rPr>
              <a:t> </a:t>
            </a:r>
            <a:r>
              <a:rPr lang="hr-BA" altLang="sr-Latn-RS" sz="714" noProof="1">
                <a:latin typeface="+mn-lt"/>
              </a:rPr>
              <a:t>(zelena kopija</a:t>
            </a:r>
            <a:r>
              <a:rPr lang="hr-BA" altLang="sr-Latn-RS" sz="714" dirty="0">
                <a:latin typeface="+mn-lt"/>
              </a:rPr>
              <a:t>/preslik</a:t>
            </a:r>
            <a:r>
              <a:rPr lang="hr-BA" altLang="sr-Latn-RS" sz="714" noProof="1">
                <a:latin typeface="+mn-lt"/>
              </a:rPr>
              <a:t>)</a:t>
            </a:r>
          </a:p>
          <a:p>
            <a:pPr marL="201843" indent="-163289">
              <a:spcBef>
                <a:spcPct val="0"/>
              </a:spcBef>
              <a:buFont typeface="+mj-lt"/>
              <a:buAutoNum type="arabicPeriod"/>
              <a:defRPr/>
            </a:pPr>
            <a:r>
              <a:rPr lang="hr-BA" altLang="sr-Latn-RS" sz="714" dirty="0">
                <a:latin typeface="+mn-lt"/>
              </a:rPr>
              <a:t>Zapisnik o radu biračkog odbora (zelena kopija/preslik)</a:t>
            </a:r>
            <a:endParaRPr lang="hr-BA" altLang="sr-Latn-RS" sz="714" noProof="1">
              <a:latin typeface="+mn-lt"/>
            </a:endParaRPr>
          </a:p>
          <a:p>
            <a:pPr eaLnBrk="1" hangingPunct="1">
              <a:spcBef>
                <a:spcPct val="0"/>
              </a:spcBef>
              <a:buFontTx/>
              <a:buChar char="-"/>
              <a:defRPr/>
            </a:pPr>
            <a:endParaRPr lang="hr-HR" altLang="sr-Latn-RS" sz="714" dirty="0">
              <a:latin typeface="+mn-lt"/>
            </a:endParaRPr>
          </a:p>
        </p:txBody>
      </p:sp>
      <p:sp>
        <p:nvSpPr>
          <p:cNvPr id="2053" name="Text Box 137"/>
          <p:cNvSpPr txBox="1">
            <a:spLocks noChangeArrowheads="1"/>
          </p:cNvSpPr>
          <p:nvPr/>
        </p:nvSpPr>
        <p:spPr bwMode="auto">
          <a:xfrm>
            <a:off x="4708072" y="3985760"/>
            <a:ext cx="4136571" cy="883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pPr>
            <a:r>
              <a:rPr lang="hr-BA" altLang="sr-Latn-RS" sz="1714" b="1">
                <a:solidFill>
                  <a:srgbClr val="FF3300"/>
                </a:solidFill>
                <a:latin typeface="Arial" panose="020B0604020202020204" pitchFamily="34" charset="0"/>
              </a:rPr>
              <a:t>Napomena: Na svaku vreću potrebno/potrebito je napisati broj biračkog mjesta!!</a:t>
            </a:r>
            <a:endParaRPr lang="en-US" altLang="sr-Latn-RS" sz="1714" b="1">
              <a:solidFill>
                <a:srgbClr val="FF3300"/>
              </a:solidFill>
              <a:latin typeface="Arial" panose="020B0604020202020204" pitchFamily="34" charset="0"/>
            </a:endParaRPr>
          </a:p>
        </p:txBody>
      </p:sp>
      <p:sp>
        <p:nvSpPr>
          <p:cNvPr id="2054" name="Rectangle 81"/>
          <p:cNvSpPr>
            <a:spLocks noChangeArrowheads="1"/>
          </p:cNvSpPr>
          <p:nvPr/>
        </p:nvSpPr>
        <p:spPr bwMode="auto">
          <a:xfrm>
            <a:off x="489857" y="3755571"/>
            <a:ext cx="3755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5" name="Rectangle 51"/>
          <p:cNvSpPr>
            <a:spLocks noChangeArrowheads="1"/>
          </p:cNvSpPr>
          <p:nvPr/>
        </p:nvSpPr>
        <p:spPr bwMode="auto">
          <a:xfrm>
            <a:off x="381000" y="1306286"/>
            <a:ext cx="4136571" cy="3646714"/>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6" name="Text Box 54"/>
          <p:cNvSpPr txBox="1">
            <a:spLocks noChangeArrowheads="1"/>
          </p:cNvSpPr>
          <p:nvPr/>
        </p:nvSpPr>
        <p:spPr bwMode="auto">
          <a:xfrm>
            <a:off x="489857" y="1632857"/>
            <a:ext cx="3537857"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pPr>
            <a:endParaRPr lang="sr-Latn-CS" altLang="sr-Latn-RS" sz="1786"/>
          </a:p>
        </p:txBody>
      </p:sp>
      <p:sp>
        <p:nvSpPr>
          <p:cNvPr id="2057" name="Rectangle 56"/>
          <p:cNvSpPr>
            <a:spLocks noChangeArrowheads="1"/>
          </p:cNvSpPr>
          <p:nvPr/>
        </p:nvSpPr>
        <p:spPr bwMode="auto">
          <a:xfrm>
            <a:off x="489857" y="2612571"/>
            <a:ext cx="3755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8" name="Freeform 57"/>
          <p:cNvSpPr>
            <a:spLocks/>
          </p:cNvSpPr>
          <p:nvPr/>
        </p:nvSpPr>
        <p:spPr bwMode="auto">
          <a:xfrm>
            <a:off x="598714" y="3973286"/>
            <a:ext cx="816429" cy="720045"/>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147483646 h 2304"/>
              <a:gd name="T96" fmla="*/ 2147483646 w 2196"/>
              <a:gd name="T97" fmla="*/ 0 h 2304"/>
              <a:gd name="T98" fmla="*/ 2147483646 w 2196"/>
              <a:gd name="T99" fmla="*/ 2147483646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286"/>
          </a:p>
        </p:txBody>
      </p:sp>
      <p:sp>
        <p:nvSpPr>
          <p:cNvPr id="2" name="Text Box 70"/>
          <p:cNvSpPr txBox="1">
            <a:spLocks noChangeArrowheads="1"/>
          </p:cNvSpPr>
          <p:nvPr/>
        </p:nvSpPr>
        <p:spPr bwMode="auto">
          <a:xfrm>
            <a:off x="489857" y="2612572"/>
            <a:ext cx="1578429"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a:solidFill>
                  <a:schemeClr val="tx1"/>
                </a:solidFill>
                <a:latin typeface="Verdana" panose="020B0604030504040204" pitchFamily="34" charset="0"/>
                <a:cs typeface="Arial" panose="020B0604020202020204" pitchFamily="34" charset="0"/>
              </a:defRPr>
            </a:lvl1pPr>
            <a:lvl2pPr marL="742950" indent="-285750" defTabSz="1279525" eaLnBrk="0" hangingPunct="0">
              <a:defRPr sz="2500">
                <a:solidFill>
                  <a:schemeClr val="tx1"/>
                </a:solidFill>
                <a:latin typeface="Verdana" panose="020B0604030504040204" pitchFamily="34" charset="0"/>
                <a:cs typeface="Arial" panose="020B0604020202020204" pitchFamily="34" charset="0"/>
              </a:defRPr>
            </a:lvl2pPr>
            <a:lvl3pPr marL="1143000" indent="-228600" defTabSz="1279525" eaLnBrk="0" hangingPunct="0">
              <a:defRPr sz="2500">
                <a:solidFill>
                  <a:schemeClr val="tx1"/>
                </a:solidFill>
                <a:latin typeface="Verdana" panose="020B0604030504040204" pitchFamily="34" charset="0"/>
                <a:cs typeface="Arial" panose="020B0604020202020204" pitchFamily="34" charset="0"/>
              </a:defRPr>
            </a:lvl3pPr>
            <a:lvl4pPr marL="1600200" indent="-228600" defTabSz="1279525" eaLnBrk="0" hangingPunct="0">
              <a:defRPr sz="2500">
                <a:solidFill>
                  <a:schemeClr val="tx1"/>
                </a:solidFill>
                <a:latin typeface="Verdana" panose="020B0604030504040204" pitchFamily="34" charset="0"/>
                <a:cs typeface="Arial" panose="020B0604020202020204" pitchFamily="34" charset="0"/>
              </a:defRPr>
            </a:lvl4pPr>
            <a:lvl5pPr marL="2057400" indent="-228600" defTabSz="1279525" eaLnBrk="0" hangingPunct="0">
              <a:defRPr sz="25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9pPr>
          </a:lstStyle>
          <a:p>
            <a:pPr eaLnBrk="1" hangingPunct="1">
              <a:spcBef>
                <a:spcPct val="50000"/>
              </a:spcBef>
              <a:defRPr/>
            </a:pPr>
            <a:r>
              <a:rPr lang="hr-BA" altLang="sr-Latn-RS" sz="714" i="1" dirty="0">
                <a:solidFill>
                  <a:schemeClr val="accent2"/>
                </a:solidFill>
                <a:latin typeface="+mj-lt"/>
              </a:rPr>
              <a:t>Providna zaštitna vreća (VEĆA)</a:t>
            </a:r>
            <a:endParaRPr lang="en-US" altLang="sr-Latn-RS" sz="714" i="1" dirty="0">
              <a:solidFill>
                <a:schemeClr val="accent2"/>
              </a:solidFill>
              <a:latin typeface="+mj-lt"/>
            </a:endParaRPr>
          </a:p>
        </p:txBody>
      </p:sp>
      <p:sp>
        <p:nvSpPr>
          <p:cNvPr id="2064" name="Text Box 59"/>
          <p:cNvSpPr txBox="1">
            <a:spLocks noChangeArrowheads="1"/>
          </p:cNvSpPr>
          <p:nvPr/>
        </p:nvSpPr>
        <p:spPr bwMode="auto">
          <a:xfrm>
            <a:off x="1469572" y="3973286"/>
            <a:ext cx="2775857" cy="75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en-US" altLang="sr-Latn-RS" sz="714" dirty="0">
                <a:latin typeface="+mn-lt"/>
              </a:rPr>
              <a:t>1. </a:t>
            </a:r>
            <a:r>
              <a:rPr lang="bs-Latn-BA" altLang="sr-Latn-RS" sz="714" dirty="0">
                <a:latin typeface="+mn-lt"/>
              </a:rPr>
              <a:t>Obrazac brojnog stanja (original u koricama)</a:t>
            </a:r>
            <a:endParaRPr lang="hr-BA" altLang="sr-Latn-RS" sz="714" dirty="0">
              <a:latin typeface="+mn-lt"/>
            </a:endParaRPr>
          </a:p>
          <a:p>
            <a:pPr eaLnBrk="1" hangingPunct="1">
              <a:spcBef>
                <a:spcPct val="0"/>
              </a:spcBef>
              <a:buFontTx/>
              <a:buNone/>
              <a:defRPr/>
            </a:pPr>
            <a:endParaRPr lang="en-US" altLang="sr-Latn-RS" sz="714" dirty="0">
              <a:latin typeface="+mn-lt"/>
            </a:endParaRPr>
          </a:p>
          <a:p>
            <a:pPr eaLnBrk="1" hangingPunct="1">
              <a:spcBef>
                <a:spcPct val="0"/>
              </a:spcBef>
              <a:buFontTx/>
              <a:buNone/>
              <a:defRPr/>
            </a:pPr>
            <a:r>
              <a:rPr lang="en-US" altLang="sr-Latn-RS" sz="714" dirty="0">
                <a:latin typeface="+mn-lt"/>
              </a:rPr>
              <a:t>2. </a:t>
            </a:r>
            <a:r>
              <a:rPr lang="bs-Latn-BA" altLang="sr-Latn-RS" sz="714" dirty="0">
                <a:latin typeface="+mn-lt"/>
              </a:rPr>
              <a:t>Zapisnik o radu biračkog odbora (original u koricama)</a:t>
            </a:r>
          </a:p>
          <a:p>
            <a:pPr eaLnBrk="1" hangingPunct="1">
              <a:spcBef>
                <a:spcPct val="0"/>
              </a:spcBef>
              <a:buFontTx/>
              <a:buNone/>
              <a:defRPr/>
            </a:pPr>
            <a:endParaRPr lang="bs-Latn-BA" altLang="sr-Latn-RS" sz="714" dirty="0">
              <a:latin typeface="+mn-lt"/>
            </a:endParaRPr>
          </a:p>
          <a:p>
            <a:pPr eaLnBrk="1" hangingPunct="1">
              <a:spcBef>
                <a:spcPct val="0"/>
              </a:spcBef>
              <a:buFontTx/>
              <a:buNone/>
              <a:defRPr/>
            </a:pPr>
            <a:r>
              <a:rPr lang="bs-Latn-BA" altLang="sr-Latn-RS" sz="714">
                <a:latin typeface="+mn-lt"/>
              </a:rPr>
              <a:t>3. Dodatni </a:t>
            </a:r>
            <a:r>
              <a:rPr lang="bs-Latn-BA" altLang="sr-Latn-RS" sz="714" dirty="0">
                <a:latin typeface="+mn-lt"/>
              </a:rPr>
              <a:t>izvod iz Centralnog biračkog spiska za birače sa posebnim potrebama</a:t>
            </a:r>
            <a:endParaRPr lang="en-US" altLang="sr-Latn-RS" sz="714" dirty="0">
              <a:latin typeface="+mn-lt"/>
            </a:endParaRPr>
          </a:p>
        </p:txBody>
      </p:sp>
      <p:sp>
        <p:nvSpPr>
          <p:cNvPr id="3" name="Text Box 72"/>
          <p:cNvSpPr txBox="1">
            <a:spLocks noChangeArrowheads="1"/>
          </p:cNvSpPr>
          <p:nvPr/>
        </p:nvSpPr>
        <p:spPr bwMode="auto">
          <a:xfrm>
            <a:off x="544286" y="3810000"/>
            <a:ext cx="3320143"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a:solidFill>
                  <a:schemeClr val="tx1"/>
                </a:solidFill>
                <a:latin typeface="Verdana" panose="020B0604030504040204" pitchFamily="34" charset="0"/>
                <a:cs typeface="Arial" panose="020B0604020202020204" pitchFamily="34" charset="0"/>
              </a:defRPr>
            </a:lvl1pPr>
            <a:lvl2pPr marL="742950" indent="-285750" defTabSz="1279525" eaLnBrk="0" hangingPunct="0">
              <a:defRPr sz="2500">
                <a:solidFill>
                  <a:schemeClr val="tx1"/>
                </a:solidFill>
                <a:latin typeface="Verdana" panose="020B0604030504040204" pitchFamily="34" charset="0"/>
                <a:cs typeface="Arial" panose="020B0604020202020204" pitchFamily="34" charset="0"/>
              </a:defRPr>
            </a:lvl2pPr>
            <a:lvl3pPr marL="1143000" indent="-228600" defTabSz="1279525" eaLnBrk="0" hangingPunct="0">
              <a:defRPr sz="2500">
                <a:solidFill>
                  <a:schemeClr val="tx1"/>
                </a:solidFill>
                <a:latin typeface="Verdana" panose="020B0604030504040204" pitchFamily="34" charset="0"/>
                <a:cs typeface="Arial" panose="020B0604020202020204" pitchFamily="34" charset="0"/>
              </a:defRPr>
            </a:lvl3pPr>
            <a:lvl4pPr marL="1600200" indent="-228600" defTabSz="1279525" eaLnBrk="0" hangingPunct="0">
              <a:defRPr sz="2500">
                <a:solidFill>
                  <a:schemeClr val="tx1"/>
                </a:solidFill>
                <a:latin typeface="Verdana" panose="020B0604030504040204" pitchFamily="34" charset="0"/>
                <a:cs typeface="Arial" panose="020B0604020202020204" pitchFamily="34" charset="0"/>
              </a:defRPr>
            </a:lvl4pPr>
            <a:lvl5pPr marL="2057400" indent="-228600" defTabSz="1279525" eaLnBrk="0" hangingPunct="0">
              <a:defRPr sz="25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9pPr>
          </a:lstStyle>
          <a:p>
            <a:pPr eaLnBrk="1" hangingPunct="1">
              <a:spcBef>
                <a:spcPct val="50000"/>
              </a:spcBef>
              <a:defRPr/>
            </a:pPr>
            <a:r>
              <a:rPr lang="hr-BA" altLang="sr-Latn-RS" sz="714" i="1" dirty="0">
                <a:solidFill>
                  <a:schemeClr val="accent2"/>
                </a:solidFill>
              </a:rPr>
              <a:t>Providna zaštitna vreća (MANJA)</a:t>
            </a:r>
            <a:endParaRPr lang="en-US" altLang="sr-Latn-RS" sz="714" i="1" dirty="0">
              <a:solidFill>
                <a:schemeClr val="accent2"/>
              </a:solidFill>
              <a:latin typeface="+mj-lt"/>
            </a:endParaRPr>
          </a:p>
        </p:txBody>
      </p:sp>
      <p:sp>
        <p:nvSpPr>
          <p:cNvPr id="2062" name="Freeform 95"/>
          <p:cNvSpPr>
            <a:spLocks/>
          </p:cNvSpPr>
          <p:nvPr/>
        </p:nvSpPr>
        <p:spPr bwMode="auto">
          <a:xfrm>
            <a:off x="544286" y="2830286"/>
            <a:ext cx="816429" cy="720045"/>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147483646 h 2304"/>
              <a:gd name="T96" fmla="*/ 2147483646 w 2196"/>
              <a:gd name="T97" fmla="*/ 0 h 2304"/>
              <a:gd name="T98" fmla="*/ 2147483646 w 2196"/>
              <a:gd name="T99" fmla="*/ 2147483646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chemeClr val="bg1"/>
          </a:solidFill>
          <a:ln w="19050">
            <a:solidFill>
              <a:srgbClr val="000000"/>
            </a:solidFill>
            <a:round/>
            <a:headEnd/>
            <a:tailEnd/>
          </a:ln>
        </p:spPr>
        <p:txBody>
          <a:bodyPr/>
          <a:lstStyle/>
          <a:p>
            <a:endParaRPr lang="en-US" sz="1286"/>
          </a:p>
        </p:txBody>
      </p:sp>
      <p:sp>
        <p:nvSpPr>
          <p:cNvPr id="2067" name="Text Box 96"/>
          <p:cNvSpPr txBox="1">
            <a:spLocks noChangeArrowheads="1"/>
          </p:cNvSpPr>
          <p:nvPr/>
        </p:nvSpPr>
        <p:spPr bwMode="auto">
          <a:xfrm>
            <a:off x="1360714" y="2866572"/>
            <a:ext cx="2830286" cy="53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marL="163289" indent="-163289">
              <a:spcBef>
                <a:spcPct val="0"/>
              </a:spcBef>
              <a:buFontTx/>
              <a:buAutoNum type="arabicPeriod"/>
              <a:defRPr/>
            </a:pPr>
            <a:r>
              <a:rPr lang="bs-Latn-BA" altLang="sr-Latn-RS" sz="714" dirty="0">
                <a:latin typeface="+mn-lt"/>
              </a:rPr>
              <a:t>Neiskorištene koverte sa setovima glasačkih listića, upakovane u originalne kutije</a:t>
            </a:r>
          </a:p>
          <a:p>
            <a:pPr marL="163289" indent="-163289">
              <a:spcBef>
                <a:spcPct val="0"/>
              </a:spcBef>
              <a:buFontTx/>
              <a:buAutoNum type="arabicPeriod"/>
              <a:defRPr/>
            </a:pPr>
            <a:endParaRPr lang="bs-Latn-BA" altLang="sr-Latn-RS" sz="714" dirty="0">
              <a:latin typeface="+mn-lt"/>
            </a:endParaRPr>
          </a:p>
          <a:p>
            <a:pPr marL="163289" indent="-163289">
              <a:spcBef>
                <a:spcPct val="0"/>
              </a:spcBef>
              <a:buFontTx/>
              <a:buAutoNum type="arabicPeriod"/>
              <a:defRPr/>
            </a:pPr>
            <a:r>
              <a:rPr lang="bs-Latn-BA" altLang="sr-Latn-RS" sz="714" dirty="0">
                <a:latin typeface="+mn-lt"/>
              </a:rPr>
              <a:t>Oštećene koverte sa setovima glasačkih listića</a:t>
            </a:r>
            <a:endParaRPr lang="en-US" altLang="sr-Latn-RS" sz="714" dirty="0">
              <a:latin typeface="+mn-lt"/>
            </a:endParaRPr>
          </a:p>
        </p:txBody>
      </p:sp>
      <p:sp>
        <p:nvSpPr>
          <p:cNvPr id="6" name="Rectangle 114"/>
          <p:cNvSpPr>
            <a:spLocks noChangeArrowheads="1"/>
          </p:cNvSpPr>
          <p:nvPr/>
        </p:nvSpPr>
        <p:spPr bwMode="auto">
          <a:xfrm>
            <a:off x="4735286" y="1306286"/>
            <a:ext cx="4136571" cy="1088571"/>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grpSp>
        <p:nvGrpSpPr>
          <p:cNvPr id="2065" name="Group 115"/>
          <p:cNvGrpSpPr>
            <a:grpSpLocks/>
          </p:cNvGrpSpPr>
          <p:nvPr/>
        </p:nvGrpSpPr>
        <p:grpSpPr bwMode="auto">
          <a:xfrm>
            <a:off x="4839607" y="1607911"/>
            <a:ext cx="837974" cy="523875"/>
            <a:chOff x="8550" y="-1654"/>
            <a:chExt cx="816" cy="524"/>
          </a:xfrm>
        </p:grpSpPr>
        <p:sp>
          <p:nvSpPr>
            <p:cNvPr id="2074" name="Freeform 116"/>
            <p:cNvSpPr>
              <a:spLocks/>
            </p:cNvSpPr>
            <p:nvPr/>
          </p:nvSpPr>
          <p:spPr bwMode="auto">
            <a:xfrm>
              <a:off x="8550" y="-1654"/>
              <a:ext cx="816" cy="524"/>
            </a:xfrm>
            <a:custGeom>
              <a:avLst/>
              <a:gdLst>
                <a:gd name="T0" fmla="*/ 719 w 827"/>
                <a:gd name="T1" fmla="*/ 0 h 531"/>
                <a:gd name="T2" fmla="*/ 0 w 827"/>
                <a:gd name="T3" fmla="*/ 0 h 531"/>
                <a:gd name="T4" fmla="*/ 0 w 827"/>
                <a:gd name="T5" fmla="*/ 471 h 531"/>
                <a:gd name="T6" fmla="*/ 733 w 827"/>
                <a:gd name="T7" fmla="*/ 471 h 531"/>
                <a:gd name="T8" fmla="*/ 733 w 827"/>
                <a:gd name="T9" fmla="*/ 0 h 531"/>
                <a:gd name="T10" fmla="*/ 719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7" name="Freeform 117"/>
            <p:cNvSpPr>
              <a:spLocks/>
            </p:cNvSpPr>
            <p:nvPr/>
          </p:nvSpPr>
          <p:spPr bwMode="auto">
            <a:xfrm>
              <a:off x="8589" y="-1623"/>
              <a:ext cx="753" cy="462"/>
            </a:xfrm>
            <a:custGeom>
              <a:avLst/>
              <a:gdLst>
                <a:gd name="T0" fmla="*/ 678 w 763"/>
                <a:gd name="T1" fmla="*/ 73 h 469"/>
                <a:gd name="T2" fmla="*/ 678 w 763"/>
                <a:gd name="T3" fmla="*/ 338 h 469"/>
                <a:gd name="T4" fmla="*/ 673 w 763"/>
                <a:gd name="T5" fmla="*/ 410 h 469"/>
                <a:gd name="T6" fmla="*/ 654 w 763"/>
                <a:gd name="T7" fmla="*/ 410 h 469"/>
                <a:gd name="T8" fmla="*/ 625 w 763"/>
                <a:gd name="T9" fmla="*/ 410 h 469"/>
                <a:gd name="T10" fmla="*/ 586 w 763"/>
                <a:gd name="T11" fmla="*/ 410 h 469"/>
                <a:gd name="T12" fmla="*/ 539 w 763"/>
                <a:gd name="T13" fmla="*/ 410 h 469"/>
                <a:gd name="T14" fmla="*/ 486 w 763"/>
                <a:gd name="T15" fmla="*/ 410 h 469"/>
                <a:gd name="T16" fmla="*/ 429 w 763"/>
                <a:gd name="T17" fmla="*/ 410 h 469"/>
                <a:gd name="T18" fmla="*/ 371 w 763"/>
                <a:gd name="T19" fmla="*/ 410 h 469"/>
                <a:gd name="T20" fmla="*/ 310 w 763"/>
                <a:gd name="T21" fmla="*/ 410 h 469"/>
                <a:gd name="T22" fmla="*/ 249 w 763"/>
                <a:gd name="T23" fmla="*/ 410 h 469"/>
                <a:gd name="T24" fmla="*/ 188 w 763"/>
                <a:gd name="T25" fmla="*/ 410 h 469"/>
                <a:gd name="T26" fmla="*/ 138 w 763"/>
                <a:gd name="T27" fmla="*/ 410 h 469"/>
                <a:gd name="T28" fmla="*/ 94 w 763"/>
                <a:gd name="T29" fmla="*/ 410 h 469"/>
                <a:gd name="T30" fmla="*/ 50 w 763"/>
                <a:gd name="T31" fmla="*/ 410 h 469"/>
                <a:gd name="T32" fmla="*/ 25 w 763"/>
                <a:gd name="T33" fmla="*/ 410 h 469"/>
                <a:gd name="T34" fmla="*/ 5 w 763"/>
                <a:gd name="T35" fmla="*/ 410 h 469"/>
                <a:gd name="T36" fmla="*/ 0 w 763"/>
                <a:gd name="T37" fmla="*/ 338 h 469"/>
                <a:gd name="T38" fmla="*/ 0 w 763"/>
                <a:gd name="T39" fmla="*/ 73 h 469"/>
                <a:gd name="T40" fmla="*/ 5 w 763"/>
                <a:gd name="T41" fmla="*/ 0 h 469"/>
                <a:gd name="T42" fmla="*/ 25 w 763"/>
                <a:gd name="T43" fmla="*/ 0 h 469"/>
                <a:gd name="T44" fmla="*/ 50 w 763"/>
                <a:gd name="T45" fmla="*/ 0 h 469"/>
                <a:gd name="T46" fmla="*/ 94 w 763"/>
                <a:gd name="T47" fmla="*/ 0 h 469"/>
                <a:gd name="T48" fmla="*/ 138 w 763"/>
                <a:gd name="T49" fmla="*/ 0 h 469"/>
                <a:gd name="T50" fmla="*/ 188 w 763"/>
                <a:gd name="T51" fmla="*/ 0 h 469"/>
                <a:gd name="T52" fmla="*/ 249 w 763"/>
                <a:gd name="T53" fmla="*/ 0 h 469"/>
                <a:gd name="T54" fmla="*/ 310 w 763"/>
                <a:gd name="T55" fmla="*/ 0 h 469"/>
                <a:gd name="T56" fmla="*/ 371 w 763"/>
                <a:gd name="T57" fmla="*/ 0 h 469"/>
                <a:gd name="T58" fmla="*/ 429 w 763"/>
                <a:gd name="T59" fmla="*/ 0 h 469"/>
                <a:gd name="T60" fmla="*/ 486 w 763"/>
                <a:gd name="T61" fmla="*/ 0 h 469"/>
                <a:gd name="T62" fmla="*/ 539 w 763"/>
                <a:gd name="T63" fmla="*/ 0 h 469"/>
                <a:gd name="T64" fmla="*/ 586 w 763"/>
                <a:gd name="T65" fmla="*/ 0 h 469"/>
                <a:gd name="T66" fmla="*/ 625 w 763"/>
                <a:gd name="T67" fmla="*/ 0 h 469"/>
                <a:gd name="T68" fmla="*/ 654 w 763"/>
                <a:gd name="T69" fmla="*/ 0 h 469"/>
                <a:gd name="T70" fmla="*/ 673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76" name="Freeform 118"/>
            <p:cNvSpPr>
              <a:spLocks/>
            </p:cNvSpPr>
            <p:nvPr/>
          </p:nvSpPr>
          <p:spPr bwMode="auto">
            <a:xfrm>
              <a:off x="8569" y="-1647"/>
              <a:ext cx="791" cy="495"/>
            </a:xfrm>
            <a:custGeom>
              <a:avLst/>
              <a:gdLst>
                <a:gd name="T0" fmla="*/ 701 w 803"/>
                <a:gd name="T1" fmla="*/ 419 h 503"/>
                <a:gd name="T2" fmla="*/ 512 w 803"/>
                <a:gd name="T3" fmla="*/ 131 h 503"/>
                <a:gd name="T4" fmla="*/ 692 w 803"/>
                <a:gd name="T5" fmla="*/ 26 h 503"/>
                <a:gd name="T6" fmla="*/ 682 w 803"/>
                <a:gd name="T7" fmla="*/ 4 h 503"/>
                <a:gd name="T8" fmla="*/ 679 w 803"/>
                <a:gd name="T9" fmla="*/ 6 h 503"/>
                <a:gd name="T10" fmla="*/ 669 w 803"/>
                <a:gd name="T11" fmla="*/ 13 h 503"/>
                <a:gd name="T12" fmla="*/ 652 w 803"/>
                <a:gd name="T13" fmla="*/ 24 h 503"/>
                <a:gd name="T14" fmla="*/ 629 w 803"/>
                <a:gd name="T15" fmla="*/ 31 h 503"/>
                <a:gd name="T16" fmla="*/ 606 w 803"/>
                <a:gd name="T17" fmla="*/ 47 h 503"/>
                <a:gd name="T18" fmla="*/ 576 w 803"/>
                <a:gd name="T19" fmla="*/ 66 h 503"/>
                <a:gd name="T20" fmla="*/ 547 w 803"/>
                <a:gd name="T21" fmla="*/ 86 h 503"/>
                <a:gd name="T22" fmla="*/ 515 w 803"/>
                <a:gd name="T23" fmla="*/ 99 h 503"/>
                <a:gd name="T24" fmla="*/ 484 w 803"/>
                <a:gd name="T25" fmla="*/ 120 h 503"/>
                <a:gd name="T26" fmla="*/ 453 w 803"/>
                <a:gd name="T27" fmla="*/ 140 h 503"/>
                <a:gd name="T28" fmla="*/ 424 w 803"/>
                <a:gd name="T29" fmla="*/ 153 h 503"/>
                <a:gd name="T30" fmla="*/ 398 w 803"/>
                <a:gd name="T31" fmla="*/ 169 h 503"/>
                <a:gd name="T32" fmla="*/ 376 w 803"/>
                <a:gd name="T33" fmla="*/ 184 h 503"/>
                <a:gd name="T34" fmla="*/ 358 w 803"/>
                <a:gd name="T35" fmla="*/ 196 h 503"/>
                <a:gd name="T36" fmla="*/ 346 w 803"/>
                <a:gd name="T37" fmla="*/ 202 h 503"/>
                <a:gd name="T38" fmla="*/ 341 w 803"/>
                <a:gd name="T39" fmla="*/ 204 h 503"/>
                <a:gd name="T40" fmla="*/ 333 w 803"/>
                <a:gd name="T41" fmla="*/ 199 h 503"/>
                <a:gd name="T42" fmla="*/ 318 w 803"/>
                <a:gd name="T43" fmla="*/ 192 h 503"/>
                <a:gd name="T44" fmla="*/ 296 w 803"/>
                <a:gd name="T45" fmla="*/ 177 h 503"/>
                <a:gd name="T46" fmla="*/ 276 w 803"/>
                <a:gd name="T47" fmla="*/ 162 h 503"/>
                <a:gd name="T48" fmla="*/ 254 w 803"/>
                <a:gd name="T49" fmla="*/ 149 h 503"/>
                <a:gd name="T50" fmla="*/ 234 w 803"/>
                <a:gd name="T51" fmla="*/ 141 h 503"/>
                <a:gd name="T52" fmla="*/ 222 w 803"/>
                <a:gd name="T53" fmla="*/ 133 h 503"/>
                <a:gd name="T54" fmla="*/ 218 w 803"/>
                <a:gd name="T55" fmla="*/ 130 h 503"/>
                <a:gd name="T56" fmla="*/ 24 w 803"/>
                <a:gd name="T57" fmla="*/ 0 h 503"/>
                <a:gd name="T58" fmla="*/ 10 w 803"/>
                <a:gd name="T59" fmla="*/ 21 h 503"/>
                <a:gd name="T60" fmla="*/ 189 w 803"/>
                <a:gd name="T61" fmla="*/ 138 h 503"/>
                <a:gd name="T62" fmla="*/ 0 w 803"/>
                <a:gd name="T63" fmla="*/ 424 h 503"/>
                <a:gd name="T64" fmla="*/ 21 w 803"/>
                <a:gd name="T65" fmla="*/ 436 h 503"/>
                <a:gd name="T66" fmla="*/ 208 w 803"/>
                <a:gd name="T67" fmla="*/ 148 h 503"/>
                <a:gd name="T68" fmla="*/ 217 w 803"/>
                <a:gd name="T69" fmla="*/ 153 h 503"/>
                <a:gd name="T70" fmla="*/ 231 w 803"/>
                <a:gd name="T71" fmla="*/ 162 h 503"/>
                <a:gd name="T72" fmla="*/ 256 w 803"/>
                <a:gd name="T73" fmla="*/ 177 h 503"/>
                <a:gd name="T74" fmla="*/ 279 w 803"/>
                <a:gd name="T75" fmla="*/ 193 h 503"/>
                <a:gd name="T76" fmla="*/ 301 w 803"/>
                <a:gd name="T77" fmla="*/ 205 h 503"/>
                <a:gd name="T78" fmla="*/ 323 w 803"/>
                <a:gd name="T79" fmla="*/ 216 h 503"/>
                <a:gd name="T80" fmla="*/ 336 w 803"/>
                <a:gd name="T81" fmla="*/ 226 h 503"/>
                <a:gd name="T82" fmla="*/ 341 w 803"/>
                <a:gd name="T83" fmla="*/ 229 h 503"/>
                <a:gd name="T84" fmla="*/ 494 w 803"/>
                <a:gd name="T85" fmla="*/ 141 h 503"/>
                <a:gd name="T86" fmla="*/ 682 w 803"/>
                <a:gd name="T87" fmla="*/ 432 h 503"/>
                <a:gd name="T88" fmla="*/ 701 w 803"/>
                <a:gd name="T89" fmla="*/ 419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grpSp>
      <p:sp>
        <p:nvSpPr>
          <p:cNvPr id="2075" name="Text Box 119"/>
          <p:cNvSpPr txBox="1">
            <a:spLocks noChangeArrowheads="1"/>
          </p:cNvSpPr>
          <p:nvPr/>
        </p:nvSpPr>
        <p:spPr bwMode="auto">
          <a:xfrm>
            <a:off x="5908903" y="1672546"/>
            <a:ext cx="2962955" cy="42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defRPr/>
            </a:pPr>
            <a:r>
              <a:rPr lang="en-US" altLang="sr-Latn-RS" sz="714" b="1" noProof="1">
                <a:latin typeface="+mn-lt"/>
              </a:rPr>
              <a:t>Koverta</a:t>
            </a:r>
            <a:r>
              <a:rPr lang="hr-BA" altLang="sr-Latn-RS" sz="714" b="1" dirty="0">
                <a:latin typeface="+mn-lt"/>
              </a:rPr>
              <a:t>/kuverta</a:t>
            </a:r>
            <a:r>
              <a:rPr lang="hr-BA" altLang="sr-Latn-RS" sz="714" b="1" noProof="1">
                <a:latin typeface="+mn-lt"/>
              </a:rPr>
              <a:t> za </a:t>
            </a:r>
            <a:r>
              <a:rPr lang="hr-BA" altLang="sr-Latn-RS" sz="714" b="1" dirty="0">
                <a:latin typeface="+mn-lt"/>
              </a:rPr>
              <a:t>p</a:t>
            </a:r>
            <a:r>
              <a:rPr lang="hr-BA" altLang="sr-Latn-RS" sz="714" b="1" noProof="1">
                <a:latin typeface="+mn-lt"/>
              </a:rPr>
              <a:t>redsjednika biračkog odbora</a:t>
            </a:r>
            <a:br>
              <a:rPr lang="hr-BA" altLang="sr-Latn-RS" sz="714" b="1" noProof="1">
                <a:latin typeface="+mn-lt"/>
              </a:rPr>
            </a:br>
            <a:endParaRPr lang="hr-BA" altLang="sr-Latn-RS" sz="714" b="1" noProof="1">
              <a:latin typeface="+mn-lt"/>
            </a:endParaRPr>
          </a:p>
          <a:p>
            <a:pPr marL="163289" indent="-163289">
              <a:spcBef>
                <a:spcPct val="0"/>
              </a:spcBef>
              <a:buFont typeface="+mj-lt"/>
              <a:buAutoNum type="arabicPeriod"/>
              <a:defRPr/>
            </a:pPr>
            <a:r>
              <a:rPr lang="hr-BA" altLang="sr-Latn-RS" sz="714" noProof="1">
                <a:latin typeface="+mn-lt"/>
              </a:rPr>
              <a:t>Obrazac</a:t>
            </a:r>
            <a:r>
              <a:rPr lang="hr-BA" altLang="sr-Latn-RS" sz="714" dirty="0">
                <a:latin typeface="+mn-lt"/>
              </a:rPr>
              <a:t> </a:t>
            </a:r>
            <a:r>
              <a:rPr lang="hr-BA" altLang="sr-Latn-RS" sz="714" noProof="1">
                <a:latin typeface="+mn-lt"/>
              </a:rPr>
              <a:t>brojnog stanj</a:t>
            </a:r>
            <a:r>
              <a:rPr lang="hr-BA" altLang="sr-Latn-RS" sz="714" dirty="0">
                <a:latin typeface="+mn-lt"/>
              </a:rPr>
              <a:t>a</a:t>
            </a:r>
            <a:r>
              <a:rPr lang="hr-BA" altLang="sr-Latn-RS" sz="714" noProof="1">
                <a:latin typeface="+mn-lt"/>
              </a:rPr>
              <a:t> (crvena kopija</a:t>
            </a:r>
            <a:r>
              <a:rPr lang="hr-BA" altLang="sr-Latn-RS" sz="714" dirty="0">
                <a:latin typeface="+mn-lt"/>
              </a:rPr>
              <a:t>/preslik</a:t>
            </a:r>
            <a:r>
              <a:rPr lang="hr-BA" altLang="sr-Latn-RS" sz="714" noProof="1">
                <a:latin typeface="+mn-lt"/>
              </a:rPr>
              <a:t>)</a:t>
            </a:r>
          </a:p>
        </p:txBody>
      </p:sp>
      <p:sp>
        <p:nvSpPr>
          <p:cNvPr id="8" name="Freeform 123"/>
          <p:cNvSpPr>
            <a:spLocks/>
          </p:cNvSpPr>
          <p:nvPr/>
        </p:nvSpPr>
        <p:spPr bwMode="auto">
          <a:xfrm>
            <a:off x="4820331" y="2842760"/>
            <a:ext cx="849312" cy="531812"/>
          </a:xfrm>
          <a:custGeom>
            <a:avLst/>
            <a:gdLst>
              <a:gd name="T0" fmla="*/ 2147483646 w 827"/>
              <a:gd name="T1" fmla="*/ 0 h 531"/>
              <a:gd name="T2" fmla="*/ 0 w 827"/>
              <a:gd name="T3" fmla="*/ 0 h 531"/>
              <a:gd name="T4" fmla="*/ 0 w 827"/>
              <a:gd name="T5" fmla="*/ 2147483646 h 531"/>
              <a:gd name="T6" fmla="*/ 2147483646 w 827"/>
              <a:gd name="T7" fmla="*/ 2147483646 h 531"/>
              <a:gd name="T8" fmla="*/ 2147483646 w 827"/>
              <a:gd name="T9" fmla="*/ 0 h 531"/>
              <a:gd name="T10" fmla="*/ 2147483646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68" name="Freeform 124"/>
          <p:cNvSpPr>
            <a:spLocks/>
          </p:cNvSpPr>
          <p:nvPr/>
        </p:nvSpPr>
        <p:spPr bwMode="auto">
          <a:xfrm>
            <a:off x="4857750" y="2877911"/>
            <a:ext cx="783545" cy="469446"/>
          </a:xfrm>
          <a:custGeom>
            <a:avLst/>
            <a:gdLst>
              <a:gd name="T0" fmla="*/ 2147483646 w 763"/>
              <a:gd name="T1" fmla="*/ 2147483646 h 469"/>
              <a:gd name="T2" fmla="*/ 2147483646 w 763"/>
              <a:gd name="T3" fmla="*/ 2147483646 h 469"/>
              <a:gd name="T4" fmla="*/ 2147483646 w 763"/>
              <a:gd name="T5" fmla="*/ 2147483646 h 469"/>
              <a:gd name="T6" fmla="*/ 2147483646 w 763"/>
              <a:gd name="T7" fmla="*/ 2147483646 h 469"/>
              <a:gd name="T8" fmla="*/ 2147483646 w 763"/>
              <a:gd name="T9" fmla="*/ 2147483646 h 469"/>
              <a:gd name="T10" fmla="*/ 2147483646 w 763"/>
              <a:gd name="T11" fmla="*/ 2147483646 h 469"/>
              <a:gd name="T12" fmla="*/ 2147483646 w 763"/>
              <a:gd name="T13" fmla="*/ 2147483646 h 469"/>
              <a:gd name="T14" fmla="*/ 2147483646 w 763"/>
              <a:gd name="T15" fmla="*/ 2147483646 h 469"/>
              <a:gd name="T16" fmla="*/ 2147483646 w 763"/>
              <a:gd name="T17" fmla="*/ 2147483646 h 469"/>
              <a:gd name="T18" fmla="*/ 2147483646 w 763"/>
              <a:gd name="T19" fmla="*/ 2147483646 h 469"/>
              <a:gd name="T20" fmla="*/ 2147483646 w 763"/>
              <a:gd name="T21" fmla="*/ 2147483646 h 469"/>
              <a:gd name="T22" fmla="*/ 2147483646 w 763"/>
              <a:gd name="T23" fmla="*/ 2147483646 h 469"/>
              <a:gd name="T24" fmla="*/ 2147483646 w 763"/>
              <a:gd name="T25" fmla="*/ 2147483646 h 469"/>
              <a:gd name="T26" fmla="*/ 2147483646 w 763"/>
              <a:gd name="T27" fmla="*/ 2147483646 h 469"/>
              <a:gd name="T28" fmla="*/ 2147483646 w 763"/>
              <a:gd name="T29" fmla="*/ 2147483646 h 469"/>
              <a:gd name="T30" fmla="*/ 2147483646 w 763"/>
              <a:gd name="T31" fmla="*/ 2147483646 h 469"/>
              <a:gd name="T32" fmla="*/ 2147483646 w 763"/>
              <a:gd name="T33" fmla="*/ 2147483646 h 469"/>
              <a:gd name="T34" fmla="*/ 2147483646 w 763"/>
              <a:gd name="T35" fmla="*/ 2147483646 h 469"/>
              <a:gd name="T36" fmla="*/ 0 w 763"/>
              <a:gd name="T37" fmla="*/ 2147483646 h 469"/>
              <a:gd name="T38" fmla="*/ 0 w 763"/>
              <a:gd name="T39" fmla="*/ 2147483646 h 469"/>
              <a:gd name="T40" fmla="*/ 2147483646 w 763"/>
              <a:gd name="T41" fmla="*/ 0 h 469"/>
              <a:gd name="T42" fmla="*/ 2147483646 w 763"/>
              <a:gd name="T43" fmla="*/ 0 h 469"/>
              <a:gd name="T44" fmla="*/ 2147483646 w 763"/>
              <a:gd name="T45" fmla="*/ 0 h 469"/>
              <a:gd name="T46" fmla="*/ 2147483646 w 763"/>
              <a:gd name="T47" fmla="*/ 0 h 469"/>
              <a:gd name="T48" fmla="*/ 2147483646 w 763"/>
              <a:gd name="T49" fmla="*/ 0 h 469"/>
              <a:gd name="T50" fmla="*/ 2147483646 w 763"/>
              <a:gd name="T51" fmla="*/ 0 h 469"/>
              <a:gd name="T52" fmla="*/ 2147483646 w 763"/>
              <a:gd name="T53" fmla="*/ 0 h 469"/>
              <a:gd name="T54" fmla="*/ 2147483646 w 763"/>
              <a:gd name="T55" fmla="*/ 0 h 469"/>
              <a:gd name="T56" fmla="*/ 2147483646 w 763"/>
              <a:gd name="T57" fmla="*/ 0 h 469"/>
              <a:gd name="T58" fmla="*/ 2147483646 w 763"/>
              <a:gd name="T59" fmla="*/ 0 h 469"/>
              <a:gd name="T60" fmla="*/ 2147483646 w 763"/>
              <a:gd name="T61" fmla="*/ 0 h 469"/>
              <a:gd name="T62" fmla="*/ 2147483646 w 763"/>
              <a:gd name="T63" fmla="*/ 0 h 469"/>
              <a:gd name="T64" fmla="*/ 2147483646 w 763"/>
              <a:gd name="T65" fmla="*/ 0 h 469"/>
              <a:gd name="T66" fmla="*/ 2147483646 w 763"/>
              <a:gd name="T67" fmla="*/ 0 h 469"/>
              <a:gd name="T68" fmla="*/ 2147483646 w 763"/>
              <a:gd name="T69" fmla="*/ 0 h 469"/>
              <a:gd name="T70" fmla="*/ 2147483646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69" name="Freeform 125"/>
          <p:cNvSpPr>
            <a:spLocks/>
          </p:cNvSpPr>
          <p:nvPr/>
        </p:nvSpPr>
        <p:spPr bwMode="auto">
          <a:xfrm>
            <a:off x="4833938" y="2860902"/>
            <a:ext cx="824366" cy="502330"/>
          </a:xfrm>
          <a:custGeom>
            <a:avLst/>
            <a:gdLst>
              <a:gd name="T0" fmla="*/ 2147483646 w 803"/>
              <a:gd name="T1" fmla="*/ 2147483646 h 503"/>
              <a:gd name="T2" fmla="*/ 2147483646 w 803"/>
              <a:gd name="T3" fmla="*/ 2147483646 h 503"/>
              <a:gd name="T4" fmla="*/ 2147483646 w 803"/>
              <a:gd name="T5" fmla="*/ 2147483646 h 503"/>
              <a:gd name="T6" fmla="*/ 2147483646 w 803"/>
              <a:gd name="T7" fmla="*/ 2147483646 h 503"/>
              <a:gd name="T8" fmla="*/ 2147483646 w 803"/>
              <a:gd name="T9" fmla="*/ 2147483646 h 503"/>
              <a:gd name="T10" fmla="*/ 2147483646 w 803"/>
              <a:gd name="T11" fmla="*/ 2147483646 h 503"/>
              <a:gd name="T12" fmla="*/ 2147483646 w 803"/>
              <a:gd name="T13" fmla="*/ 2147483646 h 503"/>
              <a:gd name="T14" fmla="*/ 2147483646 w 803"/>
              <a:gd name="T15" fmla="*/ 2147483646 h 503"/>
              <a:gd name="T16" fmla="*/ 2147483646 w 803"/>
              <a:gd name="T17" fmla="*/ 2147483646 h 503"/>
              <a:gd name="T18" fmla="*/ 2147483646 w 803"/>
              <a:gd name="T19" fmla="*/ 2147483646 h 503"/>
              <a:gd name="T20" fmla="*/ 2147483646 w 803"/>
              <a:gd name="T21" fmla="*/ 2147483646 h 503"/>
              <a:gd name="T22" fmla="*/ 2147483646 w 803"/>
              <a:gd name="T23" fmla="*/ 2147483646 h 503"/>
              <a:gd name="T24" fmla="*/ 2147483646 w 803"/>
              <a:gd name="T25" fmla="*/ 2147483646 h 503"/>
              <a:gd name="T26" fmla="*/ 2147483646 w 803"/>
              <a:gd name="T27" fmla="*/ 2147483646 h 503"/>
              <a:gd name="T28" fmla="*/ 2147483646 w 803"/>
              <a:gd name="T29" fmla="*/ 2147483646 h 503"/>
              <a:gd name="T30" fmla="*/ 2147483646 w 803"/>
              <a:gd name="T31" fmla="*/ 2147483646 h 503"/>
              <a:gd name="T32" fmla="*/ 2147483646 w 803"/>
              <a:gd name="T33" fmla="*/ 2147483646 h 503"/>
              <a:gd name="T34" fmla="*/ 2147483646 w 803"/>
              <a:gd name="T35" fmla="*/ 2147483646 h 503"/>
              <a:gd name="T36" fmla="*/ 2147483646 w 803"/>
              <a:gd name="T37" fmla="*/ 2147483646 h 503"/>
              <a:gd name="T38" fmla="*/ 2147483646 w 803"/>
              <a:gd name="T39" fmla="*/ 2147483646 h 503"/>
              <a:gd name="T40" fmla="*/ 2147483646 w 803"/>
              <a:gd name="T41" fmla="*/ 2147483646 h 503"/>
              <a:gd name="T42" fmla="*/ 2147483646 w 803"/>
              <a:gd name="T43" fmla="*/ 2147483646 h 503"/>
              <a:gd name="T44" fmla="*/ 2147483646 w 803"/>
              <a:gd name="T45" fmla="*/ 2147483646 h 503"/>
              <a:gd name="T46" fmla="*/ 2147483646 w 803"/>
              <a:gd name="T47" fmla="*/ 2147483646 h 503"/>
              <a:gd name="T48" fmla="*/ 2147483646 w 803"/>
              <a:gd name="T49" fmla="*/ 2147483646 h 503"/>
              <a:gd name="T50" fmla="*/ 2147483646 w 803"/>
              <a:gd name="T51" fmla="*/ 2147483646 h 503"/>
              <a:gd name="T52" fmla="*/ 2147483646 w 803"/>
              <a:gd name="T53" fmla="*/ 2147483646 h 503"/>
              <a:gd name="T54" fmla="*/ 2147483646 w 803"/>
              <a:gd name="T55" fmla="*/ 2147483646 h 503"/>
              <a:gd name="T56" fmla="*/ 2147483646 w 803"/>
              <a:gd name="T57" fmla="*/ 0 h 503"/>
              <a:gd name="T58" fmla="*/ 2147483646 w 803"/>
              <a:gd name="T59" fmla="*/ 2147483646 h 503"/>
              <a:gd name="T60" fmla="*/ 2147483646 w 803"/>
              <a:gd name="T61" fmla="*/ 2147483646 h 503"/>
              <a:gd name="T62" fmla="*/ 0 w 803"/>
              <a:gd name="T63" fmla="*/ 2147483646 h 503"/>
              <a:gd name="T64" fmla="*/ 2147483646 w 803"/>
              <a:gd name="T65" fmla="*/ 2147483646 h 503"/>
              <a:gd name="T66" fmla="*/ 2147483646 w 803"/>
              <a:gd name="T67" fmla="*/ 2147483646 h 503"/>
              <a:gd name="T68" fmla="*/ 2147483646 w 803"/>
              <a:gd name="T69" fmla="*/ 2147483646 h 503"/>
              <a:gd name="T70" fmla="*/ 2147483646 w 803"/>
              <a:gd name="T71" fmla="*/ 2147483646 h 503"/>
              <a:gd name="T72" fmla="*/ 2147483646 w 803"/>
              <a:gd name="T73" fmla="*/ 2147483646 h 503"/>
              <a:gd name="T74" fmla="*/ 2147483646 w 803"/>
              <a:gd name="T75" fmla="*/ 2147483646 h 503"/>
              <a:gd name="T76" fmla="*/ 2147483646 w 803"/>
              <a:gd name="T77" fmla="*/ 2147483646 h 503"/>
              <a:gd name="T78" fmla="*/ 2147483646 w 803"/>
              <a:gd name="T79" fmla="*/ 2147483646 h 503"/>
              <a:gd name="T80" fmla="*/ 2147483646 w 803"/>
              <a:gd name="T81" fmla="*/ 2147483646 h 503"/>
              <a:gd name="T82" fmla="*/ 2147483646 w 803"/>
              <a:gd name="T83" fmla="*/ 2147483646 h 503"/>
              <a:gd name="T84" fmla="*/ 2147483646 w 803"/>
              <a:gd name="T85" fmla="*/ 2147483646 h 503"/>
              <a:gd name="T86" fmla="*/ 2147483646 w 803"/>
              <a:gd name="T87" fmla="*/ 2147483646 h 503"/>
              <a:gd name="T88" fmla="*/ 2147483646 w 803"/>
              <a:gd name="T89" fmla="*/ 2147483646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70" name="Rectangle 143"/>
          <p:cNvSpPr>
            <a:spLocks noChangeArrowheads="1"/>
          </p:cNvSpPr>
          <p:nvPr/>
        </p:nvSpPr>
        <p:spPr bwMode="auto">
          <a:xfrm>
            <a:off x="489857" y="1469571"/>
            <a:ext cx="3755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4" name="Text Box 145"/>
          <p:cNvSpPr txBox="1">
            <a:spLocks noChangeArrowheads="1"/>
          </p:cNvSpPr>
          <p:nvPr/>
        </p:nvSpPr>
        <p:spPr bwMode="auto">
          <a:xfrm>
            <a:off x="489857" y="1524000"/>
            <a:ext cx="1469571"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a:solidFill>
                  <a:schemeClr val="tx1"/>
                </a:solidFill>
                <a:latin typeface="Verdana" panose="020B0604030504040204" pitchFamily="34" charset="0"/>
                <a:cs typeface="Arial" panose="020B0604020202020204" pitchFamily="34" charset="0"/>
              </a:defRPr>
            </a:lvl1pPr>
            <a:lvl2pPr marL="742950" indent="-285750" defTabSz="1279525" eaLnBrk="0" hangingPunct="0">
              <a:defRPr sz="2500">
                <a:solidFill>
                  <a:schemeClr val="tx1"/>
                </a:solidFill>
                <a:latin typeface="Verdana" panose="020B0604030504040204" pitchFamily="34" charset="0"/>
                <a:cs typeface="Arial" panose="020B0604020202020204" pitchFamily="34" charset="0"/>
              </a:defRPr>
            </a:lvl2pPr>
            <a:lvl3pPr marL="1143000" indent="-228600" defTabSz="1279525" eaLnBrk="0" hangingPunct="0">
              <a:defRPr sz="2500">
                <a:solidFill>
                  <a:schemeClr val="tx1"/>
                </a:solidFill>
                <a:latin typeface="Verdana" panose="020B0604030504040204" pitchFamily="34" charset="0"/>
                <a:cs typeface="Arial" panose="020B0604020202020204" pitchFamily="34" charset="0"/>
              </a:defRPr>
            </a:lvl3pPr>
            <a:lvl4pPr marL="1600200" indent="-228600" defTabSz="1279525" eaLnBrk="0" hangingPunct="0">
              <a:defRPr sz="2500">
                <a:solidFill>
                  <a:schemeClr val="tx1"/>
                </a:solidFill>
                <a:latin typeface="Verdana" panose="020B0604030504040204" pitchFamily="34" charset="0"/>
                <a:cs typeface="Arial" panose="020B0604020202020204" pitchFamily="34" charset="0"/>
              </a:defRPr>
            </a:lvl4pPr>
            <a:lvl5pPr marL="2057400" indent="-228600" defTabSz="1279525" eaLnBrk="0" hangingPunct="0">
              <a:defRPr sz="25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Verdana" panose="020B0604030504040204" pitchFamily="34" charset="0"/>
                <a:cs typeface="Arial" panose="020B0604020202020204" pitchFamily="34" charset="0"/>
              </a:defRPr>
            </a:lvl9pPr>
          </a:lstStyle>
          <a:p>
            <a:pPr eaLnBrk="1" hangingPunct="1">
              <a:spcBef>
                <a:spcPct val="50000"/>
              </a:spcBef>
              <a:defRPr/>
            </a:pPr>
            <a:r>
              <a:rPr lang="hr-BA" altLang="sr-Latn-RS" sz="714" i="1" dirty="0">
                <a:solidFill>
                  <a:schemeClr val="accent2"/>
                </a:solidFill>
                <a:latin typeface="+mj-lt"/>
              </a:rPr>
              <a:t>Narandžasta zaštitna vreća</a:t>
            </a:r>
            <a:endParaRPr lang="en-US" altLang="sr-Latn-RS" sz="714" i="1" dirty="0">
              <a:solidFill>
                <a:schemeClr val="accent2"/>
              </a:solidFill>
              <a:latin typeface="+mj-lt"/>
            </a:endParaRPr>
          </a:p>
        </p:txBody>
      </p:sp>
      <p:sp>
        <p:nvSpPr>
          <p:cNvPr id="2072" name="Freeform 146"/>
          <p:cNvSpPr>
            <a:spLocks/>
          </p:cNvSpPr>
          <p:nvPr/>
        </p:nvSpPr>
        <p:spPr bwMode="auto">
          <a:xfrm>
            <a:off x="544286" y="1687286"/>
            <a:ext cx="816429" cy="720045"/>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147483646 h 2304"/>
              <a:gd name="T96" fmla="*/ 2147483646 w 2196"/>
              <a:gd name="T97" fmla="*/ 0 h 2304"/>
              <a:gd name="T98" fmla="*/ 2147483646 w 2196"/>
              <a:gd name="T99" fmla="*/ 2147483646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rgbClr val="FF3300"/>
          </a:solidFill>
          <a:ln w="9525">
            <a:solidFill>
              <a:schemeClr val="tx1"/>
            </a:solidFill>
            <a:round/>
            <a:headEnd/>
            <a:tailEnd/>
          </a:ln>
        </p:spPr>
        <p:txBody>
          <a:bodyPr/>
          <a:lstStyle/>
          <a:p>
            <a:endParaRPr lang="en-US" sz="1286"/>
          </a:p>
        </p:txBody>
      </p:sp>
      <p:sp>
        <p:nvSpPr>
          <p:cNvPr id="2084" name="Text Box 148"/>
          <p:cNvSpPr txBox="1">
            <a:spLocks noChangeArrowheads="1"/>
          </p:cNvSpPr>
          <p:nvPr/>
        </p:nvSpPr>
        <p:spPr bwMode="auto">
          <a:xfrm>
            <a:off x="1415143" y="1779134"/>
            <a:ext cx="2843893" cy="64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marL="163289" indent="-163289">
              <a:spcBef>
                <a:spcPct val="0"/>
              </a:spcBef>
              <a:buFontTx/>
              <a:buAutoNum type="arabicPeriod"/>
              <a:defRPr/>
            </a:pPr>
            <a:r>
              <a:rPr lang="en-US" altLang="sr-Latn-RS" sz="714" dirty="0" err="1">
                <a:latin typeface="+mn-lt"/>
              </a:rPr>
              <a:t>Prebrojan</a:t>
            </a:r>
            <a:r>
              <a:rPr lang="bs-Latn-BA" altLang="sr-Latn-RS" sz="714" dirty="0">
                <a:latin typeface="+mn-lt"/>
              </a:rPr>
              <a:t>e</a:t>
            </a:r>
            <a:r>
              <a:rPr lang="en-US" altLang="sr-Latn-RS" sz="714" dirty="0">
                <a:latin typeface="+mn-lt"/>
              </a:rPr>
              <a:t> </a:t>
            </a:r>
            <a:r>
              <a:rPr lang="bs-Latn-BA" altLang="sr-Latn-RS" sz="714" dirty="0">
                <a:latin typeface="+mn-lt"/>
              </a:rPr>
              <a:t>koverte sa setovima</a:t>
            </a:r>
            <a:r>
              <a:rPr lang="en-US" altLang="sr-Latn-RS" sz="714" dirty="0">
                <a:latin typeface="+mn-lt"/>
              </a:rPr>
              <a:t> </a:t>
            </a:r>
            <a:r>
              <a:rPr lang="en-US" altLang="sr-Latn-RS" sz="714" dirty="0" err="1">
                <a:latin typeface="+mn-lt"/>
              </a:rPr>
              <a:t>glasački</a:t>
            </a:r>
            <a:r>
              <a:rPr lang="bs-Latn-BA" altLang="sr-Latn-RS" sz="714" dirty="0">
                <a:latin typeface="+mn-lt"/>
              </a:rPr>
              <a:t>h</a:t>
            </a:r>
            <a:r>
              <a:rPr lang="en-US" altLang="sr-Latn-RS" sz="714" dirty="0">
                <a:latin typeface="+mn-lt"/>
              </a:rPr>
              <a:t> </a:t>
            </a:r>
            <a:r>
              <a:rPr lang="en-US" altLang="sr-Latn-RS" sz="714" dirty="0" err="1">
                <a:latin typeface="+mn-lt"/>
              </a:rPr>
              <a:t>listić</a:t>
            </a:r>
            <a:r>
              <a:rPr lang="bs-Latn-BA" altLang="sr-Latn-RS" sz="714" dirty="0">
                <a:latin typeface="+mn-lt"/>
              </a:rPr>
              <a:t>a uvezane po izbornim jedinicama</a:t>
            </a:r>
          </a:p>
          <a:p>
            <a:pPr eaLnBrk="1" hangingPunct="1">
              <a:spcBef>
                <a:spcPct val="0"/>
              </a:spcBef>
              <a:buFontTx/>
              <a:buNone/>
              <a:defRPr/>
            </a:pPr>
            <a:endParaRPr lang="en-US" altLang="sr-Latn-RS" sz="714" dirty="0">
              <a:latin typeface="+mn-lt"/>
            </a:endParaRPr>
          </a:p>
          <a:p>
            <a:pPr eaLnBrk="1" hangingPunct="1">
              <a:spcBef>
                <a:spcPct val="0"/>
              </a:spcBef>
              <a:buFontTx/>
              <a:buNone/>
              <a:defRPr/>
            </a:pPr>
            <a:r>
              <a:rPr lang="en-US" altLang="sr-Latn-RS" sz="714" dirty="0">
                <a:latin typeface="+mn-lt"/>
              </a:rPr>
              <a:t>2. </a:t>
            </a:r>
            <a:r>
              <a:rPr lang="bs-Latn-BA" altLang="sr-Latn-RS" sz="714" dirty="0">
                <a:latin typeface="+mn-lt"/>
              </a:rPr>
              <a:t>Obrazac brojnog stanja</a:t>
            </a:r>
            <a:r>
              <a:rPr lang="hr-BA" altLang="sr-Latn-RS" sz="714" dirty="0">
                <a:latin typeface="+mn-lt"/>
              </a:rPr>
              <a:t> </a:t>
            </a:r>
            <a:r>
              <a:rPr lang="en-US" altLang="sr-Latn-RS" sz="714" dirty="0">
                <a:latin typeface="+mn-lt"/>
              </a:rPr>
              <a:t>(</a:t>
            </a:r>
            <a:r>
              <a:rPr lang="en-US" altLang="sr-Latn-RS" sz="714" dirty="0" err="1">
                <a:latin typeface="+mn-lt"/>
              </a:rPr>
              <a:t>plava</a:t>
            </a:r>
            <a:r>
              <a:rPr lang="en-US" altLang="sr-Latn-RS" sz="714" dirty="0">
                <a:latin typeface="+mn-lt"/>
              </a:rPr>
              <a:t> </a:t>
            </a:r>
            <a:r>
              <a:rPr lang="en-US" altLang="sr-Latn-RS" sz="714" dirty="0" err="1">
                <a:latin typeface="+mn-lt"/>
              </a:rPr>
              <a:t>kopija</a:t>
            </a:r>
            <a:r>
              <a:rPr lang="hr-BA" altLang="sr-Latn-RS" sz="714" dirty="0">
                <a:latin typeface="+mn-lt"/>
              </a:rPr>
              <a:t>/preslik</a:t>
            </a:r>
            <a:r>
              <a:rPr lang="en-US" altLang="sr-Latn-RS" sz="714" dirty="0">
                <a:latin typeface="+mn-lt"/>
              </a:rPr>
              <a:t>)</a:t>
            </a:r>
          </a:p>
          <a:p>
            <a:pPr eaLnBrk="1" hangingPunct="1">
              <a:spcBef>
                <a:spcPct val="0"/>
              </a:spcBef>
              <a:buFontTx/>
              <a:buNone/>
              <a:defRPr/>
            </a:pPr>
            <a:endParaRPr lang="en-US" altLang="sr-Latn-RS" sz="714" dirty="0">
              <a:latin typeface="+mn-lt"/>
            </a:endParaRPr>
          </a:p>
        </p:txBody>
      </p:sp>
    </p:spTree>
    <p:extLst>
      <p:ext uri="{BB962C8B-B14F-4D97-AF65-F5344CB8AC3E}">
        <p14:creationId xmlns:p14="http://schemas.microsoft.com/office/powerpoint/2010/main" val="78997472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5"/>
          <p:cNvSpPr txBox="1">
            <a:spLocks noChangeArrowheads="1"/>
          </p:cNvSpPr>
          <p:nvPr/>
        </p:nvSpPr>
        <p:spPr bwMode="auto">
          <a:xfrm>
            <a:off x="217714" y="108857"/>
            <a:ext cx="8763000" cy="35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lgn="ctr" eaLnBrk="1" hangingPunct="1">
              <a:spcBef>
                <a:spcPct val="50000"/>
              </a:spcBef>
              <a:buFontTx/>
              <a:buNone/>
            </a:pPr>
            <a:r>
              <a:rPr lang="hr-BA" altLang="en-US" sz="1714" b="1">
                <a:solidFill>
                  <a:schemeClr val="accent2"/>
                </a:solidFill>
                <a:latin typeface="Arial" panose="020B0604020202020204" pitchFamily="34" charset="0"/>
              </a:rPr>
              <a:t>Шема паковања </a:t>
            </a:r>
            <a:r>
              <a:rPr lang="bs-Cyrl-BA" altLang="en-US" sz="1714" b="1">
                <a:solidFill>
                  <a:schemeClr val="accent2"/>
                </a:solidFill>
                <a:latin typeface="Arial" panose="020B0604020202020204" pitchFamily="34" charset="0"/>
              </a:rPr>
              <a:t>изборног </a:t>
            </a:r>
            <a:r>
              <a:rPr lang="hr-BA" altLang="en-US" sz="1714" b="1">
                <a:solidFill>
                  <a:schemeClr val="accent2"/>
                </a:solidFill>
                <a:latin typeface="Arial" panose="020B0604020202020204" pitchFamily="34" charset="0"/>
              </a:rPr>
              <a:t>материјала - Мобилни тим</a:t>
            </a:r>
            <a:r>
              <a:rPr lang="hr-BA" altLang="sr-Latn-RS" sz="1714" b="1">
                <a:solidFill>
                  <a:schemeClr val="accent2"/>
                </a:solidFill>
                <a:latin typeface="Arial" panose="020B0604020202020204" pitchFamily="34" charset="0"/>
              </a:rPr>
              <a:t> </a:t>
            </a:r>
            <a:r>
              <a:rPr lang="bs-Cyrl-BA" altLang="sr-Latn-RS" sz="1714" b="1">
                <a:solidFill>
                  <a:schemeClr val="accent2"/>
                </a:solidFill>
                <a:latin typeface="Arial" panose="020B0604020202020204" pitchFamily="34" charset="0"/>
              </a:rPr>
              <a:t>у РС</a:t>
            </a:r>
            <a:endParaRPr lang="en-US" altLang="sr-Latn-RS" sz="1714" b="1">
              <a:solidFill>
                <a:schemeClr val="accent2"/>
              </a:solidFill>
              <a:latin typeface="Arial" panose="020B0604020202020204" pitchFamily="34" charset="0"/>
            </a:endParaRPr>
          </a:p>
        </p:txBody>
      </p:sp>
      <p:sp>
        <p:nvSpPr>
          <p:cNvPr id="2051" name="Rectangle 121"/>
          <p:cNvSpPr>
            <a:spLocks noChangeArrowheads="1"/>
          </p:cNvSpPr>
          <p:nvPr/>
        </p:nvSpPr>
        <p:spPr bwMode="auto">
          <a:xfrm>
            <a:off x="4708072" y="2612571"/>
            <a:ext cx="4136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5" name="Text Box 126"/>
          <p:cNvSpPr txBox="1">
            <a:spLocks noChangeArrowheads="1"/>
          </p:cNvSpPr>
          <p:nvPr/>
        </p:nvSpPr>
        <p:spPr bwMode="auto">
          <a:xfrm>
            <a:off x="5851072" y="2757715"/>
            <a:ext cx="2906259" cy="57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975" indent="4763"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indent="0">
              <a:buNone/>
              <a:defRPr/>
            </a:pPr>
            <a:r>
              <a:rPr lang="en-US" sz="714" b="1" dirty="0" err="1"/>
              <a:t>Коверта</a:t>
            </a:r>
            <a:r>
              <a:rPr lang="hr-BA" sz="714" b="1" dirty="0"/>
              <a:t>/куверта за предсједника изборне комисије:</a:t>
            </a:r>
            <a:endParaRPr lang="en-US" sz="714" dirty="0"/>
          </a:p>
          <a:p>
            <a:pPr marL="201843" indent="-163289">
              <a:buFont typeface="+mj-lt"/>
              <a:buAutoNum type="arabicPeriod"/>
              <a:defRPr/>
            </a:pPr>
            <a:r>
              <a:rPr lang="hr-BA" sz="714" dirty="0"/>
              <a:t>Образац бројног стања (зелена копија)</a:t>
            </a:r>
            <a:endParaRPr lang="en-US" sz="714" dirty="0"/>
          </a:p>
          <a:p>
            <a:pPr marL="201843" indent="-163289">
              <a:buFont typeface="+mj-lt"/>
              <a:buAutoNum type="arabicPeriod"/>
              <a:defRPr/>
            </a:pPr>
            <a:r>
              <a:rPr lang="hr-BA" sz="714" dirty="0"/>
              <a:t>Записник о раду бирачког одбора (зелена копија)</a:t>
            </a:r>
            <a:endParaRPr lang="en-US" sz="714" dirty="0"/>
          </a:p>
        </p:txBody>
      </p:sp>
      <p:sp>
        <p:nvSpPr>
          <p:cNvPr id="2053" name="Text Box 137"/>
          <p:cNvSpPr txBox="1">
            <a:spLocks noChangeArrowheads="1"/>
          </p:cNvSpPr>
          <p:nvPr/>
        </p:nvSpPr>
        <p:spPr bwMode="auto">
          <a:xfrm>
            <a:off x="4641170" y="3831545"/>
            <a:ext cx="4136571" cy="883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pPr>
            <a:r>
              <a:rPr lang="hr-BA" altLang="en-US" sz="1714" b="1">
                <a:solidFill>
                  <a:srgbClr val="FF0000"/>
                </a:solidFill>
              </a:rPr>
              <a:t>Напомена: На сваку врећу потребно је написати број бирачког мјеста!!</a:t>
            </a:r>
            <a:endParaRPr lang="en-US" altLang="sr-Latn-RS" sz="1714" b="1">
              <a:solidFill>
                <a:srgbClr val="FF0000"/>
              </a:solidFill>
              <a:latin typeface="Arial" panose="020B0604020202020204" pitchFamily="34" charset="0"/>
            </a:endParaRPr>
          </a:p>
        </p:txBody>
      </p:sp>
      <p:sp>
        <p:nvSpPr>
          <p:cNvPr id="2054" name="Rectangle 81"/>
          <p:cNvSpPr>
            <a:spLocks noChangeArrowheads="1"/>
          </p:cNvSpPr>
          <p:nvPr/>
        </p:nvSpPr>
        <p:spPr bwMode="auto">
          <a:xfrm>
            <a:off x="489857" y="3755571"/>
            <a:ext cx="3755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5" name="Rectangle 51"/>
          <p:cNvSpPr>
            <a:spLocks noChangeArrowheads="1"/>
          </p:cNvSpPr>
          <p:nvPr/>
        </p:nvSpPr>
        <p:spPr bwMode="auto">
          <a:xfrm>
            <a:off x="381000" y="1306286"/>
            <a:ext cx="4136571" cy="3646714"/>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6" name="Text Box 54"/>
          <p:cNvSpPr txBox="1">
            <a:spLocks noChangeArrowheads="1"/>
          </p:cNvSpPr>
          <p:nvPr/>
        </p:nvSpPr>
        <p:spPr bwMode="auto">
          <a:xfrm>
            <a:off x="489857" y="1632857"/>
            <a:ext cx="3537857"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None/>
            </a:pPr>
            <a:endParaRPr lang="sr-Latn-CS" altLang="sr-Latn-RS" sz="1786"/>
          </a:p>
        </p:txBody>
      </p:sp>
      <p:sp>
        <p:nvSpPr>
          <p:cNvPr id="2057" name="Rectangle 56"/>
          <p:cNvSpPr>
            <a:spLocks noChangeArrowheads="1"/>
          </p:cNvSpPr>
          <p:nvPr/>
        </p:nvSpPr>
        <p:spPr bwMode="auto">
          <a:xfrm>
            <a:off x="489857" y="2612571"/>
            <a:ext cx="3755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58" name="Freeform 57"/>
          <p:cNvSpPr>
            <a:spLocks/>
          </p:cNvSpPr>
          <p:nvPr/>
        </p:nvSpPr>
        <p:spPr bwMode="auto">
          <a:xfrm>
            <a:off x="598714" y="3973286"/>
            <a:ext cx="816429" cy="720045"/>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147483646 h 2304"/>
              <a:gd name="T96" fmla="*/ 2147483646 w 2196"/>
              <a:gd name="T97" fmla="*/ 0 h 2304"/>
              <a:gd name="T98" fmla="*/ 2147483646 w 2196"/>
              <a:gd name="T99" fmla="*/ 2147483646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286"/>
          </a:p>
        </p:txBody>
      </p:sp>
      <p:sp>
        <p:nvSpPr>
          <p:cNvPr id="2059" name="Text Box 70"/>
          <p:cNvSpPr txBox="1">
            <a:spLocks noChangeArrowheads="1"/>
          </p:cNvSpPr>
          <p:nvPr/>
        </p:nvSpPr>
        <p:spPr bwMode="auto">
          <a:xfrm>
            <a:off x="489857" y="2612572"/>
            <a:ext cx="2013857"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spcBef>
                <a:spcPct val="0"/>
              </a:spcBef>
              <a:buFontTx/>
              <a:buNone/>
            </a:pPr>
            <a:r>
              <a:rPr lang="hr-BA" altLang="en-US" sz="714" i="1">
                <a:solidFill>
                  <a:schemeClr val="accent2"/>
                </a:solidFill>
              </a:rPr>
              <a:t>Провидна заштитна врећа (ВЕЋА)</a:t>
            </a:r>
            <a:endParaRPr lang="en-US" altLang="en-US" sz="714">
              <a:solidFill>
                <a:schemeClr val="accent2"/>
              </a:solidFill>
            </a:endParaRPr>
          </a:p>
        </p:txBody>
      </p:sp>
      <p:sp>
        <p:nvSpPr>
          <p:cNvPr id="2060" name="Text Box 59"/>
          <p:cNvSpPr txBox="1">
            <a:spLocks noChangeArrowheads="1"/>
          </p:cNvSpPr>
          <p:nvPr/>
        </p:nvSpPr>
        <p:spPr bwMode="auto">
          <a:xfrm>
            <a:off x="1469572" y="3973286"/>
            <a:ext cx="2775857" cy="68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buFont typeface="Verdana" panose="020B0604030504040204" pitchFamily="34" charset="0"/>
              <a:buAutoNum type="arabicPeriod"/>
            </a:pPr>
            <a:r>
              <a:rPr lang="bs-Latn-BA" altLang="en-US" sz="714"/>
              <a:t>Образац бројног стања (оригинал у корицама)</a:t>
            </a:r>
            <a:endParaRPr lang="en-US" altLang="en-US" sz="714"/>
          </a:p>
          <a:p>
            <a:pPr>
              <a:buFont typeface="Verdana" panose="020B0604030504040204" pitchFamily="34" charset="0"/>
              <a:buAutoNum type="arabicPeriod"/>
            </a:pPr>
            <a:r>
              <a:rPr lang="bs-Latn-BA" altLang="en-US" sz="714"/>
              <a:t>Записник о раду бирачког одбора (оригинал у корицама)</a:t>
            </a:r>
            <a:endParaRPr lang="en-US" altLang="en-US" sz="714"/>
          </a:p>
          <a:p>
            <a:pPr>
              <a:buFont typeface="Verdana" panose="020B0604030504040204" pitchFamily="34" charset="0"/>
              <a:buAutoNum type="arabicPeriod"/>
            </a:pPr>
            <a:r>
              <a:rPr lang="bs-Latn-BA" altLang="en-US" sz="714"/>
              <a:t>Додатни извод из Централног бирачког списка за бираче са посебним потребама</a:t>
            </a:r>
            <a:endParaRPr lang="en-US" altLang="en-US" sz="714"/>
          </a:p>
        </p:txBody>
      </p:sp>
      <p:sp>
        <p:nvSpPr>
          <p:cNvPr id="2061" name="Text Box 72"/>
          <p:cNvSpPr txBox="1">
            <a:spLocks noChangeArrowheads="1"/>
          </p:cNvSpPr>
          <p:nvPr/>
        </p:nvSpPr>
        <p:spPr bwMode="auto">
          <a:xfrm>
            <a:off x="544286" y="3810000"/>
            <a:ext cx="3320143" cy="2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spcBef>
                <a:spcPct val="0"/>
              </a:spcBef>
              <a:buFontTx/>
              <a:buNone/>
            </a:pPr>
            <a:r>
              <a:rPr lang="hr-BA" altLang="en-US" sz="714" i="1">
                <a:solidFill>
                  <a:schemeClr val="accent2"/>
                </a:solidFill>
              </a:rPr>
              <a:t>Провидна заштитна врећа (МАЊА)</a:t>
            </a:r>
            <a:endParaRPr lang="en-US" altLang="en-US" sz="714">
              <a:solidFill>
                <a:schemeClr val="accent2"/>
              </a:solidFill>
            </a:endParaRPr>
          </a:p>
        </p:txBody>
      </p:sp>
      <p:sp>
        <p:nvSpPr>
          <p:cNvPr id="2062" name="Freeform 95"/>
          <p:cNvSpPr>
            <a:spLocks/>
          </p:cNvSpPr>
          <p:nvPr/>
        </p:nvSpPr>
        <p:spPr bwMode="auto">
          <a:xfrm>
            <a:off x="544286" y="2830286"/>
            <a:ext cx="816429" cy="720045"/>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147483646 h 2304"/>
              <a:gd name="T96" fmla="*/ 2147483646 w 2196"/>
              <a:gd name="T97" fmla="*/ 0 h 2304"/>
              <a:gd name="T98" fmla="*/ 2147483646 w 2196"/>
              <a:gd name="T99" fmla="*/ 2147483646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chemeClr val="bg1"/>
          </a:solidFill>
          <a:ln w="19050">
            <a:solidFill>
              <a:srgbClr val="000000"/>
            </a:solidFill>
            <a:round/>
            <a:headEnd/>
            <a:tailEnd/>
          </a:ln>
        </p:spPr>
        <p:txBody>
          <a:bodyPr/>
          <a:lstStyle/>
          <a:p>
            <a:endParaRPr lang="en-US" sz="1286"/>
          </a:p>
        </p:txBody>
      </p:sp>
      <p:sp>
        <p:nvSpPr>
          <p:cNvPr id="2063" name="Text Box 96"/>
          <p:cNvSpPr txBox="1">
            <a:spLocks noChangeArrowheads="1"/>
          </p:cNvSpPr>
          <p:nvPr/>
        </p:nvSpPr>
        <p:spPr bwMode="auto">
          <a:xfrm>
            <a:off x="1360714" y="2866572"/>
            <a:ext cx="2830286" cy="57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buFont typeface="Verdana" panose="020B0604030504040204" pitchFamily="34" charset="0"/>
              <a:buAutoNum type="arabicPeriod"/>
            </a:pPr>
            <a:r>
              <a:rPr lang="bs-Latn-BA" altLang="en-US" sz="714"/>
              <a:t>Неискориштене коверте са сетовима гласачких листића, упаковане у оригиналне кутије</a:t>
            </a:r>
          </a:p>
          <a:p>
            <a:pPr>
              <a:buFont typeface="Verdana" panose="020B0604030504040204" pitchFamily="34" charset="0"/>
              <a:buAutoNum type="arabicPeriod"/>
            </a:pPr>
            <a:endParaRPr lang="en-US" altLang="en-US" sz="714"/>
          </a:p>
          <a:p>
            <a:pPr>
              <a:buFont typeface="Verdana" panose="020B0604030504040204" pitchFamily="34" charset="0"/>
              <a:buAutoNum type="arabicPeriod"/>
            </a:pPr>
            <a:r>
              <a:rPr lang="bs-Latn-BA" altLang="en-US" sz="714"/>
              <a:t>Оштећене коверте са сетовима гласачких листића</a:t>
            </a:r>
            <a:endParaRPr lang="en-US" altLang="en-US" sz="714"/>
          </a:p>
        </p:txBody>
      </p:sp>
      <p:sp>
        <p:nvSpPr>
          <p:cNvPr id="2064" name="Rectangle 114"/>
          <p:cNvSpPr>
            <a:spLocks noChangeArrowheads="1"/>
          </p:cNvSpPr>
          <p:nvPr/>
        </p:nvSpPr>
        <p:spPr bwMode="auto">
          <a:xfrm>
            <a:off x="4735286" y="1306286"/>
            <a:ext cx="4136571" cy="1088571"/>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grpSp>
        <p:nvGrpSpPr>
          <p:cNvPr id="2065" name="Group 115"/>
          <p:cNvGrpSpPr>
            <a:grpSpLocks/>
          </p:cNvGrpSpPr>
          <p:nvPr/>
        </p:nvGrpSpPr>
        <p:grpSpPr bwMode="auto">
          <a:xfrm>
            <a:off x="4839607" y="1607911"/>
            <a:ext cx="837974" cy="523875"/>
            <a:chOff x="8550" y="-1654"/>
            <a:chExt cx="816" cy="524"/>
          </a:xfrm>
        </p:grpSpPr>
        <p:sp>
          <p:nvSpPr>
            <p:cNvPr id="2074" name="Freeform 116"/>
            <p:cNvSpPr>
              <a:spLocks/>
            </p:cNvSpPr>
            <p:nvPr/>
          </p:nvSpPr>
          <p:spPr bwMode="auto">
            <a:xfrm>
              <a:off x="8550" y="-1654"/>
              <a:ext cx="816" cy="524"/>
            </a:xfrm>
            <a:custGeom>
              <a:avLst/>
              <a:gdLst>
                <a:gd name="T0" fmla="*/ 729 w 827"/>
                <a:gd name="T1" fmla="*/ 0 h 531"/>
                <a:gd name="T2" fmla="*/ 0 w 827"/>
                <a:gd name="T3" fmla="*/ 0 h 531"/>
                <a:gd name="T4" fmla="*/ 0 w 827"/>
                <a:gd name="T5" fmla="*/ 477 h 531"/>
                <a:gd name="T6" fmla="*/ 743 w 827"/>
                <a:gd name="T7" fmla="*/ 477 h 531"/>
                <a:gd name="T8" fmla="*/ 743 w 827"/>
                <a:gd name="T9" fmla="*/ 0 h 531"/>
                <a:gd name="T10" fmla="*/ 729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 name="Freeform 117"/>
            <p:cNvSpPr>
              <a:spLocks/>
            </p:cNvSpPr>
            <p:nvPr/>
          </p:nvSpPr>
          <p:spPr bwMode="auto">
            <a:xfrm>
              <a:off x="8589" y="-1623"/>
              <a:ext cx="753" cy="462"/>
            </a:xfrm>
            <a:custGeom>
              <a:avLst/>
              <a:gdLst>
                <a:gd name="T0" fmla="*/ 687 w 763"/>
                <a:gd name="T1" fmla="*/ 74 h 469"/>
                <a:gd name="T2" fmla="*/ 687 w 763"/>
                <a:gd name="T3" fmla="*/ 343 h 469"/>
                <a:gd name="T4" fmla="*/ 682 w 763"/>
                <a:gd name="T5" fmla="*/ 416 h 469"/>
                <a:gd name="T6" fmla="*/ 663 w 763"/>
                <a:gd name="T7" fmla="*/ 416 h 469"/>
                <a:gd name="T8" fmla="*/ 633 w 763"/>
                <a:gd name="T9" fmla="*/ 416 h 469"/>
                <a:gd name="T10" fmla="*/ 594 w 763"/>
                <a:gd name="T11" fmla="*/ 416 h 469"/>
                <a:gd name="T12" fmla="*/ 546 w 763"/>
                <a:gd name="T13" fmla="*/ 416 h 469"/>
                <a:gd name="T14" fmla="*/ 492 w 763"/>
                <a:gd name="T15" fmla="*/ 416 h 469"/>
                <a:gd name="T16" fmla="*/ 435 w 763"/>
                <a:gd name="T17" fmla="*/ 416 h 469"/>
                <a:gd name="T18" fmla="*/ 376 w 763"/>
                <a:gd name="T19" fmla="*/ 416 h 469"/>
                <a:gd name="T20" fmla="*/ 314 w 763"/>
                <a:gd name="T21" fmla="*/ 416 h 469"/>
                <a:gd name="T22" fmla="*/ 252 w 763"/>
                <a:gd name="T23" fmla="*/ 416 h 469"/>
                <a:gd name="T24" fmla="*/ 190 w 763"/>
                <a:gd name="T25" fmla="*/ 416 h 469"/>
                <a:gd name="T26" fmla="*/ 140 w 763"/>
                <a:gd name="T27" fmla="*/ 416 h 469"/>
                <a:gd name="T28" fmla="*/ 95 w 763"/>
                <a:gd name="T29" fmla="*/ 416 h 469"/>
                <a:gd name="T30" fmla="*/ 51 w 763"/>
                <a:gd name="T31" fmla="*/ 416 h 469"/>
                <a:gd name="T32" fmla="*/ 25 w 763"/>
                <a:gd name="T33" fmla="*/ 416 h 469"/>
                <a:gd name="T34" fmla="*/ 5 w 763"/>
                <a:gd name="T35" fmla="*/ 416 h 469"/>
                <a:gd name="T36" fmla="*/ 0 w 763"/>
                <a:gd name="T37" fmla="*/ 343 h 469"/>
                <a:gd name="T38" fmla="*/ 0 w 763"/>
                <a:gd name="T39" fmla="*/ 74 h 469"/>
                <a:gd name="T40" fmla="*/ 5 w 763"/>
                <a:gd name="T41" fmla="*/ 0 h 469"/>
                <a:gd name="T42" fmla="*/ 25 w 763"/>
                <a:gd name="T43" fmla="*/ 0 h 469"/>
                <a:gd name="T44" fmla="*/ 51 w 763"/>
                <a:gd name="T45" fmla="*/ 0 h 469"/>
                <a:gd name="T46" fmla="*/ 95 w 763"/>
                <a:gd name="T47" fmla="*/ 0 h 469"/>
                <a:gd name="T48" fmla="*/ 140 w 763"/>
                <a:gd name="T49" fmla="*/ 0 h 469"/>
                <a:gd name="T50" fmla="*/ 190 w 763"/>
                <a:gd name="T51" fmla="*/ 0 h 469"/>
                <a:gd name="T52" fmla="*/ 252 w 763"/>
                <a:gd name="T53" fmla="*/ 0 h 469"/>
                <a:gd name="T54" fmla="*/ 314 w 763"/>
                <a:gd name="T55" fmla="*/ 0 h 469"/>
                <a:gd name="T56" fmla="*/ 376 w 763"/>
                <a:gd name="T57" fmla="*/ 0 h 469"/>
                <a:gd name="T58" fmla="*/ 435 w 763"/>
                <a:gd name="T59" fmla="*/ 0 h 469"/>
                <a:gd name="T60" fmla="*/ 492 w 763"/>
                <a:gd name="T61" fmla="*/ 0 h 469"/>
                <a:gd name="T62" fmla="*/ 546 w 763"/>
                <a:gd name="T63" fmla="*/ 0 h 469"/>
                <a:gd name="T64" fmla="*/ 594 w 763"/>
                <a:gd name="T65" fmla="*/ 0 h 469"/>
                <a:gd name="T66" fmla="*/ 633 w 763"/>
                <a:gd name="T67" fmla="*/ 0 h 469"/>
                <a:gd name="T68" fmla="*/ 663 w 763"/>
                <a:gd name="T69" fmla="*/ 0 h 469"/>
                <a:gd name="T70" fmla="*/ 682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76" name="Freeform 118"/>
            <p:cNvSpPr>
              <a:spLocks/>
            </p:cNvSpPr>
            <p:nvPr/>
          </p:nvSpPr>
          <p:spPr bwMode="auto">
            <a:xfrm>
              <a:off x="8569" y="-1647"/>
              <a:ext cx="791" cy="495"/>
            </a:xfrm>
            <a:custGeom>
              <a:avLst/>
              <a:gdLst>
                <a:gd name="T0" fmla="*/ 712 w 803"/>
                <a:gd name="T1" fmla="*/ 426 h 503"/>
                <a:gd name="T2" fmla="*/ 520 w 803"/>
                <a:gd name="T3" fmla="*/ 133 h 503"/>
                <a:gd name="T4" fmla="*/ 703 w 803"/>
                <a:gd name="T5" fmla="*/ 26 h 503"/>
                <a:gd name="T6" fmla="*/ 692 w 803"/>
                <a:gd name="T7" fmla="*/ 4 h 503"/>
                <a:gd name="T8" fmla="*/ 689 w 803"/>
                <a:gd name="T9" fmla="*/ 6 h 503"/>
                <a:gd name="T10" fmla="*/ 679 w 803"/>
                <a:gd name="T11" fmla="*/ 13 h 503"/>
                <a:gd name="T12" fmla="*/ 662 w 803"/>
                <a:gd name="T13" fmla="*/ 24 h 503"/>
                <a:gd name="T14" fmla="*/ 639 w 803"/>
                <a:gd name="T15" fmla="*/ 31 h 503"/>
                <a:gd name="T16" fmla="*/ 615 w 803"/>
                <a:gd name="T17" fmla="*/ 48 h 503"/>
                <a:gd name="T18" fmla="*/ 585 w 803"/>
                <a:gd name="T19" fmla="*/ 67 h 503"/>
                <a:gd name="T20" fmla="*/ 555 w 803"/>
                <a:gd name="T21" fmla="*/ 87 h 503"/>
                <a:gd name="T22" fmla="*/ 523 w 803"/>
                <a:gd name="T23" fmla="*/ 101 h 503"/>
                <a:gd name="T24" fmla="*/ 491 w 803"/>
                <a:gd name="T25" fmla="*/ 122 h 503"/>
                <a:gd name="T26" fmla="*/ 460 w 803"/>
                <a:gd name="T27" fmla="*/ 142 h 503"/>
                <a:gd name="T28" fmla="*/ 430 w 803"/>
                <a:gd name="T29" fmla="*/ 155 h 503"/>
                <a:gd name="T30" fmla="*/ 404 w 803"/>
                <a:gd name="T31" fmla="*/ 172 h 503"/>
                <a:gd name="T32" fmla="*/ 382 w 803"/>
                <a:gd name="T33" fmla="*/ 187 h 503"/>
                <a:gd name="T34" fmla="*/ 363 w 803"/>
                <a:gd name="T35" fmla="*/ 199 h 503"/>
                <a:gd name="T36" fmla="*/ 351 w 803"/>
                <a:gd name="T37" fmla="*/ 205 h 503"/>
                <a:gd name="T38" fmla="*/ 346 w 803"/>
                <a:gd name="T39" fmla="*/ 207 h 503"/>
                <a:gd name="T40" fmla="*/ 338 w 803"/>
                <a:gd name="T41" fmla="*/ 202 h 503"/>
                <a:gd name="T42" fmla="*/ 323 w 803"/>
                <a:gd name="T43" fmla="*/ 195 h 503"/>
                <a:gd name="T44" fmla="*/ 300 w 803"/>
                <a:gd name="T45" fmla="*/ 180 h 503"/>
                <a:gd name="T46" fmla="*/ 280 w 803"/>
                <a:gd name="T47" fmla="*/ 165 h 503"/>
                <a:gd name="T48" fmla="*/ 258 w 803"/>
                <a:gd name="T49" fmla="*/ 151 h 503"/>
                <a:gd name="T50" fmla="*/ 238 w 803"/>
                <a:gd name="T51" fmla="*/ 143 h 503"/>
                <a:gd name="T52" fmla="*/ 225 w 803"/>
                <a:gd name="T53" fmla="*/ 135 h 503"/>
                <a:gd name="T54" fmla="*/ 221 w 803"/>
                <a:gd name="T55" fmla="*/ 132 h 503"/>
                <a:gd name="T56" fmla="*/ 24 w 803"/>
                <a:gd name="T57" fmla="*/ 0 h 503"/>
                <a:gd name="T58" fmla="*/ 10 w 803"/>
                <a:gd name="T59" fmla="*/ 21 h 503"/>
                <a:gd name="T60" fmla="*/ 192 w 803"/>
                <a:gd name="T61" fmla="*/ 140 h 503"/>
                <a:gd name="T62" fmla="*/ 0 w 803"/>
                <a:gd name="T63" fmla="*/ 431 h 503"/>
                <a:gd name="T64" fmla="*/ 21 w 803"/>
                <a:gd name="T65" fmla="*/ 443 h 503"/>
                <a:gd name="T66" fmla="*/ 211 w 803"/>
                <a:gd name="T67" fmla="*/ 150 h 503"/>
                <a:gd name="T68" fmla="*/ 220 w 803"/>
                <a:gd name="T69" fmla="*/ 155 h 503"/>
                <a:gd name="T70" fmla="*/ 235 w 803"/>
                <a:gd name="T71" fmla="*/ 165 h 503"/>
                <a:gd name="T72" fmla="*/ 260 w 803"/>
                <a:gd name="T73" fmla="*/ 180 h 503"/>
                <a:gd name="T74" fmla="*/ 283 w 803"/>
                <a:gd name="T75" fmla="*/ 196 h 503"/>
                <a:gd name="T76" fmla="*/ 306 w 803"/>
                <a:gd name="T77" fmla="*/ 208 h 503"/>
                <a:gd name="T78" fmla="*/ 328 w 803"/>
                <a:gd name="T79" fmla="*/ 219 h 503"/>
                <a:gd name="T80" fmla="*/ 341 w 803"/>
                <a:gd name="T81" fmla="*/ 230 h 503"/>
                <a:gd name="T82" fmla="*/ 346 w 803"/>
                <a:gd name="T83" fmla="*/ 233 h 503"/>
                <a:gd name="T84" fmla="*/ 501 w 803"/>
                <a:gd name="T85" fmla="*/ 143 h 503"/>
                <a:gd name="T86" fmla="*/ 692 w 803"/>
                <a:gd name="T87" fmla="*/ 439 h 503"/>
                <a:gd name="T88" fmla="*/ 712 w 803"/>
                <a:gd name="T89" fmla="*/ 426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grpSp>
      <p:sp>
        <p:nvSpPr>
          <p:cNvPr id="2075" name="Text Box 119"/>
          <p:cNvSpPr txBox="1">
            <a:spLocks noChangeArrowheads="1"/>
          </p:cNvSpPr>
          <p:nvPr/>
        </p:nvSpPr>
        <p:spPr bwMode="auto">
          <a:xfrm>
            <a:off x="5908903" y="1672545"/>
            <a:ext cx="2962955" cy="46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buFontTx/>
              <a:buNone/>
              <a:defRPr/>
            </a:pPr>
            <a:r>
              <a:rPr lang="en-US" sz="714" b="1" dirty="0" err="1"/>
              <a:t>Коверта</a:t>
            </a:r>
            <a:r>
              <a:rPr lang="hr-BA" sz="714" b="1" dirty="0"/>
              <a:t>/куверта за предсједника бирачког одбора</a:t>
            </a:r>
          </a:p>
          <a:p>
            <a:pPr>
              <a:buFontTx/>
              <a:buNone/>
              <a:defRPr/>
            </a:pPr>
            <a:endParaRPr lang="en-US" sz="714" dirty="0"/>
          </a:p>
          <a:p>
            <a:pPr marL="163289" indent="-163289">
              <a:buFont typeface="+mj-lt"/>
              <a:buAutoNum type="arabicPeriod"/>
              <a:defRPr/>
            </a:pPr>
            <a:r>
              <a:rPr lang="hr-BA" sz="714" dirty="0"/>
              <a:t>Образац бројног стања (црвена копија)</a:t>
            </a:r>
            <a:endParaRPr lang="en-US" sz="714" dirty="0"/>
          </a:p>
        </p:txBody>
      </p:sp>
      <p:sp>
        <p:nvSpPr>
          <p:cNvPr id="2067" name="Freeform 123"/>
          <p:cNvSpPr>
            <a:spLocks/>
          </p:cNvSpPr>
          <p:nvPr/>
        </p:nvSpPr>
        <p:spPr bwMode="auto">
          <a:xfrm>
            <a:off x="4820331" y="2842760"/>
            <a:ext cx="849312" cy="531812"/>
          </a:xfrm>
          <a:custGeom>
            <a:avLst/>
            <a:gdLst>
              <a:gd name="T0" fmla="*/ 2147483646 w 827"/>
              <a:gd name="T1" fmla="*/ 0 h 531"/>
              <a:gd name="T2" fmla="*/ 0 w 827"/>
              <a:gd name="T3" fmla="*/ 0 h 531"/>
              <a:gd name="T4" fmla="*/ 0 w 827"/>
              <a:gd name="T5" fmla="*/ 2147483646 h 531"/>
              <a:gd name="T6" fmla="*/ 2147483646 w 827"/>
              <a:gd name="T7" fmla="*/ 2147483646 h 531"/>
              <a:gd name="T8" fmla="*/ 2147483646 w 827"/>
              <a:gd name="T9" fmla="*/ 0 h 531"/>
              <a:gd name="T10" fmla="*/ 2147483646 w 827"/>
              <a:gd name="T11" fmla="*/ 0 h 531"/>
              <a:gd name="T12" fmla="*/ 0 60000 65536"/>
              <a:gd name="T13" fmla="*/ 0 60000 65536"/>
              <a:gd name="T14" fmla="*/ 0 60000 65536"/>
              <a:gd name="T15" fmla="*/ 0 60000 65536"/>
              <a:gd name="T16" fmla="*/ 0 60000 65536"/>
              <a:gd name="T17" fmla="*/ 0 60000 65536"/>
              <a:gd name="T18" fmla="*/ 0 w 827"/>
              <a:gd name="T19" fmla="*/ 0 h 531"/>
              <a:gd name="T20" fmla="*/ 827 w 827"/>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827" h="531">
                <a:moveTo>
                  <a:pt x="811" y="0"/>
                </a:moveTo>
                <a:lnTo>
                  <a:pt x="0" y="0"/>
                </a:lnTo>
                <a:lnTo>
                  <a:pt x="0" y="531"/>
                </a:lnTo>
                <a:lnTo>
                  <a:pt x="827" y="531"/>
                </a:lnTo>
                <a:lnTo>
                  <a:pt x="827" y="0"/>
                </a:lnTo>
                <a:lnTo>
                  <a:pt x="8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68" name="Freeform 124"/>
          <p:cNvSpPr>
            <a:spLocks/>
          </p:cNvSpPr>
          <p:nvPr/>
        </p:nvSpPr>
        <p:spPr bwMode="auto">
          <a:xfrm>
            <a:off x="4857750" y="2877911"/>
            <a:ext cx="783545" cy="469446"/>
          </a:xfrm>
          <a:custGeom>
            <a:avLst/>
            <a:gdLst>
              <a:gd name="T0" fmla="*/ 2147483646 w 763"/>
              <a:gd name="T1" fmla="*/ 2147483646 h 469"/>
              <a:gd name="T2" fmla="*/ 2147483646 w 763"/>
              <a:gd name="T3" fmla="*/ 2147483646 h 469"/>
              <a:gd name="T4" fmla="*/ 2147483646 w 763"/>
              <a:gd name="T5" fmla="*/ 2147483646 h 469"/>
              <a:gd name="T6" fmla="*/ 2147483646 w 763"/>
              <a:gd name="T7" fmla="*/ 2147483646 h 469"/>
              <a:gd name="T8" fmla="*/ 2147483646 w 763"/>
              <a:gd name="T9" fmla="*/ 2147483646 h 469"/>
              <a:gd name="T10" fmla="*/ 2147483646 w 763"/>
              <a:gd name="T11" fmla="*/ 2147483646 h 469"/>
              <a:gd name="T12" fmla="*/ 2147483646 w 763"/>
              <a:gd name="T13" fmla="*/ 2147483646 h 469"/>
              <a:gd name="T14" fmla="*/ 2147483646 w 763"/>
              <a:gd name="T15" fmla="*/ 2147483646 h 469"/>
              <a:gd name="T16" fmla="*/ 2147483646 w 763"/>
              <a:gd name="T17" fmla="*/ 2147483646 h 469"/>
              <a:gd name="T18" fmla="*/ 2147483646 w 763"/>
              <a:gd name="T19" fmla="*/ 2147483646 h 469"/>
              <a:gd name="T20" fmla="*/ 2147483646 w 763"/>
              <a:gd name="T21" fmla="*/ 2147483646 h 469"/>
              <a:gd name="T22" fmla="*/ 2147483646 w 763"/>
              <a:gd name="T23" fmla="*/ 2147483646 h 469"/>
              <a:gd name="T24" fmla="*/ 2147483646 w 763"/>
              <a:gd name="T25" fmla="*/ 2147483646 h 469"/>
              <a:gd name="T26" fmla="*/ 2147483646 w 763"/>
              <a:gd name="T27" fmla="*/ 2147483646 h 469"/>
              <a:gd name="T28" fmla="*/ 2147483646 w 763"/>
              <a:gd name="T29" fmla="*/ 2147483646 h 469"/>
              <a:gd name="T30" fmla="*/ 2147483646 w 763"/>
              <a:gd name="T31" fmla="*/ 2147483646 h 469"/>
              <a:gd name="T32" fmla="*/ 2147483646 w 763"/>
              <a:gd name="T33" fmla="*/ 2147483646 h 469"/>
              <a:gd name="T34" fmla="*/ 2147483646 w 763"/>
              <a:gd name="T35" fmla="*/ 2147483646 h 469"/>
              <a:gd name="T36" fmla="*/ 0 w 763"/>
              <a:gd name="T37" fmla="*/ 2147483646 h 469"/>
              <a:gd name="T38" fmla="*/ 0 w 763"/>
              <a:gd name="T39" fmla="*/ 2147483646 h 469"/>
              <a:gd name="T40" fmla="*/ 2147483646 w 763"/>
              <a:gd name="T41" fmla="*/ 0 h 469"/>
              <a:gd name="T42" fmla="*/ 2147483646 w 763"/>
              <a:gd name="T43" fmla="*/ 0 h 469"/>
              <a:gd name="T44" fmla="*/ 2147483646 w 763"/>
              <a:gd name="T45" fmla="*/ 0 h 469"/>
              <a:gd name="T46" fmla="*/ 2147483646 w 763"/>
              <a:gd name="T47" fmla="*/ 0 h 469"/>
              <a:gd name="T48" fmla="*/ 2147483646 w 763"/>
              <a:gd name="T49" fmla="*/ 0 h 469"/>
              <a:gd name="T50" fmla="*/ 2147483646 w 763"/>
              <a:gd name="T51" fmla="*/ 0 h 469"/>
              <a:gd name="T52" fmla="*/ 2147483646 w 763"/>
              <a:gd name="T53" fmla="*/ 0 h 469"/>
              <a:gd name="T54" fmla="*/ 2147483646 w 763"/>
              <a:gd name="T55" fmla="*/ 0 h 469"/>
              <a:gd name="T56" fmla="*/ 2147483646 w 763"/>
              <a:gd name="T57" fmla="*/ 0 h 469"/>
              <a:gd name="T58" fmla="*/ 2147483646 w 763"/>
              <a:gd name="T59" fmla="*/ 0 h 469"/>
              <a:gd name="T60" fmla="*/ 2147483646 w 763"/>
              <a:gd name="T61" fmla="*/ 0 h 469"/>
              <a:gd name="T62" fmla="*/ 2147483646 w 763"/>
              <a:gd name="T63" fmla="*/ 0 h 469"/>
              <a:gd name="T64" fmla="*/ 2147483646 w 763"/>
              <a:gd name="T65" fmla="*/ 0 h 469"/>
              <a:gd name="T66" fmla="*/ 2147483646 w 763"/>
              <a:gd name="T67" fmla="*/ 0 h 469"/>
              <a:gd name="T68" fmla="*/ 2147483646 w 763"/>
              <a:gd name="T69" fmla="*/ 0 h 469"/>
              <a:gd name="T70" fmla="*/ 2147483646 w 763"/>
              <a:gd name="T71" fmla="*/ 0 h 4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469"/>
              <a:gd name="T110" fmla="*/ 763 w 763"/>
              <a:gd name="T111" fmla="*/ 469 h 4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469">
                <a:moveTo>
                  <a:pt x="763" y="0"/>
                </a:moveTo>
                <a:lnTo>
                  <a:pt x="763" y="82"/>
                </a:lnTo>
                <a:lnTo>
                  <a:pt x="763" y="234"/>
                </a:lnTo>
                <a:lnTo>
                  <a:pt x="763" y="387"/>
                </a:lnTo>
                <a:lnTo>
                  <a:pt x="763" y="469"/>
                </a:lnTo>
                <a:lnTo>
                  <a:pt x="758" y="469"/>
                </a:lnTo>
                <a:lnTo>
                  <a:pt x="750" y="469"/>
                </a:lnTo>
                <a:lnTo>
                  <a:pt x="737" y="469"/>
                </a:lnTo>
                <a:lnTo>
                  <a:pt x="723" y="469"/>
                </a:lnTo>
                <a:lnTo>
                  <a:pt x="704" y="469"/>
                </a:lnTo>
                <a:lnTo>
                  <a:pt x="683" y="469"/>
                </a:lnTo>
                <a:lnTo>
                  <a:pt x="660" y="469"/>
                </a:lnTo>
                <a:lnTo>
                  <a:pt x="635" y="469"/>
                </a:lnTo>
                <a:lnTo>
                  <a:pt x="607" y="469"/>
                </a:lnTo>
                <a:lnTo>
                  <a:pt x="578" y="469"/>
                </a:lnTo>
                <a:lnTo>
                  <a:pt x="548" y="469"/>
                </a:lnTo>
                <a:lnTo>
                  <a:pt x="516" y="469"/>
                </a:lnTo>
                <a:lnTo>
                  <a:pt x="483" y="469"/>
                </a:lnTo>
                <a:lnTo>
                  <a:pt x="449" y="469"/>
                </a:lnTo>
                <a:lnTo>
                  <a:pt x="416" y="469"/>
                </a:lnTo>
                <a:lnTo>
                  <a:pt x="381" y="469"/>
                </a:lnTo>
                <a:lnTo>
                  <a:pt x="347" y="469"/>
                </a:lnTo>
                <a:lnTo>
                  <a:pt x="313" y="469"/>
                </a:lnTo>
                <a:lnTo>
                  <a:pt x="280" y="469"/>
                </a:lnTo>
                <a:lnTo>
                  <a:pt x="247" y="469"/>
                </a:lnTo>
                <a:lnTo>
                  <a:pt x="214" y="469"/>
                </a:lnTo>
                <a:lnTo>
                  <a:pt x="184" y="469"/>
                </a:lnTo>
                <a:lnTo>
                  <a:pt x="156" y="469"/>
                </a:lnTo>
                <a:lnTo>
                  <a:pt x="128" y="469"/>
                </a:lnTo>
                <a:lnTo>
                  <a:pt x="103" y="469"/>
                </a:lnTo>
                <a:lnTo>
                  <a:pt x="79" y="469"/>
                </a:lnTo>
                <a:lnTo>
                  <a:pt x="59" y="469"/>
                </a:lnTo>
                <a:lnTo>
                  <a:pt x="40" y="469"/>
                </a:lnTo>
                <a:lnTo>
                  <a:pt x="25" y="469"/>
                </a:lnTo>
                <a:lnTo>
                  <a:pt x="13" y="469"/>
                </a:lnTo>
                <a:lnTo>
                  <a:pt x="5" y="469"/>
                </a:lnTo>
                <a:lnTo>
                  <a:pt x="0" y="469"/>
                </a:lnTo>
                <a:lnTo>
                  <a:pt x="0" y="387"/>
                </a:lnTo>
                <a:lnTo>
                  <a:pt x="0" y="234"/>
                </a:lnTo>
                <a:lnTo>
                  <a:pt x="0" y="82"/>
                </a:lnTo>
                <a:lnTo>
                  <a:pt x="0" y="0"/>
                </a:lnTo>
                <a:lnTo>
                  <a:pt x="5" y="0"/>
                </a:lnTo>
                <a:lnTo>
                  <a:pt x="13" y="0"/>
                </a:lnTo>
                <a:lnTo>
                  <a:pt x="25" y="0"/>
                </a:lnTo>
                <a:lnTo>
                  <a:pt x="40" y="0"/>
                </a:lnTo>
                <a:lnTo>
                  <a:pt x="59" y="0"/>
                </a:lnTo>
                <a:lnTo>
                  <a:pt x="79" y="0"/>
                </a:lnTo>
                <a:lnTo>
                  <a:pt x="103" y="0"/>
                </a:lnTo>
                <a:lnTo>
                  <a:pt x="128" y="0"/>
                </a:lnTo>
                <a:lnTo>
                  <a:pt x="156" y="0"/>
                </a:lnTo>
                <a:lnTo>
                  <a:pt x="184" y="0"/>
                </a:lnTo>
                <a:lnTo>
                  <a:pt x="214" y="0"/>
                </a:lnTo>
                <a:lnTo>
                  <a:pt x="247" y="0"/>
                </a:lnTo>
                <a:lnTo>
                  <a:pt x="280" y="0"/>
                </a:lnTo>
                <a:lnTo>
                  <a:pt x="313" y="0"/>
                </a:lnTo>
                <a:lnTo>
                  <a:pt x="347" y="0"/>
                </a:lnTo>
                <a:lnTo>
                  <a:pt x="381" y="0"/>
                </a:lnTo>
                <a:lnTo>
                  <a:pt x="416" y="0"/>
                </a:lnTo>
                <a:lnTo>
                  <a:pt x="449" y="0"/>
                </a:lnTo>
                <a:lnTo>
                  <a:pt x="483" y="0"/>
                </a:lnTo>
                <a:lnTo>
                  <a:pt x="516" y="0"/>
                </a:lnTo>
                <a:lnTo>
                  <a:pt x="548" y="0"/>
                </a:lnTo>
                <a:lnTo>
                  <a:pt x="578" y="0"/>
                </a:lnTo>
                <a:lnTo>
                  <a:pt x="607" y="0"/>
                </a:lnTo>
                <a:lnTo>
                  <a:pt x="635" y="0"/>
                </a:lnTo>
                <a:lnTo>
                  <a:pt x="660" y="0"/>
                </a:lnTo>
                <a:lnTo>
                  <a:pt x="683" y="0"/>
                </a:lnTo>
                <a:lnTo>
                  <a:pt x="704" y="0"/>
                </a:lnTo>
                <a:lnTo>
                  <a:pt x="723" y="0"/>
                </a:lnTo>
                <a:lnTo>
                  <a:pt x="737" y="0"/>
                </a:lnTo>
                <a:lnTo>
                  <a:pt x="750" y="0"/>
                </a:lnTo>
                <a:lnTo>
                  <a:pt x="758" y="0"/>
                </a:lnTo>
                <a:lnTo>
                  <a:pt x="763"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69" name="Freeform 125"/>
          <p:cNvSpPr>
            <a:spLocks/>
          </p:cNvSpPr>
          <p:nvPr/>
        </p:nvSpPr>
        <p:spPr bwMode="auto">
          <a:xfrm>
            <a:off x="4833938" y="2860902"/>
            <a:ext cx="824366" cy="502330"/>
          </a:xfrm>
          <a:custGeom>
            <a:avLst/>
            <a:gdLst>
              <a:gd name="T0" fmla="*/ 2147483646 w 803"/>
              <a:gd name="T1" fmla="*/ 2147483646 h 503"/>
              <a:gd name="T2" fmla="*/ 2147483646 w 803"/>
              <a:gd name="T3" fmla="*/ 2147483646 h 503"/>
              <a:gd name="T4" fmla="*/ 2147483646 w 803"/>
              <a:gd name="T5" fmla="*/ 2147483646 h 503"/>
              <a:gd name="T6" fmla="*/ 2147483646 w 803"/>
              <a:gd name="T7" fmla="*/ 2147483646 h 503"/>
              <a:gd name="T8" fmla="*/ 2147483646 w 803"/>
              <a:gd name="T9" fmla="*/ 2147483646 h 503"/>
              <a:gd name="T10" fmla="*/ 2147483646 w 803"/>
              <a:gd name="T11" fmla="*/ 2147483646 h 503"/>
              <a:gd name="T12" fmla="*/ 2147483646 w 803"/>
              <a:gd name="T13" fmla="*/ 2147483646 h 503"/>
              <a:gd name="T14" fmla="*/ 2147483646 w 803"/>
              <a:gd name="T15" fmla="*/ 2147483646 h 503"/>
              <a:gd name="T16" fmla="*/ 2147483646 w 803"/>
              <a:gd name="T17" fmla="*/ 2147483646 h 503"/>
              <a:gd name="T18" fmla="*/ 2147483646 w 803"/>
              <a:gd name="T19" fmla="*/ 2147483646 h 503"/>
              <a:gd name="T20" fmla="*/ 2147483646 w 803"/>
              <a:gd name="T21" fmla="*/ 2147483646 h 503"/>
              <a:gd name="T22" fmla="*/ 2147483646 w 803"/>
              <a:gd name="T23" fmla="*/ 2147483646 h 503"/>
              <a:gd name="T24" fmla="*/ 2147483646 w 803"/>
              <a:gd name="T25" fmla="*/ 2147483646 h 503"/>
              <a:gd name="T26" fmla="*/ 2147483646 w 803"/>
              <a:gd name="T27" fmla="*/ 2147483646 h 503"/>
              <a:gd name="T28" fmla="*/ 2147483646 w 803"/>
              <a:gd name="T29" fmla="*/ 2147483646 h 503"/>
              <a:gd name="T30" fmla="*/ 2147483646 w 803"/>
              <a:gd name="T31" fmla="*/ 2147483646 h 503"/>
              <a:gd name="T32" fmla="*/ 2147483646 w 803"/>
              <a:gd name="T33" fmla="*/ 2147483646 h 503"/>
              <a:gd name="T34" fmla="*/ 2147483646 w 803"/>
              <a:gd name="T35" fmla="*/ 2147483646 h 503"/>
              <a:gd name="T36" fmla="*/ 2147483646 w 803"/>
              <a:gd name="T37" fmla="*/ 2147483646 h 503"/>
              <a:gd name="T38" fmla="*/ 2147483646 w 803"/>
              <a:gd name="T39" fmla="*/ 2147483646 h 503"/>
              <a:gd name="T40" fmla="*/ 2147483646 w 803"/>
              <a:gd name="T41" fmla="*/ 2147483646 h 503"/>
              <a:gd name="T42" fmla="*/ 2147483646 w 803"/>
              <a:gd name="T43" fmla="*/ 2147483646 h 503"/>
              <a:gd name="T44" fmla="*/ 2147483646 w 803"/>
              <a:gd name="T45" fmla="*/ 2147483646 h 503"/>
              <a:gd name="T46" fmla="*/ 2147483646 w 803"/>
              <a:gd name="T47" fmla="*/ 2147483646 h 503"/>
              <a:gd name="T48" fmla="*/ 2147483646 w 803"/>
              <a:gd name="T49" fmla="*/ 2147483646 h 503"/>
              <a:gd name="T50" fmla="*/ 2147483646 w 803"/>
              <a:gd name="T51" fmla="*/ 2147483646 h 503"/>
              <a:gd name="T52" fmla="*/ 2147483646 w 803"/>
              <a:gd name="T53" fmla="*/ 2147483646 h 503"/>
              <a:gd name="T54" fmla="*/ 2147483646 w 803"/>
              <a:gd name="T55" fmla="*/ 2147483646 h 503"/>
              <a:gd name="T56" fmla="*/ 2147483646 w 803"/>
              <a:gd name="T57" fmla="*/ 0 h 503"/>
              <a:gd name="T58" fmla="*/ 2147483646 w 803"/>
              <a:gd name="T59" fmla="*/ 2147483646 h 503"/>
              <a:gd name="T60" fmla="*/ 2147483646 w 803"/>
              <a:gd name="T61" fmla="*/ 2147483646 h 503"/>
              <a:gd name="T62" fmla="*/ 0 w 803"/>
              <a:gd name="T63" fmla="*/ 2147483646 h 503"/>
              <a:gd name="T64" fmla="*/ 2147483646 w 803"/>
              <a:gd name="T65" fmla="*/ 2147483646 h 503"/>
              <a:gd name="T66" fmla="*/ 2147483646 w 803"/>
              <a:gd name="T67" fmla="*/ 2147483646 h 503"/>
              <a:gd name="T68" fmla="*/ 2147483646 w 803"/>
              <a:gd name="T69" fmla="*/ 2147483646 h 503"/>
              <a:gd name="T70" fmla="*/ 2147483646 w 803"/>
              <a:gd name="T71" fmla="*/ 2147483646 h 503"/>
              <a:gd name="T72" fmla="*/ 2147483646 w 803"/>
              <a:gd name="T73" fmla="*/ 2147483646 h 503"/>
              <a:gd name="T74" fmla="*/ 2147483646 w 803"/>
              <a:gd name="T75" fmla="*/ 2147483646 h 503"/>
              <a:gd name="T76" fmla="*/ 2147483646 w 803"/>
              <a:gd name="T77" fmla="*/ 2147483646 h 503"/>
              <a:gd name="T78" fmla="*/ 2147483646 w 803"/>
              <a:gd name="T79" fmla="*/ 2147483646 h 503"/>
              <a:gd name="T80" fmla="*/ 2147483646 w 803"/>
              <a:gd name="T81" fmla="*/ 2147483646 h 503"/>
              <a:gd name="T82" fmla="*/ 2147483646 w 803"/>
              <a:gd name="T83" fmla="*/ 2147483646 h 503"/>
              <a:gd name="T84" fmla="*/ 2147483646 w 803"/>
              <a:gd name="T85" fmla="*/ 2147483646 h 503"/>
              <a:gd name="T86" fmla="*/ 2147483646 w 803"/>
              <a:gd name="T87" fmla="*/ 2147483646 h 503"/>
              <a:gd name="T88" fmla="*/ 2147483646 w 803"/>
              <a:gd name="T89" fmla="*/ 2147483646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3"/>
              <a:gd name="T136" fmla="*/ 0 h 503"/>
              <a:gd name="T137" fmla="*/ 803 w 803"/>
              <a:gd name="T138" fmla="*/ 503 h 5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3" h="503">
                <a:moveTo>
                  <a:pt x="803" y="484"/>
                </a:moveTo>
                <a:lnTo>
                  <a:pt x="587" y="149"/>
                </a:lnTo>
                <a:lnTo>
                  <a:pt x="794" y="26"/>
                </a:lnTo>
                <a:lnTo>
                  <a:pt x="781" y="4"/>
                </a:lnTo>
                <a:lnTo>
                  <a:pt x="777" y="6"/>
                </a:lnTo>
                <a:lnTo>
                  <a:pt x="765" y="13"/>
                </a:lnTo>
                <a:lnTo>
                  <a:pt x="747" y="24"/>
                </a:lnTo>
                <a:lnTo>
                  <a:pt x="721" y="39"/>
                </a:lnTo>
                <a:lnTo>
                  <a:pt x="693" y="56"/>
                </a:lnTo>
                <a:lnTo>
                  <a:pt x="660" y="75"/>
                </a:lnTo>
                <a:lnTo>
                  <a:pt x="626" y="96"/>
                </a:lnTo>
                <a:lnTo>
                  <a:pt x="590" y="117"/>
                </a:lnTo>
                <a:lnTo>
                  <a:pt x="554" y="138"/>
                </a:lnTo>
                <a:lnTo>
                  <a:pt x="519" y="159"/>
                </a:lnTo>
                <a:lnTo>
                  <a:pt x="486" y="179"/>
                </a:lnTo>
                <a:lnTo>
                  <a:pt x="456" y="196"/>
                </a:lnTo>
                <a:lnTo>
                  <a:pt x="430" y="211"/>
                </a:lnTo>
                <a:lnTo>
                  <a:pt x="410" y="224"/>
                </a:lnTo>
                <a:lnTo>
                  <a:pt x="396" y="232"/>
                </a:lnTo>
                <a:lnTo>
                  <a:pt x="390" y="235"/>
                </a:lnTo>
                <a:lnTo>
                  <a:pt x="380" y="229"/>
                </a:lnTo>
                <a:lnTo>
                  <a:pt x="363" y="219"/>
                </a:lnTo>
                <a:lnTo>
                  <a:pt x="340" y="204"/>
                </a:lnTo>
                <a:lnTo>
                  <a:pt x="315" y="189"/>
                </a:lnTo>
                <a:lnTo>
                  <a:pt x="290" y="173"/>
                </a:lnTo>
                <a:lnTo>
                  <a:pt x="270" y="160"/>
                </a:lnTo>
                <a:lnTo>
                  <a:pt x="255" y="151"/>
                </a:lnTo>
                <a:lnTo>
                  <a:pt x="249" y="148"/>
                </a:lnTo>
                <a:lnTo>
                  <a:pt x="24" y="0"/>
                </a:lnTo>
                <a:lnTo>
                  <a:pt x="10" y="21"/>
                </a:lnTo>
                <a:lnTo>
                  <a:pt x="216" y="156"/>
                </a:lnTo>
                <a:lnTo>
                  <a:pt x="0" y="490"/>
                </a:lnTo>
                <a:lnTo>
                  <a:pt x="21" y="503"/>
                </a:lnTo>
                <a:lnTo>
                  <a:pt x="236" y="171"/>
                </a:lnTo>
                <a:lnTo>
                  <a:pt x="248" y="178"/>
                </a:lnTo>
                <a:lnTo>
                  <a:pt x="267" y="189"/>
                </a:lnTo>
                <a:lnTo>
                  <a:pt x="292" y="204"/>
                </a:lnTo>
                <a:lnTo>
                  <a:pt x="319" y="221"/>
                </a:lnTo>
                <a:lnTo>
                  <a:pt x="346" y="237"/>
                </a:lnTo>
                <a:lnTo>
                  <a:pt x="368" y="251"/>
                </a:lnTo>
                <a:lnTo>
                  <a:pt x="384" y="262"/>
                </a:lnTo>
                <a:lnTo>
                  <a:pt x="390" y="265"/>
                </a:lnTo>
                <a:lnTo>
                  <a:pt x="565" y="161"/>
                </a:lnTo>
                <a:lnTo>
                  <a:pt x="781" y="499"/>
                </a:lnTo>
                <a:lnTo>
                  <a:pt x="803"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86"/>
          </a:p>
        </p:txBody>
      </p:sp>
      <p:sp>
        <p:nvSpPr>
          <p:cNvPr id="2070" name="Rectangle 143"/>
          <p:cNvSpPr>
            <a:spLocks noChangeArrowheads="1"/>
          </p:cNvSpPr>
          <p:nvPr/>
        </p:nvSpPr>
        <p:spPr bwMode="auto">
          <a:xfrm>
            <a:off x="489857" y="1469571"/>
            <a:ext cx="3755571" cy="1034143"/>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eaLnBrk="1" hangingPunct="1">
              <a:spcBef>
                <a:spcPct val="0"/>
              </a:spcBef>
              <a:buFontTx/>
              <a:buNone/>
            </a:pPr>
            <a:endParaRPr lang="bs-Latn-BA" altLang="sr-Latn-RS" sz="1786"/>
          </a:p>
        </p:txBody>
      </p:sp>
      <p:sp>
        <p:nvSpPr>
          <p:cNvPr id="2071" name="Text Box 145"/>
          <p:cNvSpPr txBox="1">
            <a:spLocks noChangeArrowheads="1"/>
          </p:cNvSpPr>
          <p:nvPr/>
        </p:nvSpPr>
        <p:spPr bwMode="auto">
          <a:xfrm>
            <a:off x="489857" y="1524000"/>
            <a:ext cx="1469571" cy="31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spcBef>
                <a:spcPct val="0"/>
              </a:spcBef>
              <a:buFontTx/>
              <a:buNone/>
            </a:pPr>
            <a:r>
              <a:rPr lang="hr-BA" altLang="en-US" sz="714" i="1">
                <a:solidFill>
                  <a:schemeClr val="accent2"/>
                </a:solidFill>
              </a:rPr>
              <a:t>Наранџаста заштитна врећа</a:t>
            </a:r>
            <a:endParaRPr lang="en-US" altLang="en-US" sz="714">
              <a:solidFill>
                <a:schemeClr val="accent2"/>
              </a:solidFill>
            </a:endParaRPr>
          </a:p>
        </p:txBody>
      </p:sp>
      <p:sp>
        <p:nvSpPr>
          <p:cNvPr id="2072" name="Freeform 146"/>
          <p:cNvSpPr>
            <a:spLocks/>
          </p:cNvSpPr>
          <p:nvPr/>
        </p:nvSpPr>
        <p:spPr bwMode="auto">
          <a:xfrm>
            <a:off x="544286" y="1687286"/>
            <a:ext cx="816429" cy="720045"/>
          </a:xfrm>
          <a:custGeom>
            <a:avLst/>
            <a:gdLst>
              <a:gd name="T0" fmla="*/ 2147483646 w 2196"/>
              <a:gd name="T1" fmla="*/ 2147483646 h 2304"/>
              <a:gd name="T2" fmla="*/ 2147483646 w 2196"/>
              <a:gd name="T3" fmla="*/ 2147483646 h 2304"/>
              <a:gd name="T4" fmla="*/ 2147483646 w 2196"/>
              <a:gd name="T5" fmla="*/ 2147483646 h 2304"/>
              <a:gd name="T6" fmla="*/ 2147483646 w 2196"/>
              <a:gd name="T7" fmla="*/ 2147483646 h 2304"/>
              <a:gd name="T8" fmla="*/ 2147483646 w 2196"/>
              <a:gd name="T9" fmla="*/ 2147483646 h 2304"/>
              <a:gd name="T10" fmla="*/ 2147483646 w 2196"/>
              <a:gd name="T11" fmla="*/ 2147483646 h 2304"/>
              <a:gd name="T12" fmla="*/ 2147483646 w 2196"/>
              <a:gd name="T13" fmla="*/ 2147483646 h 2304"/>
              <a:gd name="T14" fmla="*/ 2147483646 w 2196"/>
              <a:gd name="T15" fmla="*/ 2147483646 h 2304"/>
              <a:gd name="T16" fmla="*/ 2147483646 w 2196"/>
              <a:gd name="T17" fmla="*/ 2147483646 h 2304"/>
              <a:gd name="T18" fmla="*/ 2147483646 w 2196"/>
              <a:gd name="T19" fmla="*/ 2147483646 h 2304"/>
              <a:gd name="T20" fmla="*/ 2147483646 w 2196"/>
              <a:gd name="T21" fmla="*/ 2147483646 h 2304"/>
              <a:gd name="T22" fmla="*/ 0 w 2196"/>
              <a:gd name="T23" fmla="*/ 2147483646 h 2304"/>
              <a:gd name="T24" fmla="*/ 2147483646 w 2196"/>
              <a:gd name="T25" fmla="*/ 2147483646 h 2304"/>
              <a:gd name="T26" fmla="*/ 2147483646 w 2196"/>
              <a:gd name="T27" fmla="*/ 2147483646 h 2304"/>
              <a:gd name="T28" fmla="*/ 2147483646 w 2196"/>
              <a:gd name="T29" fmla="*/ 2147483646 h 2304"/>
              <a:gd name="T30" fmla="*/ 2147483646 w 2196"/>
              <a:gd name="T31" fmla="*/ 2147483646 h 2304"/>
              <a:gd name="T32" fmla="*/ 2147483646 w 2196"/>
              <a:gd name="T33" fmla="*/ 2147483646 h 2304"/>
              <a:gd name="T34" fmla="*/ 2147483646 w 2196"/>
              <a:gd name="T35" fmla="*/ 2147483646 h 2304"/>
              <a:gd name="T36" fmla="*/ 2147483646 w 2196"/>
              <a:gd name="T37" fmla="*/ 2147483646 h 2304"/>
              <a:gd name="T38" fmla="*/ 2147483646 w 2196"/>
              <a:gd name="T39" fmla="*/ 2147483646 h 2304"/>
              <a:gd name="T40" fmla="*/ 2147483646 w 2196"/>
              <a:gd name="T41" fmla="*/ 2147483646 h 2304"/>
              <a:gd name="T42" fmla="*/ 2147483646 w 2196"/>
              <a:gd name="T43" fmla="*/ 2147483646 h 2304"/>
              <a:gd name="T44" fmla="*/ 2147483646 w 2196"/>
              <a:gd name="T45" fmla="*/ 2147483646 h 2304"/>
              <a:gd name="T46" fmla="*/ 2147483646 w 2196"/>
              <a:gd name="T47" fmla="*/ 2147483646 h 2304"/>
              <a:gd name="T48" fmla="*/ 2147483646 w 2196"/>
              <a:gd name="T49" fmla="*/ 2147483646 h 2304"/>
              <a:gd name="T50" fmla="*/ 2147483646 w 2196"/>
              <a:gd name="T51" fmla="*/ 2147483646 h 2304"/>
              <a:gd name="T52" fmla="*/ 2147483646 w 2196"/>
              <a:gd name="T53" fmla="*/ 2147483646 h 2304"/>
              <a:gd name="T54" fmla="*/ 2147483646 w 2196"/>
              <a:gd name="T55" fmla="*/ 2147483646 h 2304"/>
              <a:gd name="T56" fmla="*/ 2147483646 w 2196"/>
              <a:gd name="T57" fmla="*/ 2147483646 h 2304"/>
              <a:gd name="T58" fmla="*/ 2147483646 w 2196"/>
              <a:gd name="T59" fmla="*/ 2147483646 h 2304"/>
              <a:gd name="T60" fmla="*/ 2147483646 w 2196"/>
              <a:gd name="T61" fmla="*/ 2147483646 h 2304"/>
              <a:gd name="T62" fmla="*/ 2147483646 w 2196"/>
              <a:gd name="T63" fmla="*/ 2147483646 h 2304"/>
              <a:gd name="T64" fmla="*/ 2147483646 w 2196"/>
              <a:gd name="T65" fmla="*/ 2147483646 h 2304"/>
              <a:gd name="T66" fmla="*/ 2147483646 w 2196"/>
              <a:gd name="T67" fmla="*/ 2147483646 h 2304"/>
              <a:gd name="T68" fmla="*/ 2147483646 w 2196"/>
              <a:gd name="T69" fmla="*/ 2147483646 h 2304"/>
              <a:gd name="T70" fmla="*/ 2147483646 w 2196"/>
              <a:gd name="T71" fmla="*/ 2147483646 h 2304"/>
              <a:gd name="T72" fmla="*/ 2147483646 w 2196"/>
              <a:gd name="T73" fmla="*/ 2147483646 h 2304"/>
              <a:gd name="T74" fmla="*/ 2147483646 w 2196"/>
              <a:gd name="T75" fmla="*/ 2147483646 h 2304"/>
              <a:gd name="T76" fmla="*/ 2147483646 w 2196"/>
              <a:gd name="T77" fmla="*/ 2147483646 h 2304"/>
              <a:gd name="T78" fmla="*/ 2147483646 w 2196"/>
              <a:gd name="T79" fmla="*/ 2147483646 h 2304"/>
              <a:gd name="T80" fmla="*/ 2147483646 w 2196"/>
              <a:gd name="T81" fmla="*/ 2147483646 h 2304"/>
              <a:gd name="T82" fmla="*/ 2147483646 w 2196"/>
              <a:gd name="T83" fmla="*/ 2147483646 h 2304"/>
              <a:gd name="T84" fmla="*/ 2147483646 w 2196"/>
              <a:gd name="T85" fmla="*/ 2147483646 h 2304"/>
              <a:gd name="T86" fmla="*/ 2147483646 w 2196"/>
              <a:gd name="T87" fmla="*/ 2147483646 h 2304"/>
              <a:gd name="T88" fmla="*/ 2147483646 w 2196"/>
              <a:gd name="T89" fmla="*/ 2147483646 h 2304"/>
              <a:gd name="T90" fmla="*/ 2147483646 w 2196"/>
              <a:gd name="T91" fmla="*/ 2147483646 h 2304"/>
              <a:gd name="T92" fmla="*/ 2147483646 w 2196"/>
              <a:gd name="T93" fmla="*/ 2147483646 h 2304"/>
              <a:gd name="T94" fmla="*/ 2147483646 w 2196"/>
              <a:gd name="T95" fmla="*/ 2147483646 h 2304"/>
              <a:gd name="T96" fmla="*/ 2147483646 w 2196"/>
              <a:gd name="T97" fmla="*/ 0 h 2304"/>
              <a:gd name="T98" fmla="*/ 2147483646 w 2196"/>
              <a:gd name="T99" fmla="*/ 2147483646 h 2304"/>
              <a:gd name="T100" fmla="*/ 2147483646 w 2196"/>
              <a:gd name="T101" fmla="*/ 2147483646 h 2304"/>
              <a:gd name="T102" fmla="*/ 2147483646 w 2196"/>
              <a:gd name="T103" fmla="*/ 2147483646 h 2304"/>
              <a:gd name="T104" fmla="*/ 2147483646 w 2196"/>
              <a:gd name="T105" fmla="*/ 2147483646 h 2304"/>
              <a:gd name="T106" fmla="*/ 2147483646 w 2196"/>
              <a:gd name="T107" fmla="*/ 2147483646 h 2304"/>
              <a:gd name="T108" fmla="*/ 2147483646 w 2196"/>
              <a:gd name="T109" fmla="*/ 2147483646 h 2304"/>
              <a:gd name="T110" fmla="*/ 2147483646 w 2196"/>
              <a:gd name="T111" fmla="*/ 2147483646 h 2304"/>
              <a:gd name="T112" fmla="*/ 2147483646 w 2196"/>
              <a:gd name="T113" fmla="*/ 2147483646 h 2304"/>
              <a:gd name="T114" fmla="*/ 2147483646 w 2196"/>
              <a:gd name="T115" fmla="*/ 2147483646 h 2304"/>
              <a:gd name="T116" fmla="*/ 2147483646 w 2196"/>
              <a:gd name="T117" fmla="*/ 2147483646 h 2304"/>
              <a:gd name="T118" fmla="*/ 2147483646 w 2196"/>
              <a:gd name="T119" fmla="*/ 2147483646 h 2304"/>
              <a:gd name="T120" fmla="*/ 2147483646 w 2196"/>
              <a:gd name="T121" fmla="*/ 2147483646 h 2304"/>
              <a:gd name="T122" fmla="*/ 2147483646 w 2196"/>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96"/>
              <a:gd name="T187" fmla="*/ 0 h 2304"/>
              <a:gd name="T188" fmla="*/ 2196 w 2196"/>
              <a:gd name="T189" fmla="*/ 2304 h 2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96" h="2304">
                <a:moveTo>
                  <a:pt x="848" y="597"/>
                </a:moveTo>
                <a:lnTo>
                  <a:pt x="848" y="601"/>
                </a:lnTo>
                <a:lnTo>
                  <a:pt x="852" y="606"/>
                </a:lnTo>
                <a:lnTo>
                  <a:pt x="854" y="612"/>
                </a:lnTo>
                <a:lnTo>
                  <a:pt x="854" y="616"/>
                </a:lnTo>
                <a:lnTo>
                  <a:pt x="856" y="622"/>
                </a:lnTo>
                <a:lnTo>
                  <a:pt x="857" y="627"/>
                </a:lnTo>
                <a:lnTo>
                  <a:pt x="857" y="633"/>
                </a:lnTo>
                <a:lnTo>
                  <a:pt x="859" y="639"/>
                </a:lnTo>
                <a:lnTo>
                  <a:pt x="859" y="644"/>
                </a:lnTo>
                <a:lnTo>
                  <a:pt x="861" y="650"/>
                </a:lnTo>
                <a:lnTo>
                  <a:pt x="861" y="654"/>
                </a:lnTo>
                <a:lnTo>
                  <a:pt x="861" y="660"/>
                </a:lnTo>
                <a:lnTo>
                  <a:pt x="859" y="663"/>
                </a:lnTo>
                <a:lnTo>
                  <a:pt x="859" y="671"/>
                </a:lnTo>
                <a:lnTo>
                  <a:pt x="859" y="677"/>
                </a:lnTo>
                <a:lnTo>
                  <a:pt x="857" y="682"/>
                </a:lnTo>
                <a:lnTo>
                  <a:pt x="856" y="688"/>
                </a:lnTo>
                <a:lnTo>
                  <a:pt x="854" y="694"/>
                </a:lnTo>
                <a:lnTo>
                  <a:pt x="854" y="700"/>
                </a:lnTo>
                <a:lnTo>
                  <a:pt x="852" y="705"/>
                </a:lnTo>
                <a:lnTo>
                  <a:pt x="848" y="711"/>
                </a:lnTo>
                <a:lnTo>
                  <a:pt x="848" y="719"/>
                </a:lnTo>
                <a:lnTo>
                  <a:pt x="844" y="724"/>
                </a:lnTo>
                <a:lnTo>
                  <a:pt x="842" y="732"/>
                </a:lnTo>
                <a:lnTo>
                  <a:pt x="838" y="738"/>
                </a:lnTo>
                <a:lnTo>
                  <a:pt x="837" y="743"/>
                </a:lnTo>
                <a:lnTo>
                  <a:pt x="833" y="751"/>
                </a:lnTo>
                <a:lnTo>
                  <a:pt x="831" y="758"/>
                </a:lnTo>
                <a:lnTo>
                  <a:pt x="825" y="766"/>
                </a:lnTo>
                <a:lnTo>
                  <a:pt x="823" y="774"/>
                </a:lnTo>
                <a:lnTo>
                  <a:pt x="821" y="778"/>
                </a:lnTo>
                <a:lnTo>
                  <a:pt x="819" y="781"/>
                </a:lnTo>
                <a:lnTo>
                  <a:pt x="818" y="785"/>
                </a:lnTo>
                <a:lnTo>
                  <a:pt x="818" y="791"/>
                </a:lnTo>
                <a:lnTo>
                  <a:pt x="812" y="795"/>
                </a:lnTo>
                <a:lnTo>
                  <a:pt x="810" y="798"/>
                </a:lnTo>
                <a:lnTo>
                  <a:pt x="806" y="804"/>
                </a:lnTo>
                <a:lnTo>
                  <a:pt x="802" y="810"/>
                </a:lnTo>
                <a:lnTo>
                  <a:pt x="797" y="816"/>
                </a:lnTo>
                <a:lnTo>
                  <a:pt x="793" y="821"/>
                </a:lnTo>
                <a:lnTo>
                  <a:pt x="787" y="829"/>
                </a:lnTo>
                <a:lnTo>
                  <a:pt x="780" y="836"/>
                </a:lnTo>
                <a:lnTo>
                  <a:pt x="774" y="844"/>
                </a:lnTo>
                <a:lnTo>
                  <a:pt x="766" y="852"/>
                </a:lnTo>
                <a:lnTo>
                  <a:pt x="759" y="861"/>
                </a:lnTo>
                <a:lnTo>
                  <a:pt x="751" y="871"/>
                </a:lnTo>
                <a:lnTo>
                  <a:pt x="743" y="878"/>
                </a:lnTo>
                <a:lnTo>
                  <a:pt x="736" y="890"/>
                </a:lnTo>
                <a:lnTo>
                  <a:pt x="726" y="897"/>
                </a:lnTo>
                <a:lnTo>
                  <a:pt x="717" y="909"/>
                </a:lnTo>
                <a:lnTo>
                  <a:pt x="707" y="916"/>
                </a:lnTo>
                <a:lnTo>
                  <a:pt x="696" y="930"/>
                </a:lnTo>
                <a:lnTo>
                  <a:pt x="684" y="939"/>
                </a:lnTo>
                <a:lnTo>
                  <a:pt x="675" y="950"/>
                </a:lnTo>
                <a:lnTo>
                  <a:pt x="664" y="960"/>
                </a:lnTo>
                <a:lnTo>
                  <a:pt x="652" y="973"/>
                </a:lnTo>
                <a:lnTo>
                  <a:pt x="643" y="985"/>
                </a:lnTo>
                <a:lnTo>
                  <a:pt x="631" y="996"/>
                </a:lnTo>
                <a:lnTo>
                  <a:pt x="620" y="1009"/>
                </a:lnTo>
                <a:lnTo>
                  <a:pt x="608" y="1021"/>
                </a:lnTo>
                <a:lnTo>
                  <a:pt x="597" y="1036"/>
                </a:lnTo>
                <a:lnTo>
                  <a:pt x="584" y="1047"/>
                </a:lnTo>
                <a:lnTo>
                  <a:pt x="572" y="1061"/>
                </a:lnTo>
                <a:lnTo>
                  <a:pt x="559" y="1072"/>
                </a:lnTo>
                <a:lnTo>
                  <a:pt x="549" y="1085"/>
                </a:lnTo>
                <a:lnTo>
                  <a:pt x="536" y="1101"/>
                </a:lnTo>
                <a:lnTo>
                  <a:pt x="525" y="1114"/>
                </a:lnTo>
                <a:lnTo>
                  <a:pt x="511" y="1127"/>
                </a:lnTo>
                <a:lnTo>
                  <a:pt x="498" y="1141"/>
                </a:lnTo>
                <a:lnTo>
                  <a:pt x="487" y="1154"/>
                </a:lnTo>
                <a:lnTo>
                  <a:pt x="475" y="1169"/>
                </a:lnTo>
                <a:lnTo>
                  <a:pt x="462" y="1182"/>
                </a:lnTo>
                <a:lnTo>
                  <a:pt x="451" y="1196"/>
                </a:lnTo>
                <a:lnTo>
                  <a:pt x="439" y="1211"/>
                </a:lnTo>
                <a:lnTo>
                  <a:pt x="426" y="1226"/>
                </a:lnTo>
                <a:lnTo>
                  <a:pt x="416" y="1239"/>
                </a:lnTo>
                <a:lnTo>
                  <a:pt x="405" y="1255"/>
                </a:lnTo>
                <a:lnTo>
                  <a:pt x="394" y="1268"/>
                </a:lnTo>
                <a:lnTo>
                  <a:pt x="382" y="1281"/>
                </a:lnTo>
                <a:lnTo>
                  <a:pt x="373" y="1296"/>
                </a:lnTo>
                <a:lnTo>
                  <a:pt x="359" y="1310"/>
                </a:lnTo>
                <a:lnTo>
                  <a:pt x="352" y="1325"/>
                </a:lnTo>
                <a:lnTo>
                  <a:pt x="340" y="1338"/>
                </a:lnTo>
                <a:lnTo>
                  <a:pt x="333" y="1352"/>
                </a:lnTo>
                <a:lnTo>
                  <a:pt x="321" y="1367"/>
                </a:lnTo>
                <a:lnTo>
                  <a:pt x="314" y="1380"/>
                </a:lnTo>
                <a:lnTo>
                  <a:pt x="304" y="1393"/>
                </a:lnTo>
                <a:lnTo>
                  <a:pt x="295" y="1407"/>
                </a:lnTo>
                <a:lnTo>
                  <a:pt x="287" y="1420"/>
                </a:lnTo>
                <a:lnTo>
                  <a:pt x="281" y="1433"/>
                </a:lnTo>
                <a:lnTo>
                  <a:pt x="274" y="1447"/>
                </a:lnTo>
                <a:lnTo>
                  <a:pt x="266" y="1460"/>
                </a:lnTo>
                <a:lnTo>
                  <a:pt x="260" y="1473"/>
                </a:lnTo>
                <a:lnTo>
                  <a:pt x="255" y="1487"/>
                </a:lnTo>
                <a:lnTo>
                  <a:pt x="249" y="1498"/>
                </a:lnTo>
                <a:lnTo>
                  <a:pt x="247" y="1513"/>
                </a:lnTo>
                <a:lnTo>
                  <a:pt x="241" y="1525"/>
                </a:lnTo>
                <a:lnTo>
                  <a:pt x="240" y="1536"/>
                </a:lnTo>
                <a:lnTo>
                  <a:pt x="236" y="1547"/>
                </a:lnTo>
                <a:lnTo>
                  <a:pt x="234" y="1559"/>
                </a:lnTo>
                <a:lnTo>
                  <a:pt x="230" y="1570"/>
                </a:lnTo>
                <a:lnTo>
                  <a:pt x="228" y="1580"/>
                </a:lnTo>
                <a:lnTo>
                  <a:pt x="224" y="1591"/>
                </a:lnTo>
                <a:lnTo>
                  <a:pt x="222" y="1601"/>
                </a:lnTo>
                <a:lnTo>
                  <a:pt x="222" y="1610"/>
                </a:lnTo>
                <a:lnTo>
                  <a:pt x="219" y="1622"/>
                </a:lnTo>
                <a:lnTo>
                  <a:pt x="217" y="1629"/>
                </a:lnTo>
                <a:lnTo>
                  <a:pt x="215" y="1639"/>
                </a:lnTo>
                <a:lnTo>
                  <a:pt x="213" y="1646"/>
                </a:lnTo>
                <a:lnTo>
                  <a:pt x="211" y="1656"/>
                </a:lnTo>
                <a:lnTo>
                  <a:pt x="211" y="1663"/>
                </a:lnTo>
                <a:lnTo>
                  <a:pt x="211" y="1671"/>
                </a:lnTo>
                <a:lnTo>
                  <a:pt x="207" y="1679"/>
                </a:lnTo>
                <a:lnTo>
                  <a:pt x="207" y="1686"/>
                </a:lnTo>
                <a:lnTo>
                  <a:pt x="205" y="1692"/>
                </a:lnTo>
                <a:lnTo>
                  <a:pt x="205" y="1699"/>
                </a:lnTo>
                <a:lnTo>
                  <a:pt x="205" y="1705"/>
                </a:lnTo>
                <a:lnTo>
                  <a:pt x="205" y="1711"/>
                </a:lnTo>
                <a:lnTo>
                  <a:pt x="205" y="1718"/>
                </a:lnTo>
                <a:lnTo>
                  <a:pt x="203" y="1724"/>
                </a:lnTo>
                <a:lnTo>
                  <a:pt x="203" y="1730"/>
                </a:lnTo>
                <a:lnTo>
                  <a:pt x="203" y="1736"/>
                </a:lnTo>
                <a:lnTo>
                  <a:pt x="203" y="1741"/>
                </a:lnTo>
                <a:lnTo>
                  <a:pt x="203" y="1745"/>
                </a:lnTo>
                <a:lnTo>
                  <a:pt x="203" y="1751"/>
                </a:lnTo>
                <a:lnTo>
                  <a:pt x="203" y="1755"/>
                </a:lnTo>
                <a:lnTo>
                  <a:pt x="203" y="1758"/>
                </a:lnTo>
                <a:lnTo>
                  <a:pt x="203" y="1762"/>
                </a:lnTo>
                <a:lnTo>
                  <a:pt x="203" y="1768"/>
                </a:lnTo>
                <a:lnTo>
                  <a:pt x="203" y="1774"/>
                </a:lnTo>
                <a:lnTo>
                  <a:pt x="203" y="1779"/>
                </a:lnTo>
                <a:lnTo>
                  <a:pt x="203" y="1785"/>
                </a:lnTo>
                <a:lnTo>
                  <a:pt x="203" y="1793"/>
                </a:lnTo>
                <a:lnTo>
                  <a:pt x="203" y="1798"/>
                </a:lnTo>
                <a:lnTo>
                  <a:pt x="203" y="1804"/>
                </a:lnTo>
                <a:lnTo>
                  <a:pt x="203" y="1810"/>
                </a:lnTo>
                <a:lnTo>
                  <a:pt x="203" y="1814"/>
                </a:lnTo>
                <a:lnTo>
                  <a:pt x="203" y="1819"/>
                </a:lnTo>
                <a:lnTo>
                  <a:pt x="200" y="1825"/>
                </a:lnTo>
                <a:lnTo>
                  <a:pt x="198" y="1834"/>
                </a:lnTo>
                <a:lnTo>
                  <a:pt x="192" y="1840"/>
                </a:lnTo>
                <a:lnTo>
                  <a:pt x="186" y="1848"/>
                </a:lnTo>
                <a:lnTo>
                  <a:pt x="181" y="1852"/>
                </a:lnTo>
                <a:lnTo>
                  <a:pt x="175" y="1859"/>
                </a:lnTo>
                <a:lnTo>
                  <a:pt x="171" y="1861"/>
                </a:lnTo>
                <a:lnTo>
                  <a:pt x="167" y="1865"/>
                </a:lnTo>
                <a:lnTo>
                  <a:pt x="164" y="1871"/>
                </a:lnTo>
                <a:lnTo>
                  <a:pt x="162" y="1876"/>
                </a:lnTo>
                <a:lnTo>
                  <a:pt x="156" y="1880"/>
                </a:lnTo>
                <a:lnTo>
                  <a:pt x="152" y="1884"/>
                </a:lnTo>
                <a:lnTo>
                  <a:pt x="148" y="1890"/>
                </a:lnTo>
                <a:lnTo>
                  <a:pt x="144" y="1895"/>
                </a:lnTo>
                <a:lnTo>
                  <a:pt x="137" y="1903"/>
                </a:lnTo>
                <a:lnTo>
                  <a:pt x="133" y="1909"/>
                </a:lnTo>
                <a:lnTo>
                  <a:pt x="129" y="1916"/>
                </a:lnTo>
                <a:lnTo>
                  <a:pt x="124" y="1924"/>
                </a:lnTo>
                <a:lnTo>
                  <a:pt x="118" y="1930"/>
                </a:lnTo>
                <a:lnTo>
                  <a:pt x="112" y="1935"/>
                </a:lnTo>
                <a:lnTo>
                  <a:pt x="106" y="1945"/>
                </a:lnTo>
                <a:lnTo>
                  <a:pt x="103" y="1952"/>
                </a:lnTo>
                <a:lnTo>
                  <a:pt x="97" y="1958"/>
                </a:lnTo>
                <a:lnTo>
                  <a:pt x="91" y="1968"/>
                </a:lnTo>
                <a:lnTo>
                  <a:pt x="87" y="1975"/>
                </a:lnTo>
                <a:lnTo>
                  <a:pt x="82" y="1985"/>
                </a:lnTo>
                <a:lnTo>
                  <a:pt x="76" y="1992"/>
                </a:lnTo>
                <a:lnTo>
                  <a:pt x="70" y="2000"/>
                </a:lnTo>
                <a:lnTo>
                  <a:pt x="65" y="2007"/>
                </a:lnTo>
                <a:lnTo>
                  <a:pt x="61" y="2017"/>
                </a:lnTo>
                <a:lnTo>
                  <a:pt x="57" y="2026"/>
                </a:lnTo>
                <a:lnTo>
                  <a:pt x="51" y="2036"/>
                </a:lnTo>
                <a:lnTo>
                  <a:pt x="46" y="2044"/>
                </a:lnTo>
                <a:lnTo>
                  <a:pt x="44" y="2053"/>
                </a:lnTo>
                <a:lnTo>
                  <a:pt x="38" y="2061"/>
                </a:lnTo>
                <a:lnTo>
                  <a:pt x="34" y="2068"/>
                </a:lnTo>
                <a:lnTo>
                  <a:pt x="29" y="2078"/>
                </a:lnTo>
                <a:lnTo>
                  <a:pt x="27" y="2085"/>
                </a:lnTo>
                <a:lnTo>
                  <a:pt x="21" y="2097"/>
                </a:lnTo>
                <a:lnTo>
                  <a:pt x="19" y="2102"/>
                </a:lnTo>
                <a:lnTo>
                  <a:pt x="15" y="2112"/>
                </a:lnTo>
                <a:lnTo>
                  <a:pt x="13" y="2122"/>
                </a:lnTo>
                <a:lnTo>
                  <a:pt x="10" y="2129"/>
                </a:lnTo>
                <a:lnTo>
                  <a:pt x="8" y="2137"/>
                </a:lnTo>
                <a:lnTo>
                  <a:pt x="6" y="2144"/>
                </a:lnTo>
                <a:lnTo>
                  <a:pt x="4" y="2154"/>
                </a:lnTo>
                <a:lnTo>
                  <a:pt x="2" y="2160"/>
                </a:lnTo>
                <a:lnTo>
                  <a:pt x="0" y="2169"/>
                </a:lnTo>
                <a:lnTo>
                  <a:pt x="0" y="2177"/>
                </a:lnTo>
                <a:lnTo>
                  <a:pt x="0" y="2184"/>
                </a:lnTo>
                <a:lnTo>
                  <a:pt x="0" y="2190"/>
                </a:lnTo>
                <a:lnTo>
                  <a:pt x="0" y="2196"/>
                </a:lnTo>
                <a:lnTo>
                  <a:pt x="0" y="2203"/>
                </a:lnTo>
                <a:lnTo>
                  <a:pt x="4" y="2209"/>
                </a:lnTo>
                <a:lnTo>
                  <a:pt x="4" y="2215"/>
                </a:lnTo>
                <a:lnTo>
                  <a:pt x="8" y="2220"/>
                </a:lnTo>
                <a:lnTo>
                  <a:pt x="10" y="2226"/>
                </a:lnTo>
                <a:lnTo>
                  <a:pt x="13" y="2232"/>
                </a:lnTo>
                <a:lnTo>
                  <a:pt x="17" y="2236"/>
                </a:lnTo>
                <a:lnTo>
                  <a:pt x="21" y="2241"/>
                </a:lnTo>
                <a:lnTo>
                  <a:pt x="25" y="2245"/>
                </a:lnTo>
                <a:lnTo>
                  <a:pt x="32" y="2251"/>
                </a:lnTo>
                <a:lnTo>
                  <a:pt x="36" y="2253"/>
                </a:lnTo>
                <a:lnTo>
                  <a:pt x="44" y="2256"/>
                </a:lnTo>
                <a:lnTo>
                  <a:pt x="51" y="2258"/>
                </a:lnTo>
                <a:lnTo>
                  <a:pt x="59" y="2262"/>
                </a:lnTo>
                <a:lnTo>
                  <a:pt x="65" y="2264"/>
                </a:lnTo>
                <a:lnTo>
                  <a:pt x="74" y="2264"/>
                </a:lnTo>
                <a:lnTo>
                  <a:pt x="82" y="2266"/>
                </a:lnTo>
                <a:lnTo>
                  <a:pt x="89" y="2268"/>
                </a:lnTo>
                <a:lnTo>
                  <a:pt x="97" y="2268"/>
                </a:lnTo>
                <a:lnTo>
                  <a:pt x="103" y="2270"/>
                </a:lnTo>
                <a:lnTo>
                  <a:pt x="112" y="2270"/>
                </a:lnTo>
                <a:lnTo>
                  <a:pt x="118" y="2270"/>
                </a:lnTo>
                <a:lnTo>
                  <a:pt x="125" y="2270"/>
                </a:lnTo>
                <a:lnTo>
                  <a:pt x="131" y="2268"/>
                </a:lnTo>
                <a:lnTo>
                  <a:pt x="139" y="2268"/>
                </a:lnTo>
                <a:lnTo>
                  <a:pt x="148" y="2266"/>
                </a:lnTo>
                <a:lnTo>
                  <a:pt x="154" y="2264"/>
                </a:lnTo>
                <a:lnTo>
                  <a:pt x="160" y="2264"/>
                </a:lnTo>
                <a:lnTo>
                  <a:pt x="167" y="2262"/>
                </a:lnTo>
                <a:lnTo>
                  <a:pt x="175" y="2260"/>
                </a:lnTo>
                <a:lnTo>
                  <a:pt x="181" y="2258"/>
                </a:lnTo>
                <a:lnTo>
                  <a:pt x="186" y="2256"/>
                </a:lnTo>
                <a:lnTo>
                  <a:pt x="192" y="2255"/>
                </a:lnTo>
                <a:lnTo>
                  <a:pt x="198" y="2251"/>
                </a:lnTo>
                <a:lnTo>
                  <a:pt x="205" y="2249"/>
                </a:lnTo>
                <a:lnTo>
                  <a:pt x="211" y="2247"/>
                </a:lnTo>
                <a:lnTo>
                  <a:pt x="217" y="2243"/>
                </a:lnTo>
                <a:lnTo>
                  <a:pt x="224" y="2241"/>
                </a:lnTo>
                <a:lnTo>
                  <a:pt x="230" y="2236"/>
                </a:lnTo>
                <a:lnTo>
                  <a:pt x="236" y="2234"/>
                </a:lnTo>
                <a:lnTo>
                  <a:pt x="241" y="2230"/>
                </a:lnTo>
                <a:lnTo>
                  <a:pt x="247" y="2228"/>
                </a:lnTo>
                <a:lnTo>
                  <a:pt x="253" y="2224"/>
                </a:lnTo>
                <a:lnTo>
                  <a:pt x="260" y="2220"/>
                </a:lnTo>
                <a:lnTo>
                  <a:pt x="266" y="2218"/>
                </a:lnTo>
                <a:lnTo>
                  <a:pt x="272" y="2215"/>
                </a:lnTo>
                <a:lnTo>
                  <a:pt x="278" y="2213"/>
                </a:lnTo>
                <a:lnTo>
                  <a:pt x="283" y="2209"/>
                </a:lnTo>
                <a:lnTo>
                  <a:pt x="287" y="2205"/>
                </a:lnTo>
                <a:lnTo>
                  <a:pt x="295" y="2201"/>
                </a:lnTo>
                <a:lnTo>
                  <a:pt x="299" y="2196"/>
                </a:lnTo>
                <a:lnTo>
                  <a:pt x="306" y="2194"/>
                </a:lnTo>
                <a:lnTo>
                  <a:pt x="310" y="2190"/>
                </a:lnTo>
                <a:lnTo>
                  <a:pt x="316" y="2190"/>
                </a:lnTo>
                <a:lnTo>
                  <a:pt x="321" y="2184"/>
                </a:lnTo>
                <a:lnTo>
                  <a:pt x="327" y="2182"/>
                </a:lnTo>
                <a:lnTo>
                  <a:pt x="333" y="2179"/>
                </a:lnTo>
                <a:lnTo>
                  <a:pt x="338" y="2177"/>
                </a:lnTo>
                <a:lnTo>
                  <a:pt x="342" y="2173"/>
                </a:lnTo>
                <a:lnTo>
                  <a:pt x="348" y="2171"/>
                </a:lnTo>
                <a:lnTo>
                  <a:pt x="354" y="2169"/>
                </a:lnTo>
                <a:lnTo>
                  <a:pt x="357" y="2167"/>
                </a:lnTo>
                <a:lnTo>
                  <a:pt x="363" y="2165"/>
                </a:lnTo>
                <a:lnTo>
                  <a:pt x="369" y="2161"/>
                </a:lnTo>
                <a:lnTo>
                  <a:pt x="375" y="2160"/>
                </a:lnTo>
                <a:lnTo>
                  <a:pt x="380" y="2158"/>
                </a:lnTo>
                <a:lnTo>
                  <a:pt x="384" y="2156"/>
                </a:lnTo>
                <a:lnTo>
                  <a:pt x="390" y="2154"/>
                </a:lnTo>
                <a:lnTo>
                  <a:pt x="395" y="2154"/>
                </a:lnTo>
                <a:lnTo>
                  <a:pt x="401" y="2154"/>
                </a:lnTo>
                <a:lnTo>
                  <a:pt x="405" y="2154"/>
                </a:lnTo>
                <a:lnTo>
                  <a:pt x="413" y="2152"/>
                </a:lnTo>
                <a:lnTo>
                  <a:pt x="418" y="2152"/>
                </a:lnTo>
                <a:lnTo>
                  <a:pt x="422" y="2152"/>
                </a:lnTo>
                <a:lnTo>
                  <a:pt x="426" y="2152"/>
                </a:lnTo>
                <a:lnTo>
                  <a:pt x="432" y="2154"/>
                </a:lnTo>
                <a:lnTo>
                  <a:pt x="439" y="2154"/>
                </a:lnTo>
                <a:lnTo>
                  <a:pt x="445" y="2156"/>
                </a:lnTo>
                <a:lnTo>
                  <a:pt x="449" y="2156"/>
                </a:lnTo>
                <a:lnTo>
                  <a:pt x="454" y="2158"/>
                </a:lnTo>
                <a:lnTo>
                  <a:pt x="460" y="2160"/>
                </a:lnTo>
                <a:lnTo>
                  <a:pt x="468" y="2161"/>
                </a:lnTo>
                <a:lnTo>
                  <a:pt x="473" y="2163"/>
                </a:lnTo>
                <a:lnTo>
                  <a:pt x="481" y="2167"/>
                </a:lnTo>
                <a:lnTo>
                  <a:pt x="487" y="2169"/>
                </a:lnTo>
                <a:lnTo>
                  <a:pt x="494" y="2171"/>
                </a:lnTo>
                <a:lnTo>
                  <a:pt x="502" y="2175"/>
                </a:lnTo>
                <a:lnTo>
                  <a:pt x="510" y="2177"/>
                </a:lnTo>
                <a:lnTo>
                  <a:pt x="517" y="2180"/>
                </a:lnTo>
                <a:lnTo>
                  <a:pt x="527" y="2184"/>
                </a:lnTo>
                <a:lnTo>
                  <a:pt x="536" y="2186"/>
                </a:lnTo>
                <a:lnTo>
                  <a:pt x="542" y="2190"/>
                </a:lnTo>
                <a:lnTo>
                  <a:pt x="553" y="2194"/>
                </a:lnTo>
                <a:lnTo>
                  <a:pt x="563" y="2196"/>
                </a:lnTo>
                <a:lnTo>
                  <a:pt x="572" y="2199"/>
                </a:lnTo>
                <a:lnTo>
                  <a:pt x="582" y="2205"/>
                </a:lnTo>
                <a:lnTo>
                  <a:pt x="593" y="2207"/>
                </a:lnTo>
                <a:lnTo>
                  <a:pt x="603" y="2213"/>
                </a:lnTo>
                <a:lnTo>
                  <a:pt x="612" y="2215"/>
                </a:lnTo>
                <a:lnTo>
                  <a:pt x="624" y="2220"/>
                </a:lnTo>
                <a:lnTo>
                  <a:pt x="635" y="2222"/>
                </a:lnTo>
                <a:lnTo>
                  <a:pt x="646" y="2228"/>
                </a:lnTo>
                <a:lnTo>
                  <a:pt x="658" y="2232"/>
                </a:lnTo>
                <a:lnTo>
                  <a:pt x="669" y="2234"/>
                </a:lnTo>
                <a:lnTo>
                  <a:pt x="683" y="2239"/>
                </a:lnTo>
                <a:lnTo>
                  <a:pt x="694" y="2243"/>
                </a:lnTo>
                <a:lnTo>
                  <a:pt x="707" y="2247"/>
                </a:lnTo>
                <a:lnTo>
                  <a:pt x="721" y="2251"/>
                </a:lnTo>
                <a:lnTo>
                  <a:pt x="732" y="2255"/>
                </a:lnTo>
                <a:lnTo>
                  <a:pt x="747" y="2258"/>
                </a:lnTo>
                <a:lnTo>
                  <a:pt x="759" y="2262"/>
                </a:lnTo>
                <a:lnTo>
                  <a:pt x="774" y="2264"/>
                </a:lnTo>
                <a:lnTo>
                  <a:pt x="787" y="2268"/>
                </a:lnTo>
                <a:lnTo>
                  <a:pt x="800" y="2272"/>
                </a:lnTo>
                <a:lnTo>
                  <a:pt x="814" y="2274"/>
                </a:lnTo>
                <a:lnTo>
                  <a:pt x="829" y="2277"/>
                </a:lnTo>
                <a:lnTo>
                  <a:pt x="844" y="2281"/>
                </a:lnTo>
                <a:lnTo>
                  <a:pt x="857" y="2283"/>
                </a:lnTo>
                <a:lnTo>
                  <a:pt x="873" y="2287"/>
                </a:lnTo>
                <a:lnTo>
                  <a:pt x="888" y="2287"/>
                </a:lnTo>
                <a:lnTo>
                  <a:pt x="903" y="2291"/>
                </a:lnTo>
                <a:lnTo>
                  <a:pt x="920" y="2294"/>
                </a:lnTo>
                <a:lnTo>
                  <a:pt x="934" y="2294"/>
                </a:lnTo>
                <a:lnTo>
                  <a:pt x="951" y="2296"/>
                </a:lnTo>
                <a:lnTo>
                  <a:pt x="968" y="2298"/>
                </a:lnTo>
                <a:lnTo>
                  <a:pt x="983" y="2300"/>
                </a:lnTo>
                <a:lnTo>
                  <a:pt x="1000" y="2300"/>
                </a:lnTo>
                <a:lnTo>
                  <a:pt x="1015" y="2302"/>
                </a:lnTo>
                <a:lnTo>
                  <a:pt x="1032" y="2302"/>
                </a:lnTo>
                <a:lnTo>
                  <a:pt x="1050" y="2304"/>
                </a:lnTo>
                <a:lnTo>
                  <a:pt x="1067" y="2304"/>
                </a:lnTo>
                <a:lnTo>
                  <a:pt x="1084" y="2304"/>
                </a:lnTo>
                <a:lnTo>
                  <a:pt x="1101" y="2304"/>
                </a:lnTo>
                <a:lnTo>
                  <a:pt x="1120" y="2304"/>
                </a:lnTo>
                <a:lnTo>
                  <a:pt x="1137" y="2302"/>
                </a:lnTo>
                <a:lnTo>
                  <a:pt x="1154" y="2300"/>
                </a:lnTo>
                <a:lnTo>
                  <a:pt x="1173" y="2300"/>
                </a:lnTo>
                <a:lnTo>
                  <a:pt x="1192" y="2300"/>
                </a:lnTo>
                <a:lnTo>
                  <a:pt x="1209" y="2296"/>
                </a:lnTo>
                <a:lnTo>
                  <a:pt x="1228" y="2294"/>
                </a:lnTo>
                <a:lnTo>
                  <a:pt x="1247" y="2293"/>
                </a:lnTo>
                <a:lnTo>
                  <a:pt x="1266" y="2291"/>
                </a:lnTo>
                <a:lnTo>
                  <a:pt x="1285" y="2287"/>
                </a:lnTo>
                <a:lnTo>
                  <a:pt x="1302" y="2281"/>
                </a:lnTo>
                <a:lnTo>
                  <a:pt x="1321" y="2279"/>
                </a:lnTo>
                <a:lnTo>
                  <a:pt x="1339" y="2275"/>
                </a:lnTo>
                <a:lnTo>
                  <a:pt x="1356" y="2270"/>
                </a:lnTo>
                <a:lnTo>
                  <a:pt x="1373" y="2266"/>
                </a:lnTo>
                <a:lnTo>
                  <a:pt x="1390" y="2262"/>
                </a:lnTo>
                <a:lnTo>
                  <a:pt x="1405" y="2256"/>
                </a:lnTo>
                <a:lnTo>
                  <a:pt x="1420" y="2253"/>
                </a:lnTo>
                <a:lnTo>
                  <a:pt x="1435" y="2249"/>
                </a:lnTo>
                <a:lnTo>
                  <a:pt x="1451" y="2243"/>
                </a:lnTo>
                <a:lnTo>
                  <a:pt x="1466" y="2237"/>
                </a:lnTo>
                <a:lnTo>
                  <a:pt x="1479" y="2234"/>
                </a:lnTo>
                <a:lnTo>
                  <a:pt x="1493" y="2228"/>
                </a:lnTo>
                <a:lnTo>
                  <a:pt x="1508" y="2222"/>
                </a:lnTo>
                <a:lnTo>
                  <a:pt x="1523" y="2218"/>
                </a:lnTo>
                <a:lnTo>
                  <a:pt x="1534" y="2213"/>
                </a:lnTo>
                <a:lnTo>
                  <a:pt x="1546" y="2207"/>
                </a:lnTo>
                <a:lnTo>
                  <a:pt x="1559" y="2199"/>
                </a:lnTo>
                <a:lnTo>
                  <a:pt x="1570" y="2196"/>
                </a:lnTo>
                <a:lnTo>
                  <a:pt x="1584" y="2190"/>
                </a:lnTo>
                <a:lnTo>
                  <a:pt x="1593" y="2184"/>
                </a:lnTo>
                <a:lnTo>
                  <a:pt x="1605" y="2177"/>
                </a:lnTo>
                <a:lnTo>
                  <a:pt x="1616" y="2173"/>
                </a:lnTo>
                <a:lnTo>
                  <a:pt x="1628" y="2167"/>
                </a:lnTo>
                <a:lnTo>
                  <a:pt x="1637" y="2160"/>
                </a:lnTo>
                <a:lnTo>
                  <a:pt x="1648" y="2154"/>
                </a:lnTo>
                <a:lnTo>
                  <a:pt x="1658" y="2150"/>
                </a:lnTo>
                <a:lnTo>
                  <a:pt x="1666" y="2144"/>
                </a:lnTo>
                <a:lnTo>
                  <a:pt x="1677" y="2139"/>
                </a:lnTo>
                <a:lnTo>
                  <a:pt x="1686" y="2133"/>
                </a:lnTo>
                <a:lnTo>
                  <a:pt x="1694" y="2127"/>
                </a:lnTo>
                <a:lnTo>
                  <a:pt x="1702" y="2122"/>
                </a:lnTo>
                <a:lnTo>
                  <a:pt x="1709" y="2116"/>
                </a:lnTo>
                <a:lnTo>
                  <a:pt x="1719" y="2110"/>
                </a:lnTo>
                <a:lnTo>
                  <a:pt x="1726" y="2106"/>
                </a:lnTo>
                <a:lnTo>
                  <a:pt x="1734" y="2102"/>
                </a:lnTo>
                <a:lnTo>
                  <a:pt x="1742" y="2097"/>
                </a:lnTo>
                <a:lnTo>
                  <a:pt x="1749" y="2091"/>
                </a:lnTo>
                <a:lnTo>
                  <a:pt x="1757" y="2087"/>
                </a:lnTo>
                <a:lnTo>
                  <a:pt x="1763" y="2083"/>
                </a:lnTo>
                <a:lnTo>
                  <a:pt x="1770" y="2080"/>
                </a:lnTo>
                <a:lnTo>
                  <a:pt x="1776" y="2074"/>
                </a:lnTo>
                <a:lnTo>
                  <a:pt x="1782" y="2072"/>
                </a:lnTo>
                <a:lnTo>
                  <a:pt x="1787" y="2066"/>
                </a:lnTo>
                <a:lnTo>
                  <a:pt x="1795" y="2064"/>
                </a:lnTo>
                <a:lnTo>
                  <a:pt x="1801" y="2061"/>
                </a:lnTo>
                <a:lnTo>
                  <a:pt x="1806" y="2059"/>
                </a:lnTo>
                <a:lnTo>
                  <a:pt x="1810" y="2055"/>
                </a:lnTo>
                <a:lnTo>
                  <a:pt x="1818" y="2051"/>
                </a:lnTo>
                <a:lnTo>
                  <a:pt x="1821" y="2049"/>
                </a:lnTo>
                <a:lnTo>
                  <a:pt x="1825" y="2047"/>
                </a:lnTo>
                <a:lnTo>
                  <a:pt x="1833" y="2045"/>
                </a:lnTo>
                <a:lnTo>
                  <a:pt x="1837" y="2044"/>
                </a:lnTo>
                <a:lnTo>
                  <a:pt x="1840" y="2044"/>
                </a:lnTo>
                <a:lnTo>
                  <a:pt x="1846" y="2044"/>
                </a:lnTo>
                <a:lnTo>
                  <a:pt x="1848" y="2042"/>
                </a:lnTo>
                <a:lnTo>
                  <a:pt x="1854" y="2042"/>
                </a:lnTo>
                <a:lnTo>
                  <a:pt x="1858" y="2042"/>
                </a:lnTo>
                <a:lnTo>
                  <a:pt x="1861" y="2042"/>
                </a:lnTo>
                <a:lnTo>
                  <a:pt x="1871" y="2044"/>
                </a:lnTo>
                <a:lnTo>
                  <a:pt x="1878" y="2045"/>
                </a:lnTo>
                <a:lnTo>
                  <a:pt x="1882" y="2047"/>
                </a:lnTo>
                <a:lnTo>
                  <a:pt x="1884" y="2049"/>
                </a:lnTo>
                <a:lnTo>
                  <a:pt x="1890" y="2051"/>
                </a:lnTo>
                <a:lnTo>
                  <a:pt x="1894" y="2053"/>
                </a:lnTo>
                <a:lnTo>
                  <a:pt x="1897" y="2055"/>
                </a:lnTo>
                <a:lnTo>
                  <a:pt x="1903" y="2055"/>
                </a:lnTo>
                <a:lnTo>
                  <a:pt x="1909" y="2059"/>
                </a:lnTo>
                <a:lnTo>
                  <a:pt x="1913" y="2061"/>
                </a:lnTo>
                <a:lnTo>
                  <a:pt x="1918" y="2063"/>
                </a:lnTo>
                <a:lnTo>
                  <a:pt x="1922" y="2064"/>
                </a:lnTo>
                <a:lnTo>
                  <a:pt x="1928" y="2066"/>
                </a:lnTo>
                <a:lnTo>
                  <a:pt x="1934" y="2066"/>
                </a:lnTo>
                <a:lnTo>
                  <a:pt x="1939" y="2068"/>
                </a:lnTo>
                <a:lnTo>
                  <a:pt x="1945" y="2070"/>
                </a:lnTo>
                <a:lnTo>
                  <a:pt x="1951" y="2072"/>
                </a:lnTo>
                <a:lnTo>
                  <a:pt x="1956" y="2074"/>
                </a:lnTo>
                <a:lnTo>
                  <a:pt x="1960" y="2074"/>
                </a:lnTo>
                <a:lnTo>
                  <a:pt x="1968" y="2076"/>
                </a:lnTo>
                <a:lnTo>
                  <a:pt x="1974" y="2078"/>
                </a:lnTo>
                <a:lnTo>
                  <a:pt x="1979" y="2080"/>
                </a:lnTo>
                <a:lnTo>
                  <a:pt x="1985" y="2080"/>
                </a:lnTo>
                <a:lnTo>
                  <a:pt x="1993" y="2080"/>
                </a:lnTo>
                <a:lnTo>
                  <a:pt x="1996" y="2082"/>
                </a:lnTo>
                <a:lnTo>
                  <a:pt x="2004" y="2083"/>
                </a:lnTo>
                <a:lnTo>
                  <a:pt x="2012" y="2083"/>
                </a:lnTo>
                <a:lnTo>
                  <a:pt x="2017" y="2085"/>
                </a:lnTo>
                <a:lnTo>
                  <a:pt x="2023" y="2085"/>
                </a:lnTo>
                <a:lnTo>
                  <a:pt x="2031" y="2085"/>
                </a:lnTo>
                <a:lnTo>
                  <a:pt x="2034" y="2085"/>
                </a:lnTo>
                <a:lnTo>
                  <a:pt x="2040" y="2085"/>
                </a:lnTo>
                <a:lnTo>
                  <a:pt x="2048" y="2087"/>
                </a:lnTo>
                <a:lnTo>
                  <a:pt x="2055" y="2087"/>
                </a:lnTo>
                <a:lnTo>
                  <a:pt x="2061" y="2087"/>
                </a:lnTo>
                <a:lnTo>
                  <a:pt x="2065" y="2087"/>
                </a:lnTo>
                <a:lnTo>
                  <a:pt x="2071" y="2087"/>
                </a:lnTo>
                <a:lnTo>
                  <a:pt x="2076" y="2087"/>
                </a:lnTo>
                <a:lnTo>
                  <a:pt x="2084" y="2085"/>
                </a:lnTo>
                <a:lnTo>
                  <a:pt x="2090" y="2085"/>
                </a:lnTo>
                <a:lnTo>
                  <a:pt x="2093" y="2085"/>
                </a:lnTo>
                <a:lnTo>
                  <a:pt x="2101" y="2085"/>
                </a:lnTo>
                <a:lnTo>
                  <a:pt x="2105" y="2085"/>
                </a:lnTo>
                <a:lnTo>
                  <a:pt x="2110" y="2083"/>
                </a:lnTo>
                <a:lnTo>
                  <a:pt x="2116" y="2082"/>
                </a:lnTo>
                <a:lnTo>
                  <a:pt x="2122" y="2082"/>
                </a:lnTo>
                <a:lnTo>
                  <a:pt x="2128" y="2080"/>
                </a:lnTo>
                <a:lnTo>
                  <a:pt x="2131" y="2080"/>
                </a:lnTo>
                <a:lnTo>
                  <a:pt x="2135" y="2078"/>
                </a:lnTo>
                <a:lnTo>
                  <a:pt x="2143" y="2076"/>
                </a:lnTo>
                <a:lnTo>
                  <a:pt x="2147" y="2072"/>
                </a:lnTo>
                <a:lnTo>
                  <a:pt x="2150" y="2070"/>
                </a:lnTo>
                <a:lnTo>
                  <a:pt x="2154" y="2066"/>
                </a:lnTo>
                <a:lnTo>
                  <a:pt x="2160" y="2066"/>
                </a:lnTo>
                <a:lnTo>
                  <a:pt x="2166" y="2061"/>
                </a:lnTo>
                <a:lnTo>
                  <a:pt x="2173" y="2053"/>
                </a:lnTo>
                <a:lnTo>
                  <a:pt x="2179" y="2044"/>
                </a:lnTo>
                <a:lnTo>
                  <a:pt x="2185" y="2036"/>
                </a:lnTo>
                <a:lnTo>
                  <a:pt x="2186" y="2032"/>
                </a:lnTo>
                <a:lnTo>
                  <a:pt x="2188" y="2028"/>
                </a:lnTo>
                <a:lnTo>
                  <a:pt x="2190" y="2023"/>
                </a:lnTo>
                <a:lnTo>
                  <a:pt x="2194" y="2019"/>
                </a:lnTo>
                <a:lnTo>
                  <a:pt x="2194" y="2013"/>
                </a:lnTo>
                <a:lnTo>
                  <a:pt x="2196" y="2006"/>
                </a:lnTo>
                <a:lnTo>
                  <a:pt x="2196" y="2000"/>
                </a:lnTo>
                <a:lnTo>
                  <a:pt x="2196" y="1996"/>
                </a:lnTo>
                <a:lnTo>
                  <a:pt x="2196" y="1992"/>
                </a:lnTo>
                <a:lnTo>
                  <a:pt x="2196" y="1987"/>
                </a:lnTo>
                <a:lnTo>
                  <a:pt x="2194" y="1979"/>
                </a:lnTo>
                <a:lnTo>
                  <a:pt x="2194" y="1975"/>
                </a:lnTo>
                <a:lnTo>
                  <a:pt x="2192" y="1969"/>
                </a:lnTo>
                <a:lnTo>
                  <a:pt x="2190" y="1964"/>
                </a:lnTo>
                <a:lnTo>
                  <a:pt x="2188" y="1958"/>
                </a:lnTo>
                <a:lnTo>
                  <a:pt x="2188" y="1954"/>
                </a:lnTo>
                <a:lnTo>
                  <a:pt x="2185" y="1950"/>
                </a:lnTo>
                <a:lnTo>
                  <a:pt x="2185" y="1943"/>
                </a:lnTo>
                <a:lnTo>
                  <a:pt x="2181" y="1939"/>
                </a:lnTo>
                <a:lnTo>
                  <a:pt x="2179" y="1933"/>
                </a:lnTo>
                <a:lnTo>
                  <a:pt x="2177" y="1928"/>
                </a:lnTo>
                <a:lnTo>
                  <a:pt x="2173" y="1924"/>
                </a:lnTo>
                <a:lnTo>
                  <a:pt x="2171" y="1918"/>
                </a:lnTo>
                <a:lnTo>
                  <a:pt x="2167" y="1912"/>
                </a:lnTo>
                <a:lnTo>
                  <a:pt x="2166" y="1907"/>
                </a:lnTo>
                <a:lnTo>
                  <a:pt x="2160" y="1903"/>
                </a:lnTo>
                <a:lnTo>
                  <a:pt x="2158" y="1895"/>
                </a:lnTo>
                <a:lnTo>
                  <a:pt x="2154" y="1891"/>
                </a:lnTo>
                <a:lnTo>
                  <a:pt x="2148" y="1888"/>
                </a:lnTo>
                <a:lnTo>
                  <a:pt x="2145" y="1882"/>
                </a:lnTo>
                <a:lnTo>
                  <a:pt x="2143" y="1878"/>
                </a:lnTo>
                <a:lnTo>
                  <a:pt x="2137" y="1872"/>
                </a:lnTo>
                <a:lnTo>
                  <a:pt x="2133" y="1867"/>
                </a:lnTo>
                <a:lnTo>
                  <a:pt x="2129" y="1863"/>
                </a:lnTo>
                <a:lnTo>
                  <a:pt x="2124" y="1859"/>
                </a:lnTo>
                <a:lnTo>
                  <a:pt x="2122" y="1853"/>
                </a:lnTo>
                <a:lnTo>
                  <a:pt x="2114" y="1848"/>
                </a:lnTo>
                <a:lnTo>
                  <a:pt x="2110" y="1844"/>
                </a:lnTo>
                <a:lnTo>
                  <a:pt x="2105" y="1838"/>
                </a:lnTo>
                <a:lnTo>
                  <a:pt x="2101" y="1834"/>
                </a:lnTo>
                <a:lnTo>
                  <a:pt x="2095" y="1829"/>
                </a:lnTo>
                <a:lnTo>
                  <a:pt x="2091" y="1825"/>
                </a:lnTo>
                <a:lnTo>
                  <a:pt x="2086" y="1821"/>
                </a:lnTo>
                <a:lnTo>
                  <a:pt x="2080" y="1815"/>
                </a:lnTo>
                <a:lnTo>
                  <a:pt x="2074" y="1812"/>
                </a:lnTo>
                <a:lnTo>
                  <a:pt x="2069" y="1808"/>
                </a:lnTo>
                <a:lnTo>
                  <a:pt x="2065" y="1802"/>
                </a:lnTo>
                <a:lnTo>
                  <a:pt x="2061" y="1798"/>
                </a:lnTo>
                <a:lnTo>
                  <a:pt x="2055" y="1793"/>
                </a:lnTo>
                <a:lnTo>
                  <a:pt x="2050" y="1789"/>
                </a:lnTo>
                <a:lnTo>
                  <a:pt x="2044" y="1785"/>
                </a:lnTo>
                <a:lnTo>
                  <a:pt x="2040" y="1781"/>
                </a:lnTo>
                <a:lnTo>
                  <a:pt x="2034" y="1777"/>
                </a:lnTo>
                <a:lnTo>
                  <a:pt x="2031" y="1774"/>
                </a:lnTo>
                <a:lnTo>
                  <a:pt x="2025" y="1770"/>
                </a:lnTo>
                <a:lnTo>
                  <a:pt x="2019" y="1766"/>
                </a:lnTo>
                <a:lnTo>
                  <a:pt x="2015" y="1760"/>
                </a:lnTo>
                <a:lnTo>
                  <a:pt x="2012" y="1757"/>
                </a:lnTo>
                <a:lnTo>
                  <a:pt x="2006" y="1755"/>
                </a:lnTo>
                <a:lnTo>
                  <a:pt x="2002" y="1751"/>
                </a:lnTo>
                <a:lnTo>
                  <a:pt x="1996" y="1747"/>
                </a:lnTo>
                <a:lnTo>
                  <a:pt x="1993" y="1743"/>
                </a:lnTo>
                <a:lnTo>
                  <a:pt x="1989" y="1739"/>
                </a:lnTo>
                <a:lnTo>
                  <a:pt x="1985" y="1736"/>
                </a:lnTo>
                <a:lnTo>
                  <a:pt x="1977" y="1730"/>
                </a:lnTo>
                <a:lnTo>
                  <a:pt x="1970" y="1724"/>
                </a:lnTo>
                <a:lnTo>
                  <a:pt x="1964" y="1717"/>
                </a:lnTo>
                <a:lnTo>
                  <a:pt x="1958" y="1709"/>
                </a:lnTo>
                <a:lnTo>
                  <a:pt x="1955" y="1705"/>
                </a:lnTo>
                <a:lnTo>
                  <a:pt x="1951" y="1701"/>
                </a:lnTo>
                <a:lnTo>
                  <a:pt x="1951" y="1698"/>
                </a:lnTo>
                <a:lnTo>
                  <a:pt x="1949" y="1692"/>
                </a:lnTo>
                <a:lnTo>
                  <a:pt x="1945" y="1688"/>
                </a:lnTo>
                <a:lnTo>
                  <a:pt x="1945" y="1682"/>
                </a:lnTo>
                <a:lnTo>
                  <a:pt x="1943" y="1679"/>
                </a:lnTo>
                <a:lnTo>
                  <a:pt x="1941" y="1675"/>
                </a:lnTo>
                <a:lnTo>
                  <a:pt x="1939" y="1669"/>
                </a:lnTo>
                <a:lnTo>
                  <a:pt x="1939" y="1663"/>
                </a:lnTo>
                <a:lnTo>
                  <a:pt x="1937" y="1658"/>
                </a:lnTo>
                <a:lnTo>
                  <a:pt x="1937" y="1652"/>
                </a:lnTo>
                <a:lnTo>
                  <a:pt x="1934" y="1646"/>
                </a:lnTo>
                <a:lnTo>
                  <a:pt x="1934" y="1641"/>
                </a:lnTo>
                <a:lnTo>
                  <a:pt x="1932" y="1633"/>
                </a:lnTo>
                <a:lnTo>
                  <a:pt x="1932" y="1629"/>
                </a:lnTo>
                <a:lnTo>
                  <a:pt x="1930" y="1622"/>
                </a:lnTo>
                <a:lnTo>
                  <a:pt x="1930" y="1614"/>
                </a:lnTo>
                <a:lnTo>
                  <a:pt x="1928" y="1608"/>
                </a:lnTo>
                <a:lnTo>
                  <a:pt x="1928" y="1603"/>
                </a:lnTo>
                <a:lnTo>
                  <a:pt x="1928" y="1595"/>
                </a:lnTo>
                <a:lnTo>
                  <a:pt x="1928" y="1587"/>
                </a:lnTo>
                <a:lnTo>
                  <a:pt x="1926" y="1582"/>
                </a:lnTo>
                <a:lnTo>
                  <a:pt x="1926" y="1574"/>
                </a:lnTo>
                <a:lnTo>
                  <a:pt x="1924" y="1566"/>
                </a:lnTo>
                <a:lnTo>
                  <a:pt x="1924" y="1559"/>
                </a:lnTo>
                <a:lnTo>
                  <a:pt x="1922" y="1551"/>
                </a:lnTo>
                <a:lnTo>
                  <a:pt x="1922" y="1544"/>
                </a:lnTo>
                <a:lnTo>
                  <a:pt x="1920" y="1534"/>
                </a:lnTo>
                <a:lnTo>
                  <a:pt x="1920" y="1528"/>
                </a:lnTo>
                <a:lnTo>
                  <a:pt x="1918" y="1519"/>
                </a:lnTo>
                <a:lnTo>
                  <a:pt x="1918" y="1511"/>
                </a:lnTo>
                <a:lnTo>
                  <a:pt x="1915" y="1502"/>
                </a:lnTo>
                <a:lnTo>
                  <a:pt x="1915" y="1492"/>
                </a:lnTo>
                <a:lnTo>
                  <a:pt x="1913" y="1485"/>
                </a:lnTo>
                <a:lnTo>
                  <a:pt x="1913" y="1477"/>
                </a:lnTo>
                <a:lnTo>
                  <a:pt x="1909" y="1468"/>
                </a:lnTo>
                <a:lnTo>
                  <a:pt x="1909" y="1456"/>
                </a:lnTo>
                <a:lnTo>
                  <a:pt x="1907" y="1447"/>
                </a:lnTo>
                <a:lnTo>
                  <a:pt x="1905" y="1439"/>
                </a:lnTo>
                <a:lnTo>
                  <a:pt x="1901" y="1428"/>
                </a:lnTo>
                <a:lnTo>
                  <a:pt x="1897" y="1418"/>
                </a:lnTo>
                <a:lnTo>
                  <a:pt x="1897" y="1411"/>
                </a:lnTo>
                <a:lnTo>
                  <a:pt x="1894" y="1399"/>
                </a:lnTo>
                <a:lnTo>
                  <a:pt x="1890" y="1388"/>
                </a:lnTo>
                <a:lnTo>
                  <a:pt x="1886" y="1380"/>
                </a:lnTo>
                <a:lnTo>
                  <a:pt x="1882" y="1367"/>
                </a:lnTo>
                <a:lnTo>
                  <a:pt x="1878" y="1357"/>
                </a:lnTo>
                <a:lnTo>
                  <a:pt x="1877" y="1346"/>
                </a:lnTo>
                <a:lnTo>
                  <a:pt x="1871" y="1336"/>
                </a:lnTo>
                <a:lnTo>
                  <a:pt x="1867" y="1325"/>
                </a:lnTo>
                <a:lnTo>
                  <a:pt x="1861" y="1314"/>
                </a:lnTo>
                <a:lnTo>
                  <a:pt x="1858" y="1302"/>
                </a:lnTo>
                <a:lnTo>
                  <a:pt x="1852" y="1293"/>
                </a:lnTo>
                <a:lnTo>
                  <a:pt x="1846" y="1281"/>
                </a:lnTo>
                <a:lnTo>
                  <a:pt x="1840" y="1270"/>
                </a:lnTo>
                <a:lnTo>
                  <a:pt x="1835" y="1258"/>
                </a:lnTo>
                <a:lnTo>
                  <a:pt x="1829" y="1247"/>
                </a:lnTo>
                <a:lnTo>
                  <a:pt x="1821" y="1234"/>
                </a:lnTo>
                <a:lnTo>
                  <a:pt x="1816" y="1222"/>
                </a:lnTo>
                <a:lnTo>
                  <a:pt x="1808" y="1209"/>
                </a:lnTo>
                <a:lnTo>
                  <a:pt x="1799" y="1198"/>
                </a:lnTo>
                <a:lnTo>
                  <a:pt x="1791" y="1186"/>
                </a:lnTo>
                <a:lnTo>
                  <a:pt x="1783" y="1175"/>
                </a:lnTo>
                <a:lnTo>
                  <a:pt x="1774" y="1163"/>
                </a:lnTo>
                <a:lnTo>
                  <a:pt x="1768" y="1154"/>
                </a:lnTo>
                <a:lnTo>
                  <a:pt x="1761" y="1142"/>
                </a:lnTo>
                <a:lnTo>
                  <a:pt x="1751" y="1131"/>
                </a:lnTo>
                <a:lnTo>
                  <a:pt x="1743" y="1122"/>
                </a:lnTo>
                <a:lnTo>
                  <a:pt x="1734" y="1110"/>
                </a:lnTo>
                <a:lnTo>
                  <a:pt x="1724" y="1099"/>
                </a:lnTo>
                <a:lnTo>
                  <a:pt x="1717" y="1089"/>
                </a:lnTo>
                <a:lnTo>
                  <a:pt x="1707" y="1080"/>
                </a:lnTo>
                <a:lnTo>
                  <a:pt x="1700" y="1068"/>
                </a:lnTo>
                <a:lnTo>
                  <a:pt x="1690" y="1061"/>
                </a:lnTo>
                <a:lnTo>
                  <a:pt x="1683" y="1051"/>
                </a:lnTo>
                <a:lnTo>
                  <a:pt x="1673" y="1042"/>
                </a:lnTo>
                <a:lnTo>
                  <a:pt x="1664" y="1032"/>
                </a:lnTo>
                <a:lnTo>
                  <a:pt x="1656" y="1023"/>
                </a:lnTo>
                <a:lnTo>
                  <a:pt x="1648" y="1015"/>
                </a:lnTo>
                <a:lnTo>
                  <a:pt x="1637" y="1006"/>
                </a:lnTo>
                <a:lnTo>
                  <a:pt x="1629" y="1000"/>
                </a:lnTo>
                <a:lnTo>
                  <a:pt x="1620" y="989"/>
                </a:lnTo>
                <a:lnTo>
                  <a:pt x="1612" y="983"/>
                </a:lnTo>
                <a:lnTo>
                  <a:pt x="1603" y="973"/>
                </a:lnTo>
                <a:lnTo>
                  <a:pt x="1593" y="966"/>
                </a:lnTo>
                <a:lnTo>
                  <a:pt x="1586" y="956"/>
                </a:lnTo>
                <a:lnTo>
                  <a:pt x="1576" y="950"/>
                </a:lnTo>
                <a:lnTo>
                  <a:pt x="1567" y="943"/>
                </a:lnTo>
                <a:lnTo>
                  <a:pt x="1559" y="935"/>
                </a:lnTo>
                <a:lnTo>
                  <a:pt x="1551" y="928"/>
                </a:lnTo>
                <a:lnTo>
                  <a:pt x="1544" y="922"/>
                </a:lnTo>
                <a:lnTo>
                  <a:pt x="1534" y="912"/>
                </a:lnTo>
                <a:lnTo>
                  <a:pt x="1527" y="907"/>
                </a:lnTo>
                <a:lnTo>
                  <a:pt x="1517" y="899"/>
                </a:lnTo>
                <a:lnTo>
                  <a:pt x="1512" y="892"/>
                </a:lnTo>
                <a:lnTo>
                  <a:pt x="1504" y="884"/>
                </a:lnTo>
                <a:lnTo>
                  <a:pt x="1494" y="878"/>
                </a:lnTo>
                <a:lnTo>
                  <a:pt x="1487" y="873"/>
                </a:lnTo>
                <a:lnTo>
                  <a:pt x="1479" y="865"/>
                </a:lnTo>
                <a:lnTo>
                  <a:pt x="1474" y="859"/>
                </a:lnTo>
                <a:lnTo>
                  <a:pt x="1466" y="852"/>
                </a:lnTo>
                <a:lnTo>
                  <a:pt x="1458" y="846"/>
                </a:lnTo>
                <a:lnTo>
                  <a:pt x="1453" y="840"/>
                </a:lnTo>
                <a:lnTo>
                  <a:pt x="1445" y="835"/>
                </a:lnTo>
                <a:lnTo>
                  <a:pt x="1439" y="829"/>
                </a:lnTo>
                <a:lnTo>
                  <a:pt x="1434" y="821"/>
                </a:lnTo>
                <a:lnTo>
                  <a:pt x="1428" y="817"/>
                </a:lnTo>
                <a:lnTo>
                  <a:pt x="1420" y="810"/>
                </a:lnTo>
                <a:lnTo>
                  <a:pt x="1415" y="804"/>
                </a:lnTo>
                <a:lnTo>
                  <a:pt x="1411" y="798"/>
                </a:lnTo>
                <a:lnTo>
                  <a:pt x="1405" y="793"/>
                </a:lnTo>
                <a:lnTo>
                  <a:pt x="1399" y="785"/>
                </a:lnTo>
                <a:lnTo>
                  <a:pt x="1396" y="781"/>
                </a:lnTo>
                <a:lnTo>
                  <a:pt x="1392" y="774"/>
                </a:lnTo>
                <a:lnTo>
                  <a:pt x="1388" y="770"/>
                </a:lnTo>
                <a:lnTo>
                  <a:pt x="1382" y="764"/>
                </a:lnTo>
                <a:lnTo>
                  <a:pt x="1380" y="758"/>
                </a:lnTo>
                <a:lnTo>
                  <a:pt x="1377" y="755"/>
                </a:lnTo>
                <a:lnTo>
                  <a:pt x="1375" y="749"/>
                </a:lnTo>
                <a:lnTo>
                  <a:pt x="1371" y="741"/>
                </a:lnTo>
                <a:lnTo>
                  <a:pt x="1369" y="738"/>
                </a:lnTo>
                <a:lnTo>
                  <a:pt x="1367" y="732"/>
                </a:lnTo>
                <a:lnTo>
                  <a:pt x="1367" y="726"/>
                </a:lnTo>
                <a:lnTo>
                  <a:pt x="1363" y="720"/>
                </a:lnTo>
                <a:lnTo>
                  <a:pt x="1363" y="715"/>
                </a:lnTo>
                <a:lnTo>
                  <a:pt x="1361" y="709"/>
                </a:lnTo>
                <a:lnTo>
                  <a:pt x="1361" y="701"/>
                </a:lnTo>
                <a:lnTo>
                  <a:pt x="1359" y="696"/>
                </a:lnTo>
                <a:lnTo>
                  <a:pt x="1358" y="692"/>
                </a:lnTo>
                <a:lnTo>
                  <a:pt x="1356" y="686"/>
                </a:lnTo>
                <a:lnTo>
                  <a:pt x="1356" y="681"/>
                </a:lnTo>
                <a:lnTo>
                  <a:pt x="1356" y="673"/>
                </a:lnTo>
                <a:lnTo>
                  <a:pt x="1356" y="667"/>
                </a:lnTo>
                <a:lnTo>
                  <a:pt x="1354" y="660"/>
                </a:lnTo>
                <a:lnTo>
                  <a:pt x="1354" y="654"/>
                </a:lnTo>
                <a:lnTo>
                  <a:pt x="1352" y="648"/>
                </a:lnTo>
                <a:lnTo>
                  <a:pt x="1352" y="643"/>
                </a:lnTo>
                <a:lnTo>
                  <a:pt x="1352" y="635"/>
                </a:lnTo>
                <a:lnTo>
                  <a:pt x="1352" y="629"/>
                </a:lnTo>
                <a:lnTo>
                  <a:pt x="1352" y="622"/>
                </a:lnTo>
                <a:lnTo>
                  <a:pt x="1352" y="616"/>
                </a:lnTo>
                <a:lnTo>
                  <a:pt x="1352" y="608"/>
                </a:lnTo>
                <a:lnTo>
                  <a:pt x="1352" y="603"/>
                </a:lnTo>
                <a:lnTo>
                  <a:pt x="1352" y="597"/>
                </a:lnTo>
                <a:lnTo>
                  <a:pt x="1352" y="589"/>
                </a:lnTo>
                <a:lnTo>
                  <a:pt x="1352" y="584"/>
                </a:lnTo>
                <a:lnTo>
                  <a:pt x="1354" y="578"/>
                </a:lnTo>
                <a:lnTo>
                  <a:pt x="1354" y="570"/>
                </a:lnTo>
                <a:lnTo>
                  <a:pt x="1356" y="565"/>
                </a:lnTo>
                <a:lnTo>
                  <a:pt x="1356" y="555"/>
                </a:lnTo>
                <a:lnTo>
                  <a:pt x="1356" y="549"/>
                </a:lnTo>
                <a:lnTo>
                  <a:pt x="1356" y="542"/>
                </a:lnTo>
                <a:lnTo>
                  <a:pt x="1358" y="536"/>
                </a:lnTo>
                <a:lnTo>
                  <a:pt x="1358" y="530"/>
                </a:lnTo>
                <a:lnTo>
                  <a:pt x="1359" y="525"/>
                </a:lnTo>
                <a:lnTo>
                  <a:pt x="1359" y="517"/>
                </a:lnTo>
                <a:lnTo>
                  <a:pt x="1361" y="509"/>
                </a:lnTo>
                <a:lnTo>
                  <a:pt x="1361" y="504"/>
                </a:lnTo>
                <a:lnTo>
                  <a:pt x="1363" y="498"/>
                </a:lnTo>
                <a:lnTo>
                  <a:pt x="1363" y="490"/>
                </a:lnTo>
                <a:lnTo>
                  <a:pt x="1365" y="483"/>
                </a:lnTo>
                <a:lnTo>
                  <a:pt x="1365" y="477"/>
                </a:lnTo>
                <a:lnTo>
                  <a:pt x="1369" y="471"/>
                </a:lnTo>
                <a:lnTo>
                  <a:pt x="1369" y="464"/>
                </a:lnTo>
                <a:lnTo>
                  <a:pt x="1369" y="458"/>
                </a:lnTo>
                <a:lnTo>
                  <a:pt x="1371" y="452"/>
                </a:lnTo>
                <a:lnTo>
                  <a:pt x="1373" y="445"/>
                </a:lnTo>
                <a:lnTo>
                  <a:pt x="1375" y="437"/>
                </a:lnTo>
                <a:lnTo>
                  <a:pt x="1377" y="432"/>
                </a:lnTo>
                <a:lnTo>
                  <a:pt x="1378" y="426"/>
                </a:lnTo>
                <a:lnTo>
                  <a:pt x="1380" y="420"/>
                </a:lnTo>
                <a:lnTo>
                  <a:pt x="1382" y="413"/>
                </a:lnTo>
                <a:lnTo>
                  <a:pt x="1382" y="407"/>
                </a:lnTo>
                <a:lnTo>
                  <a:pt x="1384" y="401"/>
                </a:lnTo>
                <a:lnTo>
                  <a:pt x="1388" y="395"/>
                </a:lnTo>
                <a:lnTo>
                  <a:pt x="1390" y="390"/>
                </a:lnTo>
                <a:lnTo>
                  <a:pt x="1394" y="386"/>
                </a:lnTo>
                <a:lnTo>
                  <a:pt x="1394" y="380"/>
                </a:lnTo>
                <a:lnTo>
                  <a:pt x="1397" y="374"/>
                </a:lnTo>
                <a:lnTo>
                  <a:pt x="1399" y="369"/>
                </a:lnTo>
                <a:lnTo>
                  <a:pt x="1401" y="363"/>
                </a:lnTo>
                <a:lnTo>
                  <a:pt x="1403" y="357"/>
                </a:lnTo>
                <a:lnTo>
                  <a:pt x="1405" y="352"/>
                </a:lnTo>
                <a:lnTo>
                  <a:pt x="1407" y="348"/>
                </a:lnTo>
                <a:lnTo>
                  <a:pt x="1411" y="344"/>
                </a:lnTo>
                <a:lnTo>
                  <a:pt x="1413" y="338"/>
                </a:lnTo>
                <a:lnTo>
                  <a:pt x="1415" y="333"/>
                </a:lnTo>
                <a:lnTo>
                  <a:pt x="1418" y="329"/>
                </a:lnTo>
                <a:lnTo>
                  <a:pt x="1420" y="325"/>
                </a:lnTo>
                <a:lnTo>
                  <a:pt x="1422" y="319"/>
                </a:lnTo>
                <a:lnTo>
                  <a:pt x="1426" y="316"/>
                </a:lnTo>
                <a:lnTo>
                  <a:pt x="1432" y="306"/>
                </a:lnTo>
                <a:lnTo>
                  <a:pt x="1437" y="298"/>
                </a:lnTo>
                <a:lnTo>
                  <a:pt x="1443" y="291"/>
                </a:lnTo>
                <a:lnTo>
                  <a:pt x="1449" y="285"/>
                </a:lnTo>
                <a:lnTo>
                  <a:pt x="1454" y="278"/>
                </a:lnTo>
                <a:lnTo>
                  <a:pt x="1462" y="274"/>
                </a:lnTo>
                <a:lnTo>
                  <a:pt x="1468" y="266"/>
                </a:lnTo>
                <a:lnTo>
                  <a:pt x="1474" y="259"/>
                </a:lnTo>
                <a:lnTo>
                  <a:pt x="1479" y="255"/>
                </a:lnTo>
                <a:lnTo>
                  <a:pt x="1487" y="251"/>
                </a:lnTo>
                <a:lnTo>
                  <a:pt x="1493" y="245"/>
                </a:lnTo>
                <a:lnTo>
                  <a:pt x="1498" y="240"/>
                </a:lnTo>
                <a:lnTo>
                  <a:pt x="1504" y="234"/>
                </a:lnTo>
                <a:lnTo>
                  <a:pt x="1510" y="228"/>
                </a:lnTo>
                <a:lnTo>
                  <a:pt x="1515" y="222"/>
                </a:lnTo>
                <a:lnTo>
                  <a:pt x="1519" y="219"/>
                </a:lnTo>
                <a:lnTo>
                  <a:pt x="1523" y="213"/>
                </a:lnTo>
                <a:lnTo>
                  <a:pt x="1527" y="209"/>
                </a:lnTo>
                <a:lnTo>
                  <a:pt x="1529" y="203"/>
                </a:lnTo>
                <a:lnTo>
                  <a:pt x="1534" y="198"/>
                </a:lnTo>
                <a:lnTo>
                  <a:pt x="1538" y="192"/>
                </a:lnTo>
                <a:lnTo>
                  <a:pt x="1540" y="186"/>
                </a:lnTo>
                <a:lnTo>
                  <a:pt x="1540" y="179"/>
                </a:lnTo>
                <a:lnTo>
                  <a:pt x="1540" y="173"/>
                </a:lnTo>
                <a:lnTo>
                  <a:pt x="1540" y="167"/>
                </a:lnTo>
                <a:lnTo>
                  <a:pt x="1540" y="162"/>
                </a:lnTo>
                <a:lnTo>
                  <a:pt x="1540" y="154"/>
                </a:lnTo>
                <a:lnTo>
                  <a:pt x="1538" y="148"/>
                </a:lnTo>
                <a:lnTo>
                  <a:pt x="1534" y="141"/>
                </a:lnTo>
                <a:lnTo>
                  <a:pt x="1531" y="133"/>
                </a:lnTo>
                <a:lnTo>
                  <a:pt x="1529" y="129"/>
                </a:lnTo>
                <a:lnTo>
                  <a:pt x="1527" y="124"/>
                </a:lnTo>
                <a:lnTo>
                  <a:pt x="1523" y="118"/>
                </a:lnTo>
                <a:lnTo>
                  <a:pt x="1523" y="114"/>
                </a:lnTo>
                <a:lnTo>
                  <a:pt x="1515" y="106"/>
                </a:lnTo>
                <a:lnTo>
                  <a:pt x="1510" y="99"/>
                </a:lnTo>
                <a:lnTo>
                  <a:pt x="1504" y="93"/>
                </a:lnTo>
                <a:lnTo>
                  <a:pt x="1502" y="91"/>
                </a:lnTo>
                <a:lnTo>
                  <a:pt x="1496" y="86"/>
                </a:lnTo>
                <a:lnTo>
                  <a:pt x="1493" y="82"/>
                </a:lnTo>
                <a:lnTo>
                  <a:pt x="1487" y="78"/>
                </a:lnTo>
                <a:lnTo>
                  <a:pt x="1483" y="76"/>
                </a:lnTo>
                <a:lnTo>
                  <a:pt x="1479" y="70"/>
                </a:lnTo>
                <a:lnTo>
                  <a:pt x="1474" y="68"/>
                </a:lnTo>
                <a:lnTo>
                  <a:pt x="1470" y="63"/>
                </a:lnTo>
                <a:lnTo>
                  <a:pt x="1464" y="61"/>
                </a:lnTo>
                <a:lnTo>
                  <a:pt x="1456" y="57"/>
                </a:lnTo>
                <a:lnTo>
                  <a:pt x="1453" y="55"/>
                </a:lnTo>
                <a:lnTo>
                  <a:pt x="1447" y="49"/>
                </a:lnTo>
                <a:lnTo>
                  <a:pt x="1441" y="46"/>
                </a:lnTo>
                <a:lnTo>
                  <a:pt x="1435" y="44"/>
                </a:lnTo>
                <a:lnTo>
                  <a:pt x="1430" y="40"/>
                </a:lnTo>
                <a:lnTo>
                  <a:pt x="1424" y="38"/>
                </a:lnTo>
                <a:lnTo>
                  <a:pt x="1416" y="34"/>
                </a:lnTo>
                <a:lnTo>
                  <a:pt x="1411" y="32"/>
                </a:lnTo>
                <a:lnTo>
                  <a:pt x="1405" y="29"/>
                </a:lnTo>
                <a:lnTo>
                  <a:pt x="1399" y="25"/>
                </a:lnTo>
                <a:lnTo>
                  <a:pt x="1394" y="25"/>
                </a:lnTo>
                <a:lnTo>
                  <a:pt x="1386" y="21"/>
                </a:lnTo>
                <a:lnTo>
                  <a:pt x="1380" y="19"/>
                </a:lnTo>
                <a:lnTo>
                  <a:pt x="1373" y="19"/>
                </a:lnTo>
                <a:lnTo>
                  <a:pt x="1367" y="15"/>
                </a:lnTo>
                <a:lnTo>
                  <a:pt x="1359" y="13"/>
                </a:lnTo>
                <a:lnTo>
                  <a:pt x="1354" y="11"/>
                </a:lnTo>
                <a:lnTo>
                  <a:pt x="1346" y="8"/>
                </a:lnTo>
                <a:lnTo>
                  <a:pt x="1339" y="8"/>
                </a:lnTo>
                <a:lnTo>
                  <a:pt x="1333" y="6"/>
                </a:lnTo>
                <a:lnTo>
                  <a:pt x="1325" y="4"/>
                </a:lnTo>
                <a:lnTo>
                  <a:pt x="1320" y="2"/>
                </a:lnTo>
                <a:lnTo>
                  <a:pt x="1312" y="2"/>
                </a:lnTo>
                <a:lnTo>
                  <a:pt x="1304" y="2"/>
                </a:lnTo>
                <a:lnTo>
                  <a:pt x="1299" y="2"/>
                </a:lnTo>
                <a:lnTo>
                  <a:pt x="1291" y="0"/>
                </a:lnTo>
                <a:lnTo>
                  <a:pt x="1285" y="0"/>
                </a:lnTo>
                <a:lnTo>
                  <a:pt x="1278" y="0"/>
                </a:lnTo>
                <a:lnTo>
                  <a:pt x="1272" y="2"/>
                </a:lnTo>
                <a:lnTo>
                  <a:pt x="1264" y="2"/>
                </a:lnTo>
                <a:lnTo>
                  <a:pt x="1259" y="2"/>
                </a:lnTo>
                <a:lnTo>
                  <a:pt x="1253" y="2"/>
                </a:lnTo>
                <a:lnTo>
                  <a:pt x="1245" y="2"/>
                </a:lnTo>
                <a:lnTo>
                  <a:pt x="1238" y="2"/>
                </a:lnTo>
                <a:lnTo>
                  <a:pt x="1232" y="4"/>
                </a:lnTo>
                <a:lnTo>
                  <a:pt x="1226" y="6"/>
                </a:lnTo>
                <a:lnTo>
                  <a:pt x="1223" y="8"/>
                </a:lnTo>
                <a:lnTo>
                  <a:pt x="1215" y="10"/>
                </a:lnTo>
                <a:lnTo>
                  <a:pt x="1209" y="11"/>
                </a:lnTo>
                <a:lnTo>
                  <a:pt x="1202" y="13"/>
                </a:lnTo>
                <a:lnTo>
                  <a:pt x="1196" y="17"/>
                </a:lnTo>
                <a:lnTo>
                  <a:pt x="1192" y="19"/>
                </a:lnTo>
                <a:lnTo>
                  <a:pt x="1185" y="23"/>
                </a:lnTo>
                <a:lnTo>
                  <a:pt x="1181" y="25"/>
                </a:lnTo>
                <a:lnTo>
                  <a:pt x="1177" y="29"/>
                </a:lnTo>
                <a:lnTo>
                  <a:pt x="1171" y="32"/>
                </a:lnTo>
                <a:lnTo>
                  <a:pt x="1164" y="36"/>
                </a:lnTo>
                <a:lnTo>
                  <a:pt x="1160" y="38"/>
                </a:lnTo>
                <a:lnTo>
                  <a:pt x="1154" y="42"/>
                </a:lnTo>
                <a:lnTo>
                  <a:pt x="1148" y="46"/>
                </a:lnTo>
                <a:lnTo>
                  <a:pt x="1145" y="49"/>
                </a:lnTo>
                <a:lnTo>
                  <a:pt x="1141" y="53"/>
                </a:lnTo>
                <a:lnTo>
                  <a:pt x="1135" y="57"/>
                </a:lnTo>
                <a:lnTo>
                  <a:pt x="1131" y="61"/>
                </a:lnTo>
                <a:lnTo>
                  <a:pt x="1126" y="63"/>
                </a:lnTo>
                <a:lnTo>
                  <a:pt x="1122" y="67"/>
                </a:lnTo>
                <a:lnTo>
                  <a:pt x="1118" y="70"/>
                </a:lnTo>
                <a:lnTo>
                  <a:pt x="1110" y="78"/>
                </a:lnTo>
                <a:lnTo>
                  <a:pt x="1101" y="84"/>
                </a:lnTo>
                <a:lnTo>
                  <a:pt x="1093" y="91"/>
                </a:lnTo>
                <a:lnTo>
                  <a:pt x="1084" y="97"/>
                </a:lnTo>
                <a:lnTo>
                  <a:pt x="1076" y="105"/>
                </a:lnTo>
                <a:lnTo>
                  <a:pt x="1069" y="110"/>
                </a:lnTo>
                <a:lnTo>
                  <a:pt x="1061" y="116"/>
                </a:lnTo>
                <a:lnTo>
                  <a:pt x="1053" y="124"/>
                </a:lnTo>
                <a:lnTo>
                  <a:pt x="1046" y="127"/>
                </a:lnTo>
                <a:lnTo>
                  <a:pt x="1038" y="133"/>
                </a:lnTo>
                <a:lnTo>
                  <a:pt x="1031" y="137"/>
                </a:lnTo>
                <a:lnTo>
                  <a:pt x="1021" y="143"/>
                </a:lnTo>
                <a:lnTo>
                  <a:pt x="1013" y="146"/>
                </a:lnTo>
                <a:lnTo>
                  <a:pt x="1008" y="150"/>
                </a:lnTo>
                <a:lnTo>
                  <a:pt x="998" y="154"/>
                </a:lnTo>
                <a:lnTo>
                  <a:pt x="991" y="156"/>
                </a:lnTo>
                <a:lnTo>
                  <a:pt x="985" y="156"/>
                </a:lnTo>
                <a:lnTo>
                  <a:pt x="981" y="160"/>
                </a:lnTo>
                <a:lnTo>
                  <a:pt x="977" y="162"/>
                </a:lnTo>
                <a:lnTo>
                  <a:pt x="972" y="163"/>
                </a:lnTo>
                <a:lnTo>
                  <a:pt x="968" y="163"/>
                </a:lnTo>
                <a:lnTo>
                  <a:pt x="964" y="163"/>
                </a:lnTo>
                <a:lnTo>
                  <a:pt x="958" y="165"/>
                </a:lnTo>
                <a:lnTo>
                  <a:pt x="954" y="165"/>
                </a:lnTo>
                <a:lnTo>
                  <a:pt x="947" y="165"/>
                </a:lnTo>
                <a:lnTo>
                  <a:pt x="943" y="165"/>
                </a:lnTo>
                <a:lnTo>
                  <a:pt x="939" y="165"/>
                </a:lnTo>
                <a:lnTo>
                  <a:pt x="934" y="165"/>
                </a:lnTo>
                <a:lnTo>
                  <a:pt x="928" y="165"/>
                </a:lnTo>
                <a:lnTo>
                  <a:pt x="922" y="165"/>
                </a:lnTo>
                <a:lnTo>
                  <a:pt x="916" y="165"/>
                </a:lnTo>
                <a:lnTo>
                  <a:pt x="911" y="165"/>
                </a:lnTo>
                <a:lnTo>
                  <a:pt x="905" y="163"/>
                </a:lnTo>
                <a:lnTo>
                  <a:pt x="899" y="163"/>
                </a:lnTo>
                <a:lnTo>
                  <a:pt x="896" y="162"/>
                </a:lnTo>
                <a:lnTo>
                  <a:pt x="890" y="162"/>
                </a:lnTo>
                <a:lnTo>
                  <a:pt x="882" y="160"/>
                </a:lnTo>
                <a:lnTo>
                  <a:pt x="878" y="156"/>
                </a:lnTo>
                <a:lnTo>
                  <a:pt x="871" y="156"/>
                </a:lnTo>
                <a:lnTo>
                  <a:pt x="865" y="154"/>
                </a:lnTo>
                <a:lnTo>
                  <a:pt x="859" y="152"/>
                </a:lnTo>
                <a:lnTo>
                  <a:pt x="854" y="150"/>
                </a:lnTo>
                <a:lnTo>
                  <a:pt x="848" y="148"/>
                </a:lnTo>
                <a:lnTo>
                  <a:pt x="842" y="148"/>
                </a:lnTo>
                <a:lnTo>
                  <a:pt x="837" y="146"/>
                </a:lnTo>
                <a:lnTo>
                  <a:pt x="831" y="144"/>
                </a:lnTo>
                <a:lnTo>
                  <a:pt x="825" y="143"/>
                </a:lnTo>
                <a:lnTo>
                  <a:pt x="821" y="143"/>
                </a:lnTo>
                <a:lnTo>
                  <a:pt x="816" y="141"/>
                </a:lnTo>
                <a:lnTo>
                  <a:pt x="810" y="137"/>
                </a:lnTo>
                <a:lnTo>
                  <a:pt x="804" y="135"/>
                </a:lnTo>
                <a:lnTo>
                  <a:pt x="800" y="135"/>
                </a:lnTo>
                <a:lnTo>
                  <a:pt x="795" y="133"/>
                </a:lnTo>
                <a:lnTo>
                  <a:pt x="789" y="131"/>
                </a:lnTo>
                <a:lnTo>
                  <a:pt x="785" y="129"/>
                </a:lnTo>
                <a:lnTo>
                  <a:pt x="780" y="129"/>
                </a:lnTo>
                <a:lnTo>
                  <a:pt x="776" y="127"/>
                </a:lnTo>
                <a:lnTo>
                  <a:pt x="772" y="125"/>
                </a:lnTo>
                <a:lnTo>
                  <a:pt x="766" y="124"/>
                </a:lnTo>
                <a:lnTo>
                  <a:pt x="762" y="124"/>
                </a:lnTo>
                <a:lnTo>
                  <a:pt x="757" y="124"/>
                </a:lnTo>
                <a:lnTo>
                  <a:pt x="753" y="120"/>
                </a:lnTo>
                <a:lnTo>
                  <a:pt x="749" y="118"/>
                </a:lnTo>
                <a:lnTo>
                  <a:pt x="743" y="118"/>
                </a:lnTo>
                <a:lnTo>
                  <a:pt x="738" y="116"/>
                </a:lnTo>
                <a:lnTo>
                  <a:pt x="728" y="116"/>
                </a:lnTo>
                <a:lnTo>
                  <a:pt x="721" y="112"/>
                </a:lnTo>
                <a:lnTo>
                  <a:pt x="713" y="112"/>
                </a:lnTo>
                <a:lnTo>
                  <a:pt x="705" y="112"/>
                </a:lnTo>
                <a:lnTo>
                  <a:pt x="698" y="112"/>
                </a:lnTo>
                <a:lnTo>
                  <a:pt x="690" y="112"/>
                </a:lnTo>
                <a:lnTo>
                  <a:pt x="683" y="114"/>
                </a:lnTo>
                <a:lnTo>
                  <a:pt x="677" y="116"/>
                </a:lnTo>
                <a:lnTo>
                  <a:pt x="669" y="118"/>
                </a:lnTo>
                <a:lnTo>
                  <a:pt x="664" y="120"/>
                </a:lnTo>
                <a:lnTo>
                  <a:pt x="658" y="125"/>
                </a:lnTo>
                <a:lnTo>
                  <a:pt x="650" y="129"/>
                </a:lnTo>
                <a:lnTo>
                  <a:pt x="646" y="135"/>
                </a:lnTo>
                <a:lnTo>
                  <a:pt x="639" y="141"/>
                </a:lnTo>
                <a:lnTo>
                  <a:pt x="635" y="146"/>
                </a:lnTo>
                <a:lnTo>
                  <a:pt x="631" y="150"/>
                </a:lnTo>
                <a:lnTo>
                  <a:pt x="629" y="154"/>
                </a:lnTo>
                <a:lnTo>
                  <a:pt x="627" y="160"/>
                </a:lnTo>
                <a:lnTo>
                  <a:pt x="626" y="165"/>
                </a:lnTo>
                <a:lnTo>
                  <a:pt x="622" y="167"/>
                </a:lnTo>
                <a:lnTo>
                  <a:pt x="618" y="173"/>
                </a:lnTo>
                <a:lnTo>
                  <a:pt x="616" y="177"/>
                </a:lnTo>
                <a:lnTo>
                  <a:pt x="612" y="181"/>
                </a:lnTo>
                <a:lnTo>
                  <a:pt x="608" y="186"/>
                </a:lnTo>
                <a:lnTo>
                  <a:pt x="607" y="190"/>
                </a:lnTo>
                <a:lnTo>
                  <a:pt x="603" y="194"/>
                </a:lnTo>
                <a:lnTo>
                  <a:pt x="601" y="200"/>
                </a:lnTo>
                <a:lnTo>
                  <a:pt x="597" y="205"/>
                </a:lnTo>
                <a:lnTo>
                  <a:pt x="595" y="209"/>
                </a:lnTo>
                <a:lnTo>
                  <a:pt x="591" y="215"/>
                </a:lnTo>
                <a:lnTo>
                  <a:pt x="589" y="219"/>
                </a:lnTo>
                <a:lnTo>
                  <a:pt x="586" y="222"/>
                </a:lnTo>
                <a:lnTo>
                  <a:pt x="582" y="228"/>
                </a:lnTo>
                <a:lnTo>
                  <a:pt x="580" y="234"/>
                </a:lnTo>
                <a:lnTo>
                  <a:pt x="578" y="238"/>
                </a:lnTo>
                <a:lnTo>
                  <a:pt x="574" y="241"/>
                </a:lnTo>
                <a:lnTo>
                  <a:pt x="572" y="245"/>
                </a:lnTo>
                <a:lnTo>
                  <a:pt x="568" y="251"/>
                </a:lnTo>
                <a:lnTo>
                  <a:pt x="567" y="255"/>
                </a:lnTo>
                <a:lnTo>
                  <a:pt x="563" y="259"/>
                </a:lnTo>
                <a:lnTo>
                  <a:pt x="559" y="264"/>
                </a:lnTo>
                <a:lnTo>
                  <a:pt x="557" y="270"/>
                </a:lnTo>
                <a:lnTo>
                  <a:pt x="555" y="276"/>
                </a:lnTo>
                <a:lnTo>
                  <a:pt x="553" y="278"/>
                </a:lnTo>
                <a:lnTo>
                  <a:pt x="549" y="283"/>
                </a:lnTo>
                <a:lnTo>
                  <a:pt x="548" y="287"/>
                </a:lnTo>
                <a:lnTo>
                  <a:pt x="544" y="291"/>
                </a:lnTo>
                <a:lnTo>
                  <a:pt x="542" y="297"/>
                </a:lnTo>
                <a:lnTo>
                  <a:pt x="540" y="300"/>
                </a:lnTo>
                <a:lnTo>
                  <a:pt x="538" y="306"/>
                </a:lnTo>
                <a:lnTo>
                  <a:pt x="536" y="310"/>
                </a:lnTo>
                <a:lnTo>
                  <a:pt x="532" y="319"/>
                </a:lnTo>
                <a:lnTo>
                  <a:pt x="529" y="327"/>
                </a:lnTo>
                <a:lnTo>
                  <a:pt x="527" y="333"/>
                </a:lnTo>
                <a:lnTo>
                  <a:pt x="525" y="344"/>
                </a:lnTo>
                <a:lnTo>
                  <a:pt x="523" y="350"/>
                </a:lnTo>
                <a:lnTo>
                  <a:pt x="521" y="357"/>
                </a:lnTo>
                <a:lnTo>
                  <a:pt x="521" y="363"/>
                </a:lnTo>
                <a:lnTo>
                  <a:pt x="521" y="369"/>
                </a:lnTo>
                <a:lnTo>
                  <a:pt x="521" y="374"/>
                </a:lnTo>
                <a:lnTo>
                  <a:pt x="523" y="382"/>
                </a:lnTo>
                <a:lnTo>
                  <a:pt x="525" y="386"/>
                </a:lnTo>
                <a:lnTo>
                  <a:pt x="529" y="394"/>
                </a:lnTo>
                <a:lnTo>
                  <a:pt x="532" y="395"/>
                </a:lnTo>
                <a:lnTo>
                  <a:pt x="536" y="401"/>
                </a:lnTo>
                <a:lnTo>
                  <a:pt x="542" y="405"/>
                </a:lnTo>
                <a:lnTo>
                  <a:pt x="551" y="409"/>
                </a:lnTo>
                <a:lnTo>
                  <a:pt x="559" y="411"/>
                </a:lnTo>
                <a:lnTo>
                  <a:pt x="567" y="416"/>
                </a:lnTo>
                <a:lnTo>
                  <a:pt x="570" y="416"/>
                </a:lnTo>
                <a:lnTo>
                  <a:pt x="574" y="418"/>
                </a:lnTo>
                <a:lnTo>
                  <a:pt x="580" y="420"/>
                </a:lnTo>
                <a:lnTo>
                  <a:pt x="584" y="424"/>
                </a:lnTo>
                <a:lnTo>
                  <a:pt x="589" y="424"/>
                </a:lnTo>
                <a:lnTo>
                  <a:pt x="593" y="428"/>
                </a:lnTo>
                <a:lnTo>
                  <a:pt x="597" y="430"/>
                </a:lnTo>
                <a:lnTo>
                  <a:pt x="603" y="432"/>
                </a:lnTo>
                <a:lnTo>
                  <a:pt x="608" y="433"/>
                </a:lnTo>
                <a:lnTo>
                  <a:pt x="614" y="437"/>
                </a:lnTo>
                <a:lnTo>
                  <a:pt x="618" y="439"/>
                </a:lnTo>
                <a:lnTo>
                  <a:pt x="626" y="443"/>
                </a:lnTo>
                <a:lnTo>
                  <a:pt x="629" y="445"/>
                </a:lnTo>
                <a:lnTo>
                  <a:pt x="635" y="447"/>
                </a:lnTo>
                <a:lnTo>
                  <a:pt x="641" y="451"/>
                </a:lnTo>
                <a:lnTo>
                  <a:pt x="646" y="454"/>
                </a:lnTo>
                <a:lnTo>
                  <a:pt x="652" y="454"/>
                </a:lnTo>
                <a:lnTo>
                  <a:pt x="658" y="458"/>
                </a:lnTo>
                <a:lnTo>
                  <a:pt x="664" y="460"/>
                </a:lnTo>
                <a:lnTo>
                  <a:pt x="669" y="466"/>
                </a:lnTo>
                <a:lnTo>
                  <a:pt x="675" y="468"/>
                </a:lnTo>
                <a:lnTo>
                  <a:pt x="683" y="471"/>
                </a:lnTo>
                <a:lnTo>
                  <a:pt x="686" y="473"/>
                </a:lnTo>
                <a:lnTo>
                  <a:pt x="692" y="477"/>
                </a:lnTo>
                <a:lnTo>
                  <a:pt x="700" y="479"/>
                </a:lnTo>
                <a:lnTo>
                  <a:pt x="705" y="483"/>
                </a:lnTo>
                <a:lnTo>
                  <a:pt x="711" y="487"/>
                </a:lnTo>
                <a:lnTo>
                  <a:pt x="717" y="490"/>
                </a:lnTo>
                <a:lnTo>
                  <a:pt x="721" y="494"/>
                </a:lnTo>
                <a:lnTo>
                  <a:pt x="726" y="498"/>
                </a:lnTo>
                <a:lnTo>
                  <a:pt x="732" y="500"/>
                </a:lnTo>
                <a:lnTo>
                  <a:pt x="738" y="504"/>
                </a:lnTo>
                <a:lnTo>
                  <a:pt x="743" y="506"/>
                </a:lnTo>
                <a:lnTo>
                  <a:pt x="749" y="509"/>
                </a:lnTo>
                <a:lnTo>
                  <a:pt x="755" y="513"/>
                </a:lnTo>
                <a:lnTo>
                  <a:pt x="761" y="517"/>
                </a:lnTo>
                <a:lnTo>
                  <a:pt x="764" y="519"/>
                </a:lnTo>
                <a:lnTo>
                  <a:pt x="772" y="525"/>
                </a:lnTo>
                <a:lnTo>
                  <a:pt x="776" y="527"/>
                </a:lnTo>
                <a:lnTo>
                  <a:pt x="780" y="532"/>
                </a:lnTo>
                <a:lnTo>
                  <a:pt x="785" y="534"/>
                </a:lnTo>
                <a:lnTo>
                  <a:pt x="789" y="538"/>
                </a:lnTo>
                <a:lnTo>
                  <a:pt x="795" y="540"/>
                </a:lnTo>
                <a:lnTo>
                  <a:pt x="800" y="546"/>
                </a:lnTo>
                <a:lnTo>
                  <a:pt x="808" y="551"/>
                </a:lnTo>
                <a:lnTo>
                  <a:pt x="816" y="557"/>
                </a:lnTo>
                <a:lnTo>
                  <a:pt x="823" y="565"/>
                </a:lnTo>
                <a:lnTo>
                  <a:pt x="829" y="570"/>
                </a:lnTo>
                <a:lnTo>
                  <a:pt x="833" y="578"/>
                </a:lnTo>
                <a:lnTo>
                  <a:pt x="838" y="584"/>
                </a:lnTo>
                <a:lnTo>
                  <a:pt x="844" y="589"/>
                </a:lnTo>
                <a:lnTo>
                  <a:pt x="848" y="597"/>
                </a:lnTo>
                <a:close/>
              </a:path>
            </a:pathLst>
          </a:custGeom>
          <a:solidFill>
            <a:srgbClr val="FF3300"/>
          </a:solidFill>
          <a:ln w="9525">
            <a:solidFill>
              <a:schemeClr val="tx1"/>
            </a:solidFill>
            <a:round/>
            <a:headEnd/>
            <a:tailEnd/>
          </a:ln>
        </p:spPr>
        <p:txBody>
          <a:bodyPr/>
          <a:lstStyle/>
          <a:p>
            <a:endParaRPr lang="en-US" sz="1286"/>
          </a:p>
        </p:txBody>
      </p:sp>
      <p:sp>
        <p:nvSpPr>
          <p:cNvPr id="2073" name="Text Box 148"/>
          <p:cNvSpPr txBox="1">
            <a:spLocks noChangeArrowheads="1"/>
          </p:cNvSpPr>
          <p:nvPr/>
        </p:nvSpPr>
        <p:spPr bwMode="auto">
          <a:xfrm>
            <a:off x="1415143" y="1779135"/>
            <a:ext cx="2843893" cy="57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defTabSz="1279525">
              <a:spcBef>
                <a:spcPct val="20000"/>
              </a:spcBef>
              <a:buChar char="•"/>
              <a:defRPr sz="4500">
                <a:solidFill>
                  <a:schemeClr val="tx1"/>
                </a:solidFill>
                <a:latin typeface="Verdana" panose="020B0604030504040204" pitchFamily="34" charset="0"/>
                <a:cs typeface="Arial" panose="020B0604020202020204" pitchFamily="34" charset="0"/>
              </a:defRPr>
            </a:lvl1pPr>
            <a:lvl2pPr marL="742950" indent="-285750" defTabSz="1279525">
              <a:spcBef>
                <a:spcPct val="20000"/>
              </a:spcBef>
              <a:buChar char="–"/>
              <a:defRPr sz="3900">
                <a:solidFill>
                  <a:schemeClr val="tx1"/>
                </a:solidFill>
                <a:latin typeface="Verdana" panose="020B0604030504040204" pitchFamily="34" charset="0"/>
                <a:cs typeface="Arial" panose="020B0604020202020204" pitchFamily="34" charset="0"/>
              </a:defRPr>
            </a:lvl2pPr>
            <a:lvl3pPr marL="1143000" indent="-228600" defTabSz="1279525">
              <a:spcBef>
                <a:spcPct val="20000"/>
              </a:spcBef>
              <a:buChar char="•"/>
              <a:defRPr sz="3400">
                <a:solidFill>
                  <a:schemeClr val="tx1"/>
                </a:solidFill>
                <a:latin typeface="Verdana" panose="020B0604030504040204" pitchFamily="34" charset="0"/>
                <a:cs typeface="Arial" panose="020B0604020202020204" pitchFamily="34" charset="0"/>
              </a:defRPr>
            </a:lvl3pPr>
            <a:lvl4pPr marL="16002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4pPr>
            <a:lvl5pPr marL="2057400" indent="-228600" defTabSz="1279525">
              <a:spcBef>
                <a:spcPct val="20000"/>
              </a:spcBef>
              <a:buChar char="»"/>
              <a:defRPr sz="2800">
                <a:solidFill>
                  <a:schemeClr val="tx1"/>
                </a:solidFill>
                <a:latin typeface="Verdana" panose="020B0604030504040204" pitchFamily="34" charset="0"/>
                <a:cs typeface="Arial" panose="020B0604020202020204" pitchFamily="34" charset="0"/>
              </a:defRPr>
            </a:lvl5pPr>
            <a:lvl6pPr marL="25146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6pPr>
            <a:lvl7pPr marL="29718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7pPr>
            <a:lvl8pPr marL="34290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8pPr>
            <a:lvl9pPr marL="3886200" indent="-228600" defTabSz="1279525" eaLnBrk="0" fontAlgn="base" hangingPunct="0">
              <a:spcBef>
                <a:spcPct val="20000"/>
              </a:spcBef>
              <a:spcAft>
                <a:spcPct val="0"/>
              </a:spcAft>
              <a:buChar char="»"/>
              <a:defRPr sz="2800">
                <a:solidFill>
                  <a:schemeClr val="tx1"/>
                </a:solidFill>
                <a:latin typeface="Verdana" panose="020B0604030504040204" pitchFamily="34" charset="0"/>
                <a:cs typeface="Arial" panose="020B0604020202020204" pitchFamily="34" charset="0"/>
              </a:defRPr>
            </a:lvl9pPr>
          </a:lstStyle>
          <a:p>
            <a:pPr>
              <a:buFont typeface="Verdana" panose="020B0604030504040204" pitchFamily="34" charset="0"/>
              <a:buAutoNum type="arabicPeriod"/>
            </a:pPr>
            <a:r>
              <a:rPr lang="en-US" altLang="en-US" sz="714"/>
              <a:t>Пребројан</a:t>
            </a:r>
            <a:r>
              <a:rPr lang="bs-Latn-BA" altLang="en-US" sz="714"/>
              <a:t>е коверте са сетовима </a:t>
            </a:r>
            <a:r>
              <a:rPr lang="en-US" altLang="en-US" sz="714"/>
              <a:t>гласачки</a:t>
            </a:r>
            <a:r>
              <a:rPr lang="bs-Latn-BA" altLang="en-US" sz="714"/>
              <a:t>х </a:t>
            </a:r>
            <a:r>
              <a:rPr lang="en-US" altLang="en-US" sz="714"/>
              <a:t>листић</a:t>
            </a:r>
            <a:r>
              <a:rPr lang="bs-Latn-BA" altLang="en-US" sz="714"/>
              <a:t>а увезане по изборним јединицама</a:t>
            </a:r>
          </a:p>
          <a:p>
            <a:pPr>
              <a:buFont typeface="Verdana" panose="020B0604030504040204" pitchFamily="34" charset="0"/>
              <a:buAutoNum type="arabicPeriod"/>
            </a:pPr>
            <a:endParaRPr lang="en-US" altLang="en-US" sz="714"/>
          </a:p>
          <a:p>
            <a:pPr>
              <a:buFont typeface="Verdana" panose="020B0604030504040204" pitchFamily="34" charset="0"/>
              <a:buAutoNum type="arabicPeriod"/>
            </a:pPr>
            <a:r>
              <a:rPr lang="bs-Latn-BA" altLang="en-US" sz="714"/>
              <a:t>Образац бројног стања </a:t>
            </a:r>
            <a:r>
              <a:rPr lang="en-US" altLang="en-US" sz="714"/>
              <a:t>(плава копија)</a:t>
            </a:r>
          </a:p>
        </p:txBody>
      </p:sp>
    </p:spTree>
    <p:extLst>
      <p:ext uri="{BB962C8B-B14F-4D97-AF65-F5344CB8AC3E}">
        <p14:creationId xmlns:p14="http://schemas.microsoft.com/office/powerpoint/2010/main" val="232168306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924944"/>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POSEBNI MOBILNI TIM – COVID – 19 </a:t>
            </a:r>
            <a:endParaRPr lang="bs-Latn-BA" sz="2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2021073"/>
      </p:ext>
    </p:extLst>
  </p:cSld>
  <p:clrMapOvr>
    <a:masterClrMapping/>
  </p:clrMapOvr>
  <p:transition spd="slow">
    <p:cover dir="d"/>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128245"/>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POSEBNI MOBILNI TIM – COVID – 19 </a:t>
            </a:r>
            <a:endParaRPr lang="bs-Latn-BA" sz="26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79069" y="1340768"/>
            <a:ext cx="8712968" cy="3046988"/>
          </a:xfrm>
          <a:prstGeom prst="rect">
            <a:avLst/>
          </a:prstGeom>
          <a:noFill/>
        </p:spPr>
        <p:txBody>
          <a:bodyPr wrap="square" rtlCol="0">
            <a:spAutoFit/>
          </a:bodyPr>
          <a:lstStyle/>
          <a:p>
            <a:pPr algn="ctr"/>
            <a:r>
              <a:rPr lang="bs-Latn-BA" sz="2400" b="1" dirty="0" smtClean="0">
                <a:latin typeface="Times New Roman" pitchFamily="18" charset="0"/>
                <a:cs typeface="Times New Roman" pitchFamily="18" charset="0"/>
              </a:rPr>
              <a:t>Provodi procedure glasanja birača:</a:t>
            </a:r>
          </a:p>
          <a:p>
            <a:endParaRPr lang="bs-Latn-BA" sz="2400" b="1" dirty="0">
              <a:latin typeface="Times New Roman" pitchFamily="18" charset="0"/>
              <a:cs typeface="Times New Roman" pitchFamily="18" charset="0"/>
            </a:endParaRPr>
          </a:p>
          <a:p>
            <a:pPr marL="342900" indent="-342900">
              <a:buFont typeface="Arial" panose="020B0604020202020204" pitchFamily="34" charset="0"/>
              <a:buChar char="•"/>
            </a:pPr>
            <a:r>
              <a:rPr lang="bs-Latn-BA" sz="2400" b="1" dirty="0" smtClean="0">
                <a:latin typeface="Times New Roman" pitchFamily="18" charset="0"/>
                <a:cs typeface="Times New Roman" pitchFamily="18" charset="0"/>
              </a:rPr>
              <a:t>Koji su pozitivni na COVID – 19</a:t>
            </a:r>
          </a:p>
          <a:p>
            <a:pPr marL="342900" indent="-342900">
              <a:buFont typeface="Arial" panose="020B0604020202020204" pitchFamily="34" charset="0"/>
              <a:buChar char="•"/>
            </a:pPr>
            <a:r>
              <a:rPr lang="bs-Latn-BA" sz="2400" b="1" dirty="0" smtClean="0">
                <a:latin typeface="Times New Roman" pitchFamily="18" charset="0"/>
                <a:cs typeface="Times New Roman" pitchFamily="18" charset="0"/>
              </a:rPr>
              <a:t>Kojima je određena izolacija</a:t>
            </a:r>
          </a:p>
          <a:p>
            <a:pPr marL="342900" indent="-342900">
              <a:buFont typeface="Arial" panose="020B0604020202020204" pitchFamily="34" charset="0"/>
              <a:buChar char="•"/>
            </a:pPr>
            <a:r>
              <a:rPr lang="bs-Latn-BA" sz="2400" b="1" dirty="0" smtClean="0">
                <a:latin typeface="Times New Roman" pitchFamily="18" charset="0"/>
                <a:cs typeface="Times New Roman" pitchFamily="18" charset="0"/>
              </a:rPr>
              <a:t>Koji su zbog COVID – 19 hospitalizirani</a:t>
            </a:r>
          </a:p>
          <a:p>
            <a:pPr marL="342900" indent="-342900">
              <a:buFont typeface="Arial" panose="020B0604020202020204" pitchFamily="34" charset="0"/>
              <a:buChar char="•"/>
            </a:pPr>
            <a:endParaRPr lang="bs-Latn-BA" sz="2400" b="1" dirty="0">
              <a:latin typeface="Times New Roman" pitchFamily="18" charset="0"/>
              <a:cs typeface="Times New Roman" pitchFamily="18" charset="0"/>
            </a:endParaRPr>
          </a:p>
          <a:p>
            <a:pPr marL="342900" indent="-342900">
              <a:buFont typeface="Arial" panose="020B0604020202020204" pitchFamily="34" charset="0"/>
              <a:buChar char="•"/>
            </a:pPr>
            <a:endParaRPr lang="bs-Latn-BA" sz="2400" b="1" dirty="0" smtClean="0">
              <a:latin typeface="Times New Roman" pitchFamily="18" charset="0"/>
              <a:cs typeface="Times New Roman" pitchFamily="18" charset="0"/>
            </a:endParaRPr>
          </a:p>
          <a:p>
            <a:pPr algn="ctr"/>
            <a:r>
              <a:rPr lang="bs-Latn-BA" sz="2400" b="1" dirty="0" smtClean="0">
                <a:latin typeface="Times New Roman" pitchFamily="18" charset="0"/>
                <a:cs typeface="Times New Roman" pitchFamily="18" charset="0"/>
              </a:rPr>
              <a:t>Svi oni moraju posjedovati akt o svom statusu!</a:t>
            </a:r>
          </a:p>
        </p:txBody>
      </p:sp>
    </p:spTree>
    <p:extLst>
      <p:ext uri="{BB962C8B-B14F-4D97-AF65-F5344CB8AC3E}">
        <p14:creationId xmlns:p14="http://schemas.microsoft.com/office/powerpoint/2010/main" val="1491516911"/>
      </p:ext>
    </p:extLst>
  </p:cSld>
  <p:clrMapOvr>
    <a:masterClrMapping/>
  </p:clrMapOvr>
  <p:transition spd="slow">
    <p:cover dir="d"/>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128245"/>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POSEBNI MOBILNI TIM – COVID – 19 </a:t>
            </a:r>
            <a:endParaRPr lang="bs-Latn-BA" sz="26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79069" y="1225689"/>
            <a:ext cx="8712968" cy="5632311"/>
          </a:xfrm>
          <a:prstGeom prst="rect">
            <a:avLst/>
          </a:prstGeom>
          <a:noFill/>
        </p:spPr>
        <p:txBody>
          <a:bodyPr wrap="square" rtlCol="0">
            <a:spAutoFit/>
          </a:bodyPr>
          <a:lstStyle/>
          <a:p>
            <a:pPr algn="ctr"/>
            <a:r>
              <a:rPr lang="bs-Latn-BA" sz="2400" b="1" dirty="0" smtClean="0">
                <a:latin typeface="Times New Roman" pitchFamily="18" charset="0"/>
                <a:cs typeface="Times New Roman" pitchFamily="18" charset="0"/>
              </a:rPr>
              <a:t>Uslovi za glasanje birača COVID - 19:</a:t>
            </a:r>
          </a:p>
          <a:p>
            <a:endParaRPr lang="bs-Latn-BA" sz="2400" b="1" dirty="0" smtClean="0">
              <a:latin typeface="Times New Roman" pitchFamily="18" charset="0"/>
              <a:cs typeface="Times New Roman" pitchFamily="18" charset="0"/>
            </a:endParaRPr>
          </a:p>
          <a:p>
            <a:pPr marL="342900" indent="-342900">
              <a:buFont typeface="Arial" panose="020B0604020202020204" pitchFamily="34" charset="0"/>
              <a:buChar char="•"/>
            </a:pPr>
            <a:r>
              <a:rPr lang="hr-HR" altLang="en-US" sz="2400" b="1" dirty="0">
                <a:latin typeface="Times New Roman" panose="02020603050405020304" pitchFamily="18" charset="0"/>
                <a:cs typeface="Times New Roman" panose="02020603050405020304" pitchFamily="18" charset="0"/>
              </a:rPr>
              <a:t>Podnošenje zahtjeva ( e-mail, fax, tel. aplikacija) lično ili putem drugog lica uz medicinski dokaz( nalaz da su pozitivni ili akt nadležnog organa o izolaciji ili hospitalizaciji</a:t>
            </a:r>
            <a:r>
              <a:rPr lang="hr-HR" altLang="en-US" sz="2400" b="1" dirty="0" smtClean="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endParaRPr lang="hr-HR" altLang="en-US" sz="24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hr-HR" altLang="en-US" sz="2400" b="1" dirty="0">
                <a:latin typeface="Times New Roman" panose="02020603050405020304" pitchFamily="18" charset="0"/>
                <a:cs typeface="Times New Roman" panose="02020603050405020304" pitchFamily="18" charset="0"/>
              </a:rPr>
              <a:t>Rok za podnošenje zahtjeva: najkasnije 72 sata prije dana izbora, ali i na dan </a:t>
            </a:r>
            <a:r>
              <a:rPr lang="hr-HR" altLang="en-US" sz="2400" b="1" dirty="0" smtClean="0">
                <a:latin typeface="Times New Roman" panose="02020603050405020304" pitchFamily="18" charset="0"/>
                <a:cs typeface="Times New Roman" panose="02020603050405020304" pitchFamily="18" charset="0"/>
              </a:rPr>
              <a:t>izbora</a:t>
            </a:r>
          </a:p>
          <a:p>
            <a:pPr marL="342900" indent="-342900">
              <a:buFont typeface="Arial" panose="020B0604020202020204" pitchFamily="34" charset="0"/>
              <a:buChar char="•"/>
            </a:pPr>
            <a:endParaRPr lang="hr-HR" altLang="en-US" sz="24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hr-HR" altLang="en-US" sz="2400" b="1" dirty="0">
                <a:latin typeface="Times New Roman" panose="02020603050405020304" pitchFamily="18" charset="0"/>
                <a:cs typeface="Times New Roman" panose="02020603050405020304" pitchFamily="18" charset="0"/>
              </a:rPr>
              <a:t>Poseban izvod za glasanje birača COVID-19 – precrtavanje imena ovih birača na redovnom BM crvenom olovkom i unošenje teksta „ Birač COVID-19” u rubriku za potpis;  kopiju izvoda dostaviti CIK BIH  u roku od 48 sati, a podatak o ukupnom broju ovih birača nakon zatvaranja BM</a:t>
            </a:r>
          </a:p>
          <a:p>
            <a:endParaRPr lang="bs-Latn-BA"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26130869"/>
      </p:ext>
    </p:extLst>
  </p:cSld>
  <p:clrMapOvr>
    <a:masterClrMapping/>
  </p:clrMapOvr>
  <p:transition spd="slow">
    <p:cover dir="d"/>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128245"/>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POSEBNI MOBILNI TIM – COVID – 19 </a:t>
            </a:r>
            <a:endParaRPr lang="bs-Latn-BA" sz="26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79069" y="764704"/>
            <a:ext cx="8712968" cy="6001643"/>
          </a:xfrm>
          <a:prstGeom prst="rect">
            <a:avLst/>
          </a:prstGeom>
          <a:noFill/>
        </p:spPr>
        <p:txBody>
          <a:bodyPr wrap="square" rtlCol="0">
            <a:spAutoFit/>
          </a:bodyPr>
          <a:lstStyle/>
          <a:p>
            <a:pPr algn="ctr"/>
            <a:r>
              <a:rPr lang="bs-Latn-BA" sz="2400" b="1" dirty="0" smtClean="0">
                <a:latin typeface="Times New Roman" pitchFamily="18" charset="0"/>
                <a:cs typeface="Times New Roman" pitchFamily="18" charset="0"/>
              </a:rPr>
              <a:t>Glasanje birača COVID - 19:</a:t>
            </a:r>
          </a:p>
          <a:p>
            <a:pPr algn="ctr"/>
            <a:endParaRPr lang="bs-Latn-BA" sz="2400" b="1" dirty="0" smtClean="0">
              <a:latin typeface="Times New Roman" pitchFamily="18" charset="0"/>
              <a:cs typeface="Times New Roman" pitchFamily="18" charset="0"/>
            </a:endParaRPr>
          </a:p>
          <a:p>
            <a:pPr marL="342900" indent="-342900">
              <a:buFont typeface="Arial" panose="020B0604020202020204" pitchFamily="34" charset="0"/>
              <a:buChar char="•"/>
            </a:pPr>
            <a:r>
              <a:rPr lang="hr-HR" altLang="en-US" sz="2400" b="1" dirty="0">
                <a:latin typeface="Times New Roman" panose="02020603050405020304" pitchFamily="18" charset="0"/>
                <a:cs typeface="Times New Roman" panose="02020603050405020304" pitchFamily="18" charset="0"/>
              </a:rPr>
              <a:t>Pozitivni na COVID-19 glasaju putem drugog lica (po pravilima  glasanja uz pomoć drugog lica</a:t>
            </a:r>
            <a:r>
              <a:rPr lang="hr-HR" altLang="en-US" sz="2400" b="1" dirty="0" smtClean="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endParaRPr lang="hr-HR" altLang="en-US" sz="24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hr-HR" altLang="en-US" sz="2400" b="1" dirty="0">
                <a:latin typeface="Times New Roman" panose="02020603050405020304" pitchFamily="18" charset="0"/>
                <a:cs typeface="Times New Roman" panose="02020603050405020304" pitchFamily="18" charset="0"/>
              </a:rPr>
              <a:t>Birač koji je u izolaciji a nije pozitivan glasa lično, ali predsjednik Posebnog mobilnog tima može na </a:t>
            </a:r>
            <a:r>
              <a:rPr lang="hr-HR" altLang="en-US" sz="2400" b="1" dirty="0" smtClean="0">
                <a:latin typeface="Times New Roman" panose="02020603050405020304" pitchFamily="18" charset="0"/>
                <a:cs typeface="Times New Roman" panose="02020603050405020304" pitchFamily="18" charset="0"/>
              </a:rPr>
              <a:t>njegov/njen  </a:t>
            </a:r>
            <a:r>
              <a:rPr lang="hr-HR" altLang="en-US" sz="2400" b="1" dirty="0">
                <a:latin typeface="Times New Roman" panose="02020603050405020304" pitchFamily="18" charset="0"/>
                <a:cs typeface="Times New Roman" panose="02020603050405020304" pitchFamily="18" charset="0"/>
              </a:rPr>
              <a:t>zahtjev odobriti i glasanje putem drugog </a:t>
            </a:r>
            <a:r>
              <a:rPr lang="hr-HR" altLang="en-US" sz="2400" b="1" dirty="0" smtClean="0">
                <a:latin typeface="Times New Roman" panose="02020603050405020304" pitchFamily="18" charset="0"/>
                <a:cs typeface="Times New Roman" panose="02020603050405020304" pitchFamily="18" charset="0"/>
              </a:rPr>
              <a:t>lica</a:t>
            </a:r>
          </a:p>
          <a:p>
            <a:pPr marL="342900" indent="-342900">
              <a:buFont typeface="Arial" panose="020B0604020202020204" pitchFamily="34" charset="0"/>
              <a:buChar char="•"/>
            </a:pPr>
            <a:endParaRPr lang="hr-HR" altLang="en-US" sz="24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hr-HR" altLang="en-US" sz="2400" b="1" dirty="0">
                <a:latin typeface="Times New Roman" panose="02020603050405020304" pitchFamily="18" charset="0"/>
                <a:cs typeface="Times New Roman" panose="02020603050405020304" pitchFamily="18" charset="0"/>
              </a:rPr>
              <a:t>Poseban mobilni tim ne ulazi u kuću ili stan </a:t>
            </a:r>
            <a:r>
              <a:rPr lang="hr-HR" altLang="en-US" sz="2400" b="1" dirty="0" smtClean="0">
                <a:latin typeface="Times New Roman" panose="02020603050405020304" pitchFamily="18" charset="0"/>
                <a:cs typeface="Times New Roman" panose="02020603050405020304" pitchFamily="18" charset="0"/>
              </a:rPr>
              <a:t>birača</a:t>
            </a:r>
          </a:p>
          <a:p>
            <a:pPr marL="342900" indent="-342900">
              <a:buFont typeface="Arial" panose="020B0604020202020204" pitchFamily="34" charset="0"/>
              <a:buChar char="•"/>
            </a:pPr>
            <a:endParaRPr lang="hr-HR" altLang="en-US" sz="24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hr-HR" altLang="en-US" sz="2400" b="1" dirty="0">
                <a:latin typeface="Times New Roman" panose="02020603050405020304" pitchFamily="18" charset="0"/>
                <a:cs typeface="Times New Roman" panose="02020603050405020304" pitchFamily="18" charset="0"/>
              </a:rPr>
              <a:t>Poseban mobilni tim ulazi u bolnice , osim ako ulaz u bolnicu nije </a:t>
            </a:r>
            <a:r>
              <a:rPr lang="hr-HR" altLang="en-US" sz="2400" b="1" dirty="0" smtClean="0">
                <a:latin typeface="Times New Roman" panose="02020603050405020304" pitchFamily="18" charset="0"/>
                <a:cs typeface="Times New Roman" panose="02020603050405020304" pitchFamily="18" charset="0"/>
              </a:rPr>
              <a:t>zabranjen</a:t>
            </a:r>
          </a:p>
          <a:p>
            <a:pPr marL="342900" indent="-342900">
              <a:buFont typeface="Arial" panose="020B0604020202020204" pitchFamily="34" charset="0"/>
              <a:buChar char="•"/>
            </a:pPr>
            <a:endParaRPr lang="hr-HR" altLang="en-US" sz="24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hr-HR" altLang="en-US" sz="2400" b="1" dirty="0">
                <a:latin typeface="Times New Roman" panose="02020603050405020304" pitchFamily="18" charset="0"/>
                <a:cs typeface="Times New Roman" panose="02020603050405020304" pitchFamily="18" charset="0"/>
              </a:rPr>
              <a:t>Birač svojom plavom olovkom potpisuje izvod i obavlja glasanje </a:t>
            </a:r>
            <a:endParaRPr lang="bs-Latn-BA"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844591605"/>
      </p:ext>
    </p:extLst>
  </p:cSld>
  <p:clrMapOvr>
    <a:masterClrMapping/>
  </p:clrMapOvr>
  <p:transition spd="slow">
    <p:cover dir="d"/>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128245"/>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POSEBNI MOBILNI TIM – COVID – 19 </a:t>
            </a:r>
            <a:endParaRPr lang="bs-Latn-BA" sz="26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79069" y="764704"/>
            <a:ext cx="8712968" cy="4893647"/>
          </a:xfrm>
          <a:prstGeom prst="rect">
            <a:avLst/>
          </a:prstGeom>
          <a:noFill/>
        </p:spPr>
        <p:txBody>
          <a:bodyPr wrap="square" rtlCol="0">
            <a:spAutoFit/>
          </a:bodyPr>
          <a:lstStyle/>
          <a:p>
            <a:pPr algn="ctr"/>
            <a:r>
              <a:rPr lang="bs-Latn-BA" sz="2400" b="1" dirty="0" smtClean="0">
                <a:latin typeface="Times New Roman" pitchFamily="18" charset="0"/>
                <a:cs typeface="Times New Roman" pitchFamily="18" charset="0"/>
              </a:rPr>
              <a:t>Poseban mobilni tim</a:t>
            </a:r>
          </a:p>
          <a:p>
            <a:pPr algn="ctr"/>
            <a:endParaRPr lang="bs-Latn-BA" sz="2400" b="1" dirty="0">
              <a:latin typeface="Times New Roman" pitchFamily="18" charset="0"/>
              <a:cs typeface="Times New Roman" pitchFamily="18" charset="0"/>
            </a:endParaRPr>
          </a:p>
          <a:p>
            <a:pPr marL="342900" indent="-342900">
              <a:buFont typeface="Arial" panose="020B0604020202020204" pitchFamily="34" charset="0"/>
              <a:buChar char="•"/>
            </a:pPr>
            <a:r>
              <a:rPr lang="hr-HR" altLang="en-US" sz="2400" b="1" dirty="0">
                <a:latin typeface="Times New Roman" panose="02020603050405020304" pitchFamily="18" charset="0"/>
                <a:cs typeface="Times New Roman" panose="02020603050405020304" pitchFamily="18" charset="0"/>
              </a:rPr>
              <a:t>Najmanje jedan poseban mobilni tim u izbornoj </a:t>
            </a:r>
            <a:r>
              <a:rPr lang="hr-HR" altLang="en-US" sz="2400" b="1" dirty="0" smtClean="0">
                <a:latin typeface="Times New Roman" panose="02020603050405020304" pitchFamily="18" charset="0"/>
                <a:cs typeface="Times New Roman" panose="02020603050405020304" pitchFamily="18" charset="0"/>
              </a:rPr>
              <a:t>jedinci</a:t>
            </a:r>
          </a:p>
          <a:p>
            <a:pPr marL="342900" indent="-342900">
              <a:buFont typeface="Arial" panose="020B0604020202020204" pitchFamily="34" charset="0"/>
              <a:buChar char="•"/>
            </a:pPr>
            <a:endParaRPr lang="hr-HR" altLang="en-US" sz="24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hr-HR" altLang="en-US" sz="2400" b="1" dirty="0">
                <a:latin typeface="Times New Roman" panose="02020603050405020304" pitchFamily="18" charset="0"/>
                <a:cs typeface="Times New Roman" panose="02020603050405020304" pitchFamily="18" charset="0"/>
              </a:rPr>
              <a:t>U sastavu Posebnog mobilnog tima po mogućnosti najmanje 1 zdravstveni </a:t>
            </a:r>
            <a:r>
              <a:rPr lang="hr-HR" altLang="en-US" sz="2400" b="1" dirty="0" smtClean="0">
                <a:latin typeface="Times New Roman" panose="02020603050405020304" pitchFamily="18" charset="0"/>
                <a:cs typeface="Times New Roman" panose="02020603050405020304" pitchFamily="18" charset="0"/>
              </a:rPr>
              <a:t>radnik</a:t>
            </a:r>
          </a:p>
          <a:p>
            <a:pPr marL="342900" indent="-342900">
              <a:buFont typeface="Arial" panose="020B0604020202020204" pitchFamily="34" charset="0"/>
              <a:buChar char="•"/>
            </a:pPr>
            <a:endParaRPr lang="hr-HR" altLang="en-US" sz="24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hr-HR" altLang="en-US" sz="2400" b="1" dirty="0">
                <a:latin typeface="Times New Roman" panose="02020603050405020304" pitchFamily="18" charset="0"/>
                <a:cs typeface="Times New Roman" panose="02020603050405020304" pitchFamily="18" charset="0"/>
              </a:rPr>
              <a:t>Specijalna zaštitna oprema ( kombinzon, maska , rukavice, vizir itd</a:t>
            </a:r>
            <a:r>
              <a:rPr lang="hr-HR" altLang="en-US" sz="2400" b="1" dirty="0" smtClean="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endParaRPr lang="hr-HR" altLang="en-US" sz="2400" b="1"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hr-HR" altLang="en-US" sz="2400" b="1" dirty="0" smtClean="0">
                <a:latin typeface="Times New Roman" panose="02020603050405020304" pitchFamily="18" charset="0"/>
                <a:cs typeface="Times New Roman" panose="02020603050405020304" pitchFamily="18" charset="0"/>
              </a:rPr>
              <a:t>Poseban </a:t>
            </a:r>
            <a:r>
              <a:rPr lang="hr-HR" altLang="en-US" sz="2400" b="1" dirty="0">
                <a:latin typeface="Times New Roman" panose="02020603050405020304" pitchFamily="18" charset="0"/>
                <a:cs typeface="Times New Roman" panose="02020603050405020304" pitchFamily="18" charset="0"/>
              </a:rPr>
              <a:t>mobilni tim obilazi biračka mjesta prema planu koji sačinjava izborna komisija radi preuzimanja glasačkih listića</a:t>
            </a:r>
            <a:endParaRPr lang="en-US" altLang="en-US" sz="2400" b="1" dirty="0">
              <a:latin typeface="Times New Roman" panose="02020603050405020304" pitchFamily="18" charset="0"/>
              <a:cs typeface="Times New Roman" panose="02020603050405020304" pitchFamily="18" charset="0"/>
            </a:endParaRPr>
          </a:p>
          <a:p>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756221181"/>
      </p:ext>
    </p:extLst>
  </p:cSld>
  <p:clrMapOvr>
    <a:masterClrMapping/>
  </p:clrMapOvr>
  <p:transition spd="slow">
    <p:cover dir="d"/>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128245"/>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POSEBNI MOBILNI TIM – COVID – 19 </a:t>
            </a:r>
            <a:endParaRPr lang="bs-Latn-BA" sz="26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79069" y="764704"/>
            <a:ext cx="8712968" cy="6001643"/>
          </a:xfrm>
          <a:prstGeom prst="rect">
            <a:avLst/>
          </a:prstGeom>
          <a:noFill/>
        </p:spPr>
        <p:txBody>
          <a:bodyPr wrap="square" rtlCol="0">
            <a:spAutoFit/>
          </a:bodyPr>
          <a:lstStyle/>
          <a:p>
            <a:pPr algn="ctr"/>
            <a:r>
              <a:rPr lang="bs-Latn-BA" sz="2400" b="1" dirty="0" smtClean="0">
                <a:latin typeface="Times New Roman" pitchFamily="18" charset="0"/>
                <a:cs typeface="Times New Roman" pitchFamily="18" charset="0"/>
              </a:rPr>
              <a:t>Glasački materijal</a:t>
            </a:r>
          </a:p>
          <a:p>
            <a:endParaRPr lang="bs-Latn-BA" sz="2400" b="1" dirty="0" smtClean="0">
              <a:latin typeface="Times New Roman" pitchFamily="18" charset="0"/>
              <a:cs typeface="Times New Roman" pitchFamily="18" charset="0"/>
            </a:endParaRPr>
          </a:p>
          <a:p>
            <a:pPr marL="342900" indent="-342900">
              <a:buFont typeface="Arial" panose="020B0604020202020204" pitchFamily="34" charset="0"/>
              <a:buChar char="•"/>
            </a:pPr>
            <a:r>
              <a:rPr lang="hr-HR" altLang="en-US" sz="2400" b="1" dirty="0" smtClean="0">
                <a:latin typeface="Times New Roman" panose="02020603050405020304" pitchFamily="18" charset="0"/>
                <a:cs typeface="Times New Roman" panose="02020603050405020304" pitchFamily="18" charset="0"/>
              </a:rPr>
              <a:t>Transparentna </a:t>
            </a:r>
            <a:r>
              <a:rPr lang="hr-HR" altLang="en-US" sz="2400" b="1" dirty="0">
                <a:latin typeface="Times New Roman" panose="02020603050405020304" pitchFamily="18" charset="0"/>
                <a:cs typeface="Times New Roman" panose="02020603050405020304" pitchFamily="18" charset="0"/>
              </a:rPr>
              <a:t>glasačka kutija</a:t>
            </a:r>
          </a:p>
          <a:p>
            <a:pPr marL="342900" indent="-342900">
              <a:buFont typeface="Arial" panose="020B0604020202020204" pitchFamily="34" charset="0"/>
              <a:buChar char="•"/>
            </a:pPr>
            <a:r>
              <a:rPr lang="hr-HR" altLang="en-US" sz="2400" b="1" dirty="0">
                <a:latin typeface="Times New Roman" panose="02020603050405020304" pitchFamily="18" charset="0"/>
                <a:cs typeface="Times New Roman" panose="02020603050405020304" pitchFamily="18" charset="0"/>
              </a:rPr>
              <a:t>Koverte sa natpisom COVID 19</a:t>
            </a:r>
          </a:p>
          <a:p>
            <a:pPr marL="342900" indent="-342900">
              <a:buFont typeface="Arial" panose="020B0604020202020204" pitchFamily="34" charset="0"/>
              <a:buChar char="•"/>
            </a:pPr>
            <a:r>
              <a:rPr lang="hr-HR" altLang="en-US" sz="2400" b="1" dirty="0">
                <a:latin typeface="Times New Roman" panose="02020603050405020304" pitchFamily="18" charset="0"/>
                <a:cs typeface="Times New Roman" panose="02020603050405020304" pitchFamily="18" charset="0"/>
              </a:rPr>
              <a:t>BO na redovnom biračkom mjestu umanjuje broj birača koji glasaju putem Posebnom mobilnog tima u OBS obrascima i izdvaja komplete glasačkih listića u posebnu plastičnu vreću na natpisom COVID-19 koje će predati Posebnom mobilnom timu ( evidentiranje primopredaje-ZPGL)</a:t>
            </a:r>
          </a:p>
          <a:p>
            <a:pPr marL="342900" indent="-342900">
              <a:buFont typeface="Arial" panose="020B0604020202020204" pitchFamily="34" charset="0"/>
              <a:buChar char="•"/>
            </a:pPr>
            <a:r>
              <a:rPr lang="hr-HR" altLang="en-US" sz="2400" b="1" dirty="0">
                <a:latin typeface="Times New Roman" panose="02020603050405020304" pitchFamily="18" charset="0"/>
                <a:cs typeface="Times New Roman" panose="02020603050405020304" pitchFamily="18" charset="0"/>
              </a:rPr>
              <a:t>Poseban mobilni tim prebrojava te komplete i pakuje ih u personalizirane zaštitine koverte</a:t>
            </a:r>
          </a:p>
          <a:p>
            <a:pPr marL="342900" indent="-342900">
              <a:buFont typeface="Arial" panose="020B0604020202020204" pitchFamily="34" charset="0"/>
              <a:buChar char="•"/>
            </a:pPr>
            <a:r>
              <a:rPr lang="hr-HR" altLang="en-US" sz="2400" b="1" dirty="0">
                <a:latin typeface="Times New Roman" panose="02020603050405020304" pitchFamily="18" charset="0"/>
                <a:cs typeface="Times New Roman" panose="02020603050405020304" pitchFamily="18" charset="0"/>
              </a:rPr>
              <a:t>Nakon 19.00  Poseban mobilni tim , sa svih ZPGL zapisnika utvrđuje ukupan broj zaprimljenih glasačkih listića</a:t>
            </a:r>
          </a:p>
          <a:p>
            <a:pPr marL="342900" indent="-342900">
              <a:buFont typeface="Arial" panose="020B0604020202020204" pitchFamily="34" charset="0"/>
              <a:buChar char="•"/>
            </a:pPr>
            <a:r>
              <a:rPr lang="hr-HR" altLang="en-US" sz="2400" b="1" dirty="0">
                <a:latin typeface="Times New Roman" panose="02020603050405020304" pitchFamily="18" charset="0"/>
                <a:cs typeface="Times New Roman" panose="02020603050405020304" pitchFamily="18" charset="0"/>
              </a:rPr>
              <a:t>Materijal u vrećama se u skladištu drži odvojeno  i dezinficira</a:t>
            </a:r>
          </a:p>
          <a:p>
            <a:endParaRPr lang="bs-Latn-BA" sz="2400" b="1" dirty="0">
              <a:latin typeface="Times New Roman" pitchFamily="18" charset="0"/>
              <a:cs typeface="Times New Roman" pitchFamily="18" charset="0"/>
            </a:endParaRPr>
          </a:p>
          <a:p>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765368980"/>
      </p:ext>
    </p:extLst>
  </p:cSld>
  <p:clrMapOvr>
    <a:masterClrMapping/>
  </p:clrMapOvr>
  <p:transition spd="slow">
    <p:cover dir="d"/>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116632"/>
            <a:ext cx="8136904" cy="369332"/>
          </a:xfrm>
          <a:prstGeom prst="rect">
            <a:avLst/>
          </a:prstGeom>
        </p:spPr>
        <p:txBody>
          <a:bodyPr wrap="square">
            <a:spAutoFit/>
          </a:bodyPr>
          <a:lstStyle/>
          <a:p>
            <a:pPr lvl="0" algn="ctr"/>
            <a:r>
              <a:rPr lang="hr-HR" b="1" dirty="0" smtClean="0">
                <a:latin typeface="Times New Roman" panose="02020603050405020304" pitchFamily="18" charset="0"/>
                <a:cs typeface="Times New Roman" panose="02020603050405020304" pitchFamily="18" charset="0"/>
              </a:rPr>
              <a:t>IZGLED PERSONALIZIRANE KOVERTE</a:t>
            </a:r>
            <a:endParaRPr lang="bs-Latn-BA"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267744" y="513348"/>
            <a:ext cx="4600569" cy="6084004"/>
          </a:xfrm>
          <a:prstGeom prst="rect">
            <a:avLst/>
          </a:prstGeom>
        </p:spPr>
      </p:pic>
    </p:spTree>
    <p:extLst>
      <p:ext uri="{BB962C8B-B14F-4D97-AF65-F5344CB8AC3E}">
        <p14:creationId xmlns:p14="http://schemas.microsoft.com/office/powerpoint/2010/main" val="1319373585"/>
      </p:ext>
    </p:extLst>
  </p:cSld>
  <p:clrMapOvr>
    <a:masterClrMapping/>
  </p:clrMapOvr>
  <p:transition spd="slow">
    <p:cover dir="d"/>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0" y="2924944"/>
            <a:ext cx="8425379" cy="769441"/>
          </a:xfrm>
          <a:prstGeom prst="rect">
            <a:avLst/>
          </a:prstGeom>
        </p:spPr>
        <p:txBody>
          <a:bodyPr wrap="square">
            <a:spAutoFit/>
          </a:bodyPr>
          <a:lstStyle/>
          <a:p>
            <a:pPr lvl="0" algn="ctr"/>
            <a:r>
              <a:rPr lang="bs-Latn-BA" sz="4400" b="1" dirty="0" smtClean="0">
                <a:latin typeface="Times New Roman" panose="02020603050405020304" pitchFamily="18" charset="0"/>
                <a:cs typeface="Times New Roman" panose="02020603050405020304" pitchFamily="18" charset="0"/>
              </a:rPr>
              <a:t>HVALA ZA PAŽNJU!</a:t>
            </a:r>
            <a:endParaRPr lang="hr-HR"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5692002"/>
      </p:ext>
    </p:extLst>
  </p:cSld>
  <p:clrMapOvr>
    <a:masterClrMapping/>
  </p:clrMapOvr>
  <p:transition spd="slow">
    <p:cover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01" y="260648"/>
            <a:ext cx="8136904" cy="492443"/>
          </a:xfrm>
          <a:prstGeom prst="rect">
            <a:avLst/>
          </a:prstGeom>
        </p:spPr>
        <p:txBody>
          <a:bodyPr wrap="square">
            <a:spAutoFit/>
          </a:bodyPr>
          <a:lstStyle/>
          <a:p>
            <a:pPr lvl="0" algn="ctr"/>
            <a:r>
              <a:rPr lang="hr-HR" sz="2600" b="1" dirty="0" smtClean="0">
                <a:latin typeface="Times New Roman" panose="02020603050405020304" pitchFamily="18" charset="0"/>
                <a:cs typeface="Times New Roman" panose="02020603050405020304" pitchFamily="18" charset="0"/>
              </a:rPr>
              <a:t>PRIJE OTVARANJA BIRAČKOG MJESTA</a:t>
            </a:r>
            <a:endParaRPr lang="bs-Latn-BA" sz="2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576" y="1412776"/>
            <a:ext cx="7560840" cy="5262979"/>
          </a:xfrm>
          <a:prstGeom prst="rect">
            <a:avLst/>
          </a:prstGeom>
          <a:noFill/>
        </p:spPr>
        <p:txBody>
          <a:bodyPr wrap="square" rtlCol="0">
            <a:spAutoFit/>
          </a:bodyPr>
          <a:lstStyle/>
          <a:p>
            <a:pPr algn="just"/>
            <a:endParaRPr lang="bs-Latn-BA" sz="2400" b="1" dirty="0" smtClean="0">
              <a:latin typeface="Times New Roman" pitchFamily="18" charset="0"/>
              <a:cs typeface="Times New Roman" pitchFamily="18" charset="0"/>
            </a:endParaRPr>
          </a:p>
          <a:p>
            <a:pPr algn="just">
              <a:buFont typeface="Arial" pitchFamily="34" charset="0"/>
              <a:buChar char="•"/>
            </a:pPr>
            <a:r>
              <a:rPr lang="bs-Latn-BA" sz="2400" b="1" dirty="0" smtClean="0">
                <a:latin typeface="Times New Roman" pitchFamily="18" charset="0"/>
                <a:cs typeface="Times New Roman" pitchFamily="18" charset="0"/>
              </a:rPr>
              <a:t> Dolazak na biračko mjesto 1 sat prije otvaranje biračkog mjesta (6,00 sati)</a:t>
            </a:r>
          </a:p>
          <a:p>
            <a:pPr algn="just"/>
            <a:endParaRPr lang="bs-Latn-BA" sz="2400" b="1" dirty="0" smtClean="0">
              <a:latin typeface="Times New Roman" pitchFamily="18" charset="0"/>
              <a:cs typeface="Times New Roman" pitchFamily="18" charset="0"/>
            </a:endParaRPr>
          </a:p>
          <a:p>
            <a:pPr>
              <a:buFont typeface="Arial" pitchFamily="34" charset="0"/>
              <a:buChar char="•"/>
            </a:pPr>
            <a:r>
              <a:rPr lang="bs-Latn-BA" sz="2400" b="1" dirty="0" smtClean="0">
                <a:latin typeface="Times New Roman" pitchFamily="18" charset="0"/>
                <a:cs typeface="Times New Roman" pitchFamily="18" charset="0"/>
              </a:rPr>
              <a:t> Prozračivanje prostora</a:t>
            </a:r>
          </a:p>
          <a:p>
            <a:pPr>
              <a:buFont typeface="Arial" pitchFamily="34" charset="0"/>
              <a:buChar char="•"/>
            </a:pPr>
            <a:endParaRPr lang="bs-Latn-BA" sz="2400" b="1" dirty="0" smtClean="0">
              <a:latin typeface="Times New Roman" pitchFamily="18" charset="0"/>
              <a:cs typeface="Times New Roman" pitchFamily="18" charset="0"/>
            </a:endParaRPr>
          </a:p>
          <a:p>
            <a:pPr>
              <a:buFont typeface="Arial" pitchFamily="34" charset="0"/>
              <a:buChar char="•"/>
            </a:pPr>
            <a:r>
              <a:rPr lang="bs-Latn-BA" sz="2400" b="1" dirty="0" smtClean="0">
                <a:latin typeface="Times New Roman" pitchFamily="18" charset="0"/>
                <a:cs typeface="Times New Roman" pitchFamily="18" charset="0"/>
              </a:rPr>
              <a:t> Postavljanje otirača za dezinfekciju</a:t>
            </a:r>
          </a:p>
          <a:p>
            <a:pPr>
              <a:buFont typeface="Arial" pitchFamily="34" charset="0"/>
              <a:buChar char="•"/>
            </a:pPr>
            <a:endParaRPr lang="bs-Latn-BA" sz="2400" b="1" dirty="0">
              <a:latin typeface="Times New Roman" pitchFamily="18" charset="0"/>
              <a:cs typeface="Times New Roman" pitchFamily="18" charset="0"/>
            </a:endParaRPr>
          </a:p>
          <a:p>
            <a:pPr>
              <a:buFont typeface="Arial" pitchFamily="34" charset="0"/>
              <a:buChar char="•"/>
            </a:pPr>
            <a:r>
              <a:rPr lang="bs-Latn-BA" sz="2400" b="1" dirty="0" smtClean="0">
                <a:latin typeface="Times New Roman" pitchFamily="18" charset="0"/>
                <a:cs typeface="Times New Roman" pitchFamily="18" charset="0"/>
              </a:rPr>
              <a:t> Određivanje dužnosti članovima biračkog odbora</a:t>
            </a:r>
          </a:p>
          <a:p>
            <a:pPr>
              <a:buFont typeface="Arial" pitchFamily="34" charset="0"/>
              <a:buChar char="•"/>
            </a:pPr>
            <a:endParaRPr lang="bs-Latn-BA" sz="2400" b="1" dirty="0">
              <a:latin typeface="Times New Roman" pitchFamily="18" charset="0"/>
              <a:cs typeface="Times New Roman" pitchFamily="18" charset="0"/>
            </a:endParaRPr>
          </a:p>
          <a:p>
            <a:pPr>
              <a:buFont typeface="Arial" pitchFamily="34" charset="0"/>
              <a:buChar char="•"/>
            </a:pPr>
            <a:r>
              <a:rPr lang="bs-Latn-BA" sz="2400" b="1" dirty="0" smtClean="0">
                <a:latin typeface="Times New Roman" pitchFamily="18" charset="0"/>
                <a:cs typeface="Times New Roman" pitchFamily="18" charset="0"/>
              </a:rPr>
              <a:t> Evidentiranje u zapisnik</a:t>
            </a:r>
          </a:p>
          <a:p>
            <a:pPr>
              <a:buFont typeface="Arial" pitchFamily="34" charset="0"/>
              <a:buChar char="•"/>
            </a:pPr>
            <a:endParaRPr lang="bs-Latn-BA" sz="2400" b="1" dirty="0">
              <a:latin typeface="Times New Roman" pitchFamily="18" charset="0"/>
              <a:cs typeface="Times New Roman" pitchFamily="18" charset="0"/>
            </a:endParaRPr>
          </a:p>
          <a:p>
            <a:endParaRPr lang="bs-Latn-BA" sz="2400" b="1" dirty="0" smtClean="0">
              <a:latin typeface="Times New Roman" pitchFamily="18" charset="0"/>
              <a:cs typeface="Times New Roman" pitchFamily="18" charset="0"/>
            </a:endParaRPr>
          </a:p>
          <a:p>
            <a:endParaRPr lang="bs-Latn-BA"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289285441"/>
      </p:ext>
    </p:extLst>
  </p:cSld>
  <p:clrMapOvr>
    <a:masterClrMapping/>
  </p:clrMapOvr>
  <p:transition spd="slow">
    <p:cover dir="d"/>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2462</TotalTime>
  <Words>8356</Words>
  <Application>Microsoft Office PowerPoint</Application>
  <PresentationFormat>On-screen Show (4:3)</PresentationFormat>
  <Paragraphs>1206</Paragraphs>
  <Slides>89</Slides>
  <Notes>70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89</vt:i4>
      </vt:variant>
    </vt:vector>
  </HeadingPairs>
  <TitlesOfParts>
    <vt:vector size="94" baseType="lpstr">
      <vt:lpstr>Arial</vt:lpstr>
      <vt:lpstr>Calibri</vt:lpstr>
      <vt:lpstr>Times New Roman</vt:lpstr>
      <vt:lpstr>Verdana</vt:lpstr>
      <vt:lpstr>Office Theme</vt:lpstr>
      <vt:lpstr>Rad biračkog odbora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BIRAČKI ODOBORI U BOSNI I HERCEGOVINI</dc:title>
  <dc:creator>Tatjana Trifkovic</dc:creator>
  <cp:lastModifiedBy>Mladen Vicevic</cp:lastModifiedBy>
  <cp:revision>116</cp:revision>
  <cp:lastPrinted>2016-07-28T08:52:01Z</cp:lastPrinted>
  <dcterms:created xsi:type="dcterms:W3CDTF">2013-09-27T06:48:28Z</dcterms:created>
  <dcterms:modified xsi:type="dcterms:W3CDTF">2020-10-16T13:25:15Z</dcterms:modified>
</cp:coreProperties>
</file>